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charts/chart8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handoutMasterIdLst>
    <p:handoutMasterId r:id="rId22"/>
  </p:handoutMasterIdLst>
  <p:sldIdLst>
    <p:sldId id="313" r:id="rId2"/>
    <p:sldId id="314" r:id="rId3"/>
    <p:sldId id="315" r:id="rId4"/>
    <p:sldId id="316" r:id="rId5"/>
    <p:sldId id="317" r:id="rId6"/>
    <p:sldId id="318" r:id="rId7"/>
    <p:sldId id="319" r:id="rId8"/>
    <p:sldId id="334" r:id="rId9"/>
    <p:sldId id="335" r:id="rId10"/>
    <p:sldId id="336" r:id="rId11"/>
    <p:sldId id="337" r:id="rId12"/>
    <p:sldId id="338" r:id="rId13"/>
    <p:sldId id="339" r:id="rId14"/>
    <p:sldId id="340" r:id="rId15"/>
    <p:sldId id="341" r:id="rId16"/>
    <p:sldId id="342" r:id="rId17"/>
    <p:sldId id="343" r:id="rId18"/>
    <p:sldId id="344" r:id="rId19"/>
    <p:sldId id="345" r:id="rId20"/>
  </p:sldIdLst>
  <p:sldSz cx="12192000" cy="6858000"/>
  <p:notesSz cx="6797675" cy="9928225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9DCAF9ED-07DC-4A11-8D7F-57B35C25682E}" styleName="สไตล์สีปานกลาง 1 - เน้น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21E4AEA4-8DFA-4A89-87EB-49C32662AFE0}" styleName="สไตล์สีปานกลาง 2 - เน้น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0A15C55-8517-42AA-B614-E9B94910E393}" styleName="สไตล์สีปานกลาง 2 - เน้น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E269D01E-BC32-4049-B463-5C60D7B0CCD2}" styleName="สไตล์ธีม 2 - เน้น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5C22544A-7EE6-4342-B048-85BDC9FD1C3A}" styleName="ลักษณะสีปานกลาง 2 - เน้น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4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5.xlsx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6.xlsx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7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1" i="0" u="none" strike="noStrike" kern="1200" spc="0" baseline="0">
                <a:solidFill>
                  <a:schemeClr val="accent4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pPr>
            <a:r>
              <a:rPr lang="th-TH" sz="1400" b="1" dirty="0">
                <a:solidFill>
                  <a:schemeClr val="accent4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ในสังกัด สป.สธ.(รายการ)</a:t>
            </a:r>
          </a:p>
        </c:rich>
      </c:tx>
      <c:layout>
        <c:manualLayout>
          <c:xMode val="edge"/>
          <c:yMode val="edge"/>
          <c:x val="0.26879686126080116"/>
          <c:y val="7.0129965396646343E-2"/>
        </c:manualLayout>
      </c:layout>
      <c:overlay val="0"/>
      <c:spPr>
        <a:noFill/>
        <a:ln>
          <a:noFill/>
        </a:ln>
        <a:effectLst/>
      </c:spPr>
    </c:title>
    <c:autoTitleDeleted val="0"/>
    <c:view3D>
      <c:rotX val="40"/>
      <c:rotY val="11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8.6703896090773933E-3"/>
          <c:y val="0.12095390321598361"/>
          <c:w val="0.84357770587498759"/>
          <c:h val="0.73551855544812006"/>
        </c:manualLayout>
      </c:layout>
      <c:pie3D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รายการ</c:v>
                </c:pt>
              </c:strCache>
            </c:strRef>
          </c:tx>
          <c:dPt>
            <c:idx val="0"/>
            <c:bubble3D val="0"/>
            <c:spPr>
              <a:solidFill>
                <a:srgbClr val="FF0000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1-0EA5-4A2C-A0D5-DDE54E869E5D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5-0EA5-4A2C-A0D5-DDE54E869E5D}"/>
              </c:ext>
            </c:extLst>
          </c:dPt>
          <c:dPt>
            <c:idx val="2"/>
            <c:bubble3D val="0"/>
            <c:spPr>
              <a:solidFill>
                <a:srgbClr val="FFFF00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2-0EA5-4A2C-A0D5-DDE54E869E5D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6-0EA5-4A2C-A0D5-DDE54E869E5D}"/>
              </c:ext>
            </c:extLst>
          </c:dPt>
          <c:dPt>
            <c:idx val="4"/>
            <c:bubble3D val="0"/>
            <c:spPr>
              <a:solidFill>
                <a:srgbClr val="0070C0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3-0EA5-4A2C-A0D5-DDE54E869E5D}"/>
              </c:ext>
            </c:extLst>
          </c:dPt>
          <c:dPt>
            <c:idx val="5"/>
            <c:bubble3D val="0"/>
            <c:explosion val="9"/>
            <c:spPr>
              <a:solidFill>
                <a:schemeClr val="accent6">
                  <a:lumMod val="60000"/>
                  <a:lumOff val="4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4-0EA5-4A2C-A0D5-DDE54E869E5D}"/>
              </c:ext>
            </c:extLst>
          </c:dPt>
          <c:dLbls>
            <c:dLbl>
              <c:idx val="0"/>
              <c:layout>
                <c:manualLayout>
                  <c:x val="-5.6891925872435941E-3"/>
                  <c:y val="5.289617072164244E-2"/>
                </c:manualLayout>
              </c:layout>
              <c:numFmt formatCode="0.00%" sourceLinked="0"/>
              <c:spPr>
                <a:solidFill>
                  <a:srgbClr val="FF0000"/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200" b="1" i="0" u="none" strike="noStrike" kern="1200" baseline="0">
                      <a:solidFill>
                        <a:schemeClr val="bg1"/>
                      </a:solidFill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defRPr>
                  </a:pPr>
                  <a:endParaRPr lang="en-US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3550552315640638"/>
                      <c:h val="0.10790700823070806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1-0EA5-4A2C-A0D5-DDE54E869E5D}"/>
                </c:ext>
              </c:extLst>
            </c:dLbl>
            <c:dLbl>
              <c:idx val="1"/>
              <c:layout>
                <c:manualLayout>
                  <c:x val="1.769950288159049E-2"/>
                  <c:y val="0.12387551266179891"/>
                </c:manualLayout>
              </c:layout>
              <c:numFmt formatCode="0.00%" sourceLinked="0"/>
              <c:spPr>
                <a:solidFill>
                  <a:schemeClr val="accent2">
                    <a:lumMod val="75000"/>
                  </a:schemeClr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100" b="1" i="0" u="none" strike="noStrike" kern="1200" baseline="0">
                      <a:solidFill>
                        <a:schemeClr val="bg1"/>
                      </a:solidFill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defRPr>
                  </a:pPr>
                  <a:endParaRPr lang="en-US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367782361478237"/>
                      <c:h val="0.11635958563697307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5-0EA5-4A2C-A0D5-DDE54E869E5D}"/>
                </c:ext>
              </c:extLst>
            </c:dLbl>
            <c:dLbl>
              <c:idx val="2"/>
              <c:layout>
                <c:manualLayout>
                  <c:x val="5.9002723011929527E-2"/>
                  <c:y val="0.14068534566248106"/>
                </c:manualLayout>
              </c:layout>
              <c:numFmt formatCode="0.00%" sourceLinked="0"/>
              <c:spPr>
                <a:solidFill>
                  <a:srgbClr val="FFFF00"/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100" b="1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defRPr>
                  </a:pPr>
                  <a:endParaRPr lang="en-US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3448543197576943"/>
                      <c:h val="0.11555923296531163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2-0EA5-4A2C-A0D5-DDE54E869E5D}"/>
                </c:ext>
              </c:extLst>
            </c:dLbl>
            <c:dLbl>
              <c:idx val="3"/>
              <c:layout>
                <c:manualLayout>
                  <c:x val="-6.1766126185531615E-2"/>
                  <c:y val="5.8799887151242597E-2"/>
                </c:manualLayout>
              </c:layout>
              <c:numFmt formatCode="0.00%" sourceLinked="0"/>
              <c:spPr>
                <a:solidFill>
                  <a:schemeClr val="accent1">
                    <a:lumMod val="60000"/>
                    <a:lumOff val="40000"/>
                  </a:schemeClr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100" b="1" i="0" u="none" strike="noStrike" kern="1200" baseline="0">
                      <a:solidFill>
                        <a:schemeClr val="tx1"/>
                      </a:solidFill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defRPr>
                  </a:pPr>
                  <a:endParaRPr lang="en-US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1967550824280016"/>
                      <c:h val="0.10480323050621931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6-0EA5-4A2C-A0D5-DDE54E869E5D}"/>
                </c:ext>
              </c:extLst>
            </c:dLbl>
            <c:dLbl>
              <c:idx val="4"/>
              <c:layout>
                <c:manualLayout>
                  <c:x val="5.8889836577474437E-3"/>
                  <c:y val="5.1556196996875608E-2"/>
                </c:manualLayout>
              </c:layout>
              <c:numFmt formatCode="0.00%" sourceLinked="0"/>
              <c:spPr>
                <a:solidFill>
                  <a:srgbClr val="0070C0"/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100" b="1" i="0" u="none" strike="noStrike" kern="1200" baseline="0">
                      <a:solidFill>
                        <a:schemeClr val="bg1"/>
                      </a:solidFill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defRPr>
                  </a:pPr>
                  <a:endParaRPr lang="en-US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19886244519184418"/>
                      <c:h val="0.10627236973968991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3-0EA5-4A2C-A0D5-DDE54E869E5D}"/>
                </c:ext>
              </c:extLst>
            </c:dLbl>
            <c:dLbl>
              <c:idx val="5"/>
              <c:layout>
                <c:manualLayout>
                  <c:x val="0.2630415189138533"/>
                  <c:y val="0.16244178604212459"/>
                </c:manualLayout>
              </c:layout>
              <c:numFmt formatCode="0.00%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800" b="1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defRPr>
                  </a:pPr>
                  <a:endParaRPr lang="en-US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8972797852696142"/>
                      <c:h val="0.21035346137982999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4-0EA5-4A2C-A0D5-DDE54E869E5D}"/>
                </c:ext>
              </c:extLst>
            </c:dLbl>
            <c:numFmt formatCode="0.0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defRPr>
                </a:pPr>
                <a:endParaRPr lang="en-US"/>
              </a:p>
            </c:txPr>
            <c:showLegendKey val="0"/>
            <c:showVal val="1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Sheet1!$A$2:$A$7</c:f>
              <c:strCache>
                <c:ptCount val="6"/>
                <c:pt idx="0">
                  <c:v> - ยังไม่ได้ดำเนินการ</c:v>
                </c:pt>
                <c:pt idx="1">
                  <c:v> - จัดทำแผนการจัดซื้อ/จ้างแล้ว</c:v>
                </c:pt>
                <c:pt idx="2">
                  <c:v> - ขออนุมัติจัดซื้อ/จ้างแล้ว</c:v>
                </c:pt>
                <c:pt idx="3">
                  <c:v> - ทำสัญญาเรียบร้อย</c:v>
                </c:pt>
                <c:pt idx="4">
                  <c:v> - ตรวจรับเรียบร้อย</c:v>
                </c:pt>
                <c:pt idx="5">
                  <c:v>เบิกจ่ายเงินแล้ว</c:v>
                </c:pt>
              </c:strCache>
            </c:strRef>
          </c:cat>
          <c:val>
            <c:numRef>
              <c:f>Sheet1!$B$2:$B$7</c:f>
              <c:numCache>
                <c:formatCode>General</c:formatCode>
                <c:ptCount val="6"/>
                <c:pt idx="0">
                  <c:v>4</c:v>
                </c:pt>
                <c:pt idx="1">
                  <c:v>34</c:v>
                </c:pt>
                <c:pt idx="2">
                  <c:v>28</c:v>
                </c:pt>
                <c:pt idx="3">
                  <c:v>54</c:v>
                </c:pt>
                <c:pt idx="4">
                  <c:v>24</c:v>
                </c:pt>
                <c:pt idx="5">
                  <c:v>461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EA5-4A2C-A0D5-DDE54E869E5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1" i="0" u="none" strike="noStrike" kern="1200" spc="0" baseline="0">
                <a:solidFill>
                  <a:schemeClr val="accent2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pPr>
            <a:r>
              <a:rPr lang="th-TH" sz="1400" b="1" dirty="0">
                <a:solidFill>
                  <a:schemeClr val="accent2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การเบิกจ่าย</a:t>
            </a:r>
            <a:r>
              <a:rPr lang="th-TH" sz="1400" b="1" baseline="0" dirty="0">
                <a:solidFill>
                  <a:schemeClr val="accent2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(หน่วยงานในสังกัด) </a:t>
            </a:r>
          </a:p>
          <a:p>
            <a:pPr>
              <a:defRPr sz="1400" b="1" i="0" u="none" strike="noStrike" kern="1200" spc="0" baseline="0">
                <a:solidFill>
                  <a:schemeClr val="accent2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pPr>
            <a:r>
              <a:rPr lang="th-TH" sz="1400" b="1" baseline="0" dirty="0">
                <a:solidFill>
                  <a:schemeClr val="accent2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จังหวัดอุดรธานี</a:t>
            </a:r>
            <a:endParaRPr lang="th-TH" sz="1400" b="1" dirty="0">
              <a:solidFill>
                <a:schemeClr val="accent2">
                  <a:lumMod val="50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c:rich>
      </c:tx>
      <c:overlay val="0"/>
      <c:spPr>
        <a:noFill/>
        <a:ln>
          <a:noFill/>
        </a:ln>
        <a:effectLst/>
      </c:spPr>
    </c:title>
    <c:autoTitleDeleted val="0"/>
    <c:view3D>
      <c:rotX val="30"/>
      <c:rotY val="18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4.1500834021485362E-2"/>
          <c:y val="0.18058012771908541"/>
          <c:w val="0.94197163074690415"/>
          <c:h val="0.81941976707168773"/>
        </c:manualLayout>
      </c:layout>
      <c:pie3D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งบประมาณตามแผน(บาท)</c:v>
                </c:pt>
              </c:strCache>
            </c:strRef>
          </c:tx>
          <c:spPr>
            <a:solidFill>
              <a:schemeClr val="accent6">
                <a:lumMod val="60000"/>
                <a:lumOff val="40000"/>
              </a:schemeClr>
            </a:solidFill>
          </c:spPr>
          <c:explosion val="9"/>
          <c:dPt>
            <c:idx val="0"/>
            <c:bubble3D val="0"/>
            <c:spPr>
              <a:solidFill>
                <a:schemeClr val="accent2">
                  <a:lumMod val="75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2-8668-4CF5-BC3F-0E851D59700F}"/>
              </c:ext>
            </c:extLst>
          </c:dPt>
          <c:dPt>
            <c:idx val="1"/>
            <c:bubble3D val="0"/>
            <c:spPr>
              <a:solidFill>
                <a:schemeClr val="accent6">
                  <a:lumMod val="60000"/>
                  <a:lumOff val="4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1-8668-4CF5-BC3F-0E851D59700F}"/>
              </c:ext>
            </c:extLst>
          </c:dPt>
          <c:dLbls>
            <c:dLbl>
              <c:idx val="0"/>
              <c:layout>
                <c:manualLayout>
                  <c:x val="0.12947848611068141"/>
                  <c:y val="0.24264591000321703"/>
                </c:manualLayout>
              </c:layout>
              <c:numFmt formatCode="#,##0.00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197" b="1" i="0" u="none" strike="noStrike" kern="1200" baseline="0">
                      <a:solidFill>
                        <a:schemeClr val="bg1"/>
                      </a:solidFill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defRPr>
                  </a:pPr>
                  <a:endParaRPr lang="en-US"/>
                </a:p>
              </c:txPr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8128084913699758"/>
                      <c:h val="0.21563994355251873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2-8668-4CF5-BC3F-0E851D59700F}"/>
                </c:ext>
              </c:extLst>
            </c:dLbl>
            <c:dLbl>
              <c:idx val="1"/>
              <c:layout>
                <c:manualLayout>
                  <c:x val="-0.14626475807119416"/>
                  <c:y val="-0.16999486090751317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30518919397796718"/>
                      <c:h val="0.21830216507785846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1-8668-4CF5-BC3F-0E851D59700F}"/>
                </c:ext>
              </c:extLst>
            </c:dLbl>
            <c:numFmt formatCode="#,##0.0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defRPr>
                </a:pPr>
                <a:endParaRPr lang="en-US"/>
              </a:p>
            </c:txPr>
            <c:showLegendKey val="0"/>
            <c:showVal val="1"/>
            <c:showCatName val="1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Sheet1!$A$2:$A$3</c:f>
              <c:strCache>
                <c:ptCount val="2"/>
                <c:pt idx="0">
                  <c:v>รอการเบิกจ่าย</c:v>
                </c:pt>
                <c:pt idx="1">
                  <c:v>เบิกจ่ายเงินแล้ว</c:v>
                </c:pt>
              </c:strCache>
            </c:strRef>
          </c:cat>
          <c:val>
            <c:numRef>
              <c:f>Sheet1!$B$2:$B$3</c:f>
              <c:numCache>
                <c:formatCode>#,##0.00</c:formatCode>
                <c:ptCount val="2"/>
                <c:pt idx="0">
                  <c:v>97124305.650000006</c:v>
                </c:pt>
                <c:pt idx="1">
                  <c:v>55445958.25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8668-4CF5-BC3F-0E851D59700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1" i="0" u="none" strike="noStrike" kern="1200" spc="0" baseline="0">
                <a:solidFill>
                  <a:schemeClr val="accent4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pPr>
            <a:r>
              <a:rPr lang="th-TH" sz="1400" b="1" dirty="0">
                <a:solidFill>
                  <a:schemeClr val="accent4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วงเงิน </a:t>
            </a:r>
            <a:r>
              <a:rPr lang="en-US" sz="1400" b="1" dirty="0">
                <a:solidFill>
                  <a:schemeClr val="accent4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70% </a:t>
            </a:r>
            <a:r>
              <a:rPr lang="th-TH" sz="1400" b="1" dirty="0">
                <a:solidFill>
                  <a:schemeClr val="accent4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(รายการ)</a:t>
            </a:r>
          </a:p>
        </c:rich>
      </c:tx>
      <c:layout>
        <c:manualLayout>
          <c:xMode val="edge"/>
          <c:yMode val="edge"/>
          <c:x val="0.26879686126080116"/>
          <c:y val="7.0129965396646343E-2"/>
        </c:manualLayout>
      </c:layout>
      <c:overlay val="0"/>
      <c:spPr>
        <a:noFill/>
        <a:ln>
          <a:noFill/>
        </a:ln>
        <a:effectLst/>
      </c:spPr>
    </c:title>
    <c:autoTitleDeleted val="0"/>
    <c:view3D>
      <c:rotX val="30"/>
      <c:rotY val="11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7.0278764008907307E-4"/>
          <c:y val="0.11815865566882693"/>
          <c:w val="0.80980225237332948"/>
          <c:h val="0.70337509170311496"/>
        </c:manualLayout>
      </c:layout>
      <c:pie3D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รายการ</c:v>
                </c:pt>
              </c:strCache>
            </c:strRef>
          </c:tx>
          <c:dPt>
            <c:idx val="0"/>
            <c:bubble3D val="0"/>
            <c:spPr>
              <a:solidFill>
                <a:srgbClr val="FF0000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1-0EA5-4A2C-A0D5-DDE54E869E5D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5-0EA5-4A2C-A0D5-DDE54E869E5D}"/>
              </c:ext>
            </c:extLst>
          </c:dPt>
          <c:dPt>
            <c:idx val="2"/>
            <c:bubble3D val="0"/>
            <c:spPr>
              <a:solidFill>
                <a:srgbClr val="FFFF00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2-0EA5-4A2C-A0D5-DDE54E869E5D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6-0EA5-4A2C-A0D5-DDE54E869E5D}"/>
              </c:ext>
            </c:extLst>
          </c:dPt>
          <c:dPt>
            <c:idx val="4"/>
            <c:bubble3D val="0"/>
            <c:spPr>
              <a:solidFill>
                <a:srgbClr val="0070C0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3-0EA5-4A2C-A0D5-DDE54E869E5D}"/>
              </c:ext>
            </c:extLst>
          </c:dPt>
          <c:dPt>
            <c:idx val="5"/>
            <c:bubble3D val="0"/>
            <c:explosion val="15"/>
            <c:spPr>
              <a:solidFill>
                <a:schemeClr val="accent6">
                  <a:lumMod val="60000"/>
                  <a:lumOff val="4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4-0EA5-4A2C-A0D5-DDE54E869E5D}"/>
              </c:ext>
            </c:extLst>
          </c:dPt>
          <c:dLbls>
            <c:dLbl>
              <c:idx val="0"/>
              <c:layout>
                <c:manualLayout>
                  <c:x val="2.5200067092568796E-2"/>
                  <c:y val="-0.14687961252592607"/>
                </c:manualLayout>
              </c:layout>
              <c:numFmt formatCode="0.00%" sourceLinked="0"/>
              <c:spPr>
                <a:solidFill>
                  <a:srgbClr val="FF0000"/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200" b="1" i="0" u="none" strike="noStrike" kern="1200" baseline="0">
                      <a:solidFill>
                        <a:schemeClr val="bg1"/>
                      </a:solidFill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defRPr>
                  </a:pPr>
                  <a:endParaRPr lang="en-US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3198490838285149"/>
                      <c:h val="0.10790709197170766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1-0EA5-4A2C-A0D5-DDE54E869E5D}"/>
                </c:ext>
              </c:extLst>
            </c:dLbl>
            <c:dLbl>
              <c:idx val="1"/>
              <c:layout>
                <c:manualLayout>
                  <c:x val="2.5432013682392483E-2"/>
                  <c:y val="-2.9044289841484466E-2"/>
                </c:manualLayout>
              </c:layout>
              <c:numFmt formatCode="0.00%" sourceLinked="0"/>
              <c:spPr>
                <a:solidFill>
                  <a:schemeClr val="accent2">
                    <a:lumMod val="75000"/>
                  </a:schemeClr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100" b="1" i="0" u="none" strike="noStrike" kern="1200" baseline="0">
                      <a:solidFill>
                        <a:schemeClr val="bg1"/>
                      </a:solidFill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defRPr>
                  </a:pPr>
                  <a:endParaRPr lang="en-US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2512055257327371"/>
                      <c:h val="0.11080801757363254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5-0EA5-4A2C-A0D5-DDE54E869E5D}"/>
                </c:ext>
              </c:extLst>
            </c:dLbl>
            <c:dLbl>
              <c:idx val="2"/>
              <c:layout>
                <c:manualLayout>
                  <c:x val="4.7076876433875571E-2"/>
                  <c:y val="3.298747165492686E-2"/>
                </c:manualLayout>
              </c:layout>
              <c:numFmt formatCode="0.00%" sourceLinked="0"/>
              <c:spPr>
                <a:solidFill>
                  <a:srgbClr val="FFFF00"/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100" b="1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defRPr>
                  </a:pPr>
                  <a:endParaRPr lang="en-US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5539431972977694"/>
                      <c:h val="0.13210733028511276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2-0EA5-4A2C-A0D5-DDE54E869E5D}"/>
                </c:ext>
              </c:extLst>
            </c:dLbl>
            <c:dLbl>
              <c:idx val="3"/>
              <c:layout>
                <c:manualLayout>
                  <c:x val="3.7463479816435788E-2"/>
                  <c:y val="0.12540805018845277"/>
                </c:manualLayout>
              </c:layout>
              <c:numFmt formatCode="0.00%" sourceLinked="0"/>
              <c:spPr>
                <a:solidFill>
                  <a:srgbClr val="00B0F0"/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100" b="1" i="0" u="none" strike="noStrike" kern="1200" baseline="0">
                      <a:solidFill>
                        <a:schemeClr val="bg1"/>
                      </a:solidFill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defRPr>
                  </a:pPr>
                  <a:endParaRPr lang="en-US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1019364799122789"/>
                      <c:h val="0.12084624139358867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6-0EA5-4A2C-A0D5-DDE54E869E5D}"/>
                </c:ext>
              </c:extLst>
            </c:dLbl>
            <c:dLbl>
              <c:idx val="4"/>
              <c:layout>
                <c:manualLayout>
                  <c:x val="2.8521429970025894E-2"/>
                  <c:y val="9.5739928923047696E-2"/>
                </c:manualLayout>
              </c:layout>
              <c:numFmt formatCode="0.00%" sourceLinked="0"/>
              <c:spPr>
                <a:solidFill>
                  <a:srgbClr val="0070C0"/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100" b="1" i="0" u="none" strike="noStrike" kern="1200" baseline="0">
                      <a:solidFill>
                        <a:schemeClr val="bg1"/>
                      </a:solidFill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defRPr>
                  </a:pPr>
                  <a:endParaRPr lang="en-US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19376918584993774"/>
                      <c:h val="0.11410187123088293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3-0EA5-4A2C-A0D5-DDE54E869E5D}"/>
                </c:ext>
              </c:extLst>
            </c:dLbl>
            <c:dLbl>
              <c:idx val="5"/>
              <c:layout>
                <c:manualLayout>
                  <c:x val="9.2845939039804287E-2"/>
                  <c:y val="0.19753299331062527"/>
                </c:manualLayout>
              </c:layout>
              <c:numFmt formatCode="0.00%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800" b="1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defRPr>
                  </a:pPr>
                  <a:endParaRPr lang="en-US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6383450284224413"/>
                      <c:h val="0.18800410596020056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4-0EA5-4A2C-A0D5-DDE54E869E5D}"/>
                </c:ext>
              </c:extLst>
            </c:dLbl>
            <c:numFmt formatCode="0.0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defRPr>
                </a:pPr>
                <a:endParaRPr lang="en-US"/>
              </a:p>
            </c:txPr>
            <c:showLegendKey val="0"/>
            <c:showVal val="1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Sheet1!$A$2:$A$7</c:f>
              <c:strCache>
                <c:ptCount val="6"/>
                <c:pt idx="0">
                  <c:v> - ยังไม่ได้ดำเนินการ</c:v>
                </c:pt>
                <c:pt idx="1">
                  <c:v> - จัดทำแผนการจัดซื้อ/จ้างแล้ว</c:v>
                </c:pt>
                <c:pt idx="2">
                  <c:v> - ขออนุมัติจัดซื้อ/จ้างแล้ว</c:v>
                </c:pt>
                <c:pt idx="3">
                  <c:v> - ทำสัญญาเรียบร้อย</c:v>
                </c:pt>
                <c:pt idx="4">
                  <c:v> - ตรวจรับเรียบร้อย</c:v>
                </c:pt>
                <c:pt idx="5">
                  <c:v>เบิกจ่ายเงินแล้ว</c:v>
                </c:pt>
              </c:strCache>
            </c:strRef>
          </c:cat>
          <c:val>
            <c:numRef>
              <c:f>Sheet1!$B$2:$B$7</c:f>
              <c:numCache>
                <c:formatCode>General</c:formatCode>
                <c:ptCount val="6"/>
                <c:pt idx="0">
                  <c:v>4</c:v>
                </c:pt>
                <c:pt idx="1">
                  <c:v>22</c:v>
                </c:pt>
                <c:pt idx="2">
                  <c:v>21</c:v>
                </c:pt>
                <c:pt idx="3">
                  <c:v>38</c:v>
                </c:pt>
                <c:pt idx="4">
                  <c:v>16</c:v>
                </c:pt>
                <c:pt idx="5">
                  <c:v>382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EA5-4A2C-A0D5-DDE54E869E5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1" i="0" u="none" strike="noStrike" kern="1200" spc="0" baseline="0">
                <a:solidFill>
                  <a:schemeClr val="accent2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pPr>
            <a:r>
              <a:rPr lang="th-TH" sz="1400" b="1" dirty="0">
                <a:solidFill>
                  <a:schemeClr val="accent2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การเบิกจ่าย</a:t>
            </a:r>
            <a:r>
              <a:rPr lang="th-TH" sz="1400" b="1" baseline="0" dirty="0">
                <a:solidFill>
                  <a:schemeClr val="accent2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(วงเงิน </a:t>
            </a:r>
            <a:r>
              <a:rPr lang="en-US" sz="1400" b="1" baseline="0" dirty="0">
                <a:solidFill>
                  <a:schemeClr val="accent2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70%</a:t>
            </a:r>
            <a:r>
              <a:rPr lang="th-TH" sz="1400" b="1" baseline="0" dirty="0">
                <a:solidFill>
                  <a:schemeClr val="accent2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 </a:t>
            </a:r>
          </a:p>
          <a:p>
            <a:pPr>
              <a:defRPr sz="1400" b="1" i="0" u="none" strike="noStrike" kern="1200" spc="0" baseline="0">
                <a:solidFill>
                  <a:schemeClr val="accent2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pPr>
            <a:r>
              <a:rPr lang="th-TH" sz="1400" b="1" baseline="0" dirty="0">
                <a:solidFill>
                  <a:schemeClr val="accent2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จังหวัดอุดรธานี</a:t>
            </a:r>
            <a:endParaRPr lang="th-TH" sz="1400" b="1" dirty="0">
              <a:solidFill>
                <a:schemeClr val="accent2">
                  <a:lumMod val="50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c:rich>
      </c:tx>
      <c:layout>
        <c:manualLayout>
          <c:xMode val="edge"/>
          <c:yMode val="edge"/>
          <c:x val="0.29187422373927935"/>
          <c:y val="3.5664740209045928E-3"/>
        </c:manualLayout>
      </c:layout>
      <c:overlay val="0"/>
      <c:spPr>
        <a:noFill/>
        <a:ln>
          <a:noFill/>
        </a:ln>
        <a:effectLst/>
      </c:spPr>
    </c:title>
    <c:autoTitleDeleted val="0"/>
    <c:view3D>
      <c:rotX val="30"/>
      <c:rotY val="19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2.2317021551857483E-2"/>
          <c:y val="0.13092456088717239"/>
          <c:w val="0.94197163074690415"/>
          <c:h val="0.81941976707168773"/>
        </c:manualLayout>
      </c:layout>
      <c:pie3D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งบประมาณตามแผน(บาท)</c:v>
                </c:pt>
              </c:strCache>
            </c:strRef>
          </c:tx>
          <c:spPr>
            <a:solidFill>
              <a:schemeClr val="accent6">
                <a:lumMod val="60000"/>
                <a:lumOff val="40000"/>
              </a:schemeClr>
            </a:solidFill>
          </c:spPr>
          <c:explosion val="20"/>
          <c:dPt>
            <c:idx val="0"/>
            <c:bubble3D val="0"/>
            <c:explosion val="7"/>
            <c:spPr>
              <a:solidFill>
                <a:schemeClr val="accent2">
                  <a:lumMod val="75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2-8668-4CF5-BC3F-0E851D59700F}"/>
              </c:ext>
            </c:extLst>
          </c:dPt>
          <c:dPt>
            <c:idx val="1"/>
            <c:bubble3D val="0"/>
            <c:spPr>
              <a:solidFill>
                <a:schemeClr val="accent6">
                  <a:lumMod val="60000"/>
                  <a:lumOff val="4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1-8668-4CF5-BC3F-0E851D59700F}"/>
              </c:ext>
            </c:extLst>
          </c:dPt>
          <c:dLbls>
            <c:dLbl>
              <c:idx val="0"/>
              <c:layout>
                <c:manualLayout>
                  <c:x val="0.10677220742487964"/>
                  <c:y val="0.13518733180808071"/>
                </c:manualLayout>
              </c:layout>
              <c:numFmt formatCode="#,##0.00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200" b="1" i="0" u="none" strike="noStrike" kern="1200" baseline="0">
                      <a:solidFill>
                        <a:schemeClr val="bg1"/>
                      </a:solidFill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defRPr>
                  </a:pPr>
                  <a:endParaRPr lang="en-US"/>
                </a:p>
              </c:txPr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39634535055129327"/>
                      <c:h val="0.2156399714682078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2-8668-4CF5-BC3F-0E851D59700F}"/>
                </c:ext>
              </c:extLst>
            </c:dLbl>
            <c:dLbl>
              <c:idx val="1"/>
              <c:layout>
                <c:manualLayout>
                  <c:x val="-0.12631831012668365"/>
                  <c:y val="-0.1734115826214967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30518919397796718"/>
                      <c:h val="0.21830216507785846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1-8668-4CF5-BC3F-0E851D59700F}"/>
                </c:ext>
              </c:extLst>
            </c:dLbl>
            <c:numFmt formatCode="#,##0.0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defRPr>
                </a:pPr>
                <a:endParaRPr lang="en-US"/>
              </a:p>
            </c:txPr>
            <c:showLegendKey val="0"/>
            <c:showVal val="1"/>
            <c:showCatName val="1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Sheet1!$A$2:$A$3</c:f>
              <c:strCache>
                <c:ptCount val="2"/>
                <c:pt idx="0">
                  <c:v>รอการเบิกจ่าย</c:v>
                </c:pt>
                <c:pt idx="1">
                  <c:v>เบิกจ่ายเงินแล้ว</c:v>
                </c:pt>
              </c:strCache>
            </c:strRef>
          </c:cat>
          <c:val>
            <c:numRef>
              <c:f>Sheet1!$B$2:$B$3</c:f>
              <c:numCache>
                <c:formatCode>#,##0.00</c:formatCode>
                <c:ptCount val="2"/>
                <c:pt idx="0">
                  <c:v>63692537.850000001</c:v>
                </c:pt>
                <c:pt idx="1">
                  <c:v>43106646.880000003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8668-4CF5-BC3F-0E851D59700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1" i="0" u="none" strike="noStrike" kern="1200" spc="0" baseline="0">
                <a:solidFill>
                  <a:schemeClr val="accent4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pPr>
            <a:r>
              <a:rPr lang="th-TH" sz="1400" b="1" dirty="0">
                <a:solidFill>
                  <a:schemeClr val="accent4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วงเงิน </a:t>
            </a:r>
            <a:r>
              <a:rPr lang="en-US" sz="1400" b="1" dirty="0">
                <a:solidFill>
                  <a:schemeClr val="accent4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20% </a:t>
            </a:r>
            <a:r>
              <a:rPr lang="th-TH" sz="1400" b="1" dirty="0">
                <a:solidFill>
                  <a:schemeClr val="accent4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(รายการ)</a:t>
            </a:r>
          </a:p>
        </c:rich>
      </c:tx>
      <c:layout>
        <c:manualLayout>
          <c:xMode val="edge"/>
          <c:yMode val="edge"/>
          <c:x val="0.26088612396027083"/>
          <c:y val="8.431612584775762E-2"/>
        </c:manualLayout>
      </c:layout>
      <c:overlay val="0"/>
      <c:spPr>
        <a:noFill/>
        <a:ln>
          <a:noFill/>
        </a:ln>
        <a:effectLst/>
      </c:spPr>
    </c:title>
    <c:autoTitleDeleted val="0"/>
    <c:view3D>
      <c:rotX val="30"/>
      <c:rotY val="8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7.0288262793763098E-4"/>
          <c:y val="0.18483483394499267"/>
          <c:w val="0.72408797048340057"/>
          <c:h val="0.63202319908586335"/>
        </c:manualLayout>
      </c:layout>
      <c:pie3D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รายการ</c:v>
                </c:pt>
              </c:strCache>
            </c:strRef>
          </c:tx>
          <c:dPt>
            <c:idx val="0"/>
            <c:bubble3D val="0"/>
            <c:spPr>
              <a:solidFill>
                <a:srgbClr val="FF0000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1-0EA5-4A2C-A0D5-DDE54E869E5D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5-0EA5-4A2C-A0D5-DDE54E869E5D}"/>
              </c:ext>
            </c:extLst>
          </c:dPt>
          <c:dPt>
            <c:idx val="2"/>
            <c:bubble3D val="0"/>
            <c:spPr>
              <a:solidFill>
                <a:srgbClr val="FFFF00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2-0EA5-4A2C-A0D5-DDE54E869E5D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6-0EA5-4A2C-A0D5-DDE54E869E5D}"/>
              </c:ext>
            </c:extLst>
          </c:dPt>
          <c:dPt>
            <c:idx val="4"/>
            <c:bubble3D val="0"/>
            <c:spPr>
              <a:solidFill>
                <a:srgbClr val="0070C0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3-0EA5-4A2C-A0D5-DDE54E869E5D}"/>
              </c:ext>
            </c:extLst>
          </c:dPt>
          <c:dPt>
            <c:idx val="5"/>
            <c:bubble3D val="0"/>
            <c:explosion val="5"/>
            <c:spPr>
              <a:solidFill>
                <a:schemeClr val="accent6">
                  <a:lumMod val="60000"/>
                  <a:lumOff val="4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4-0EA5-4A2C-A0D5-DDE54E869E5D}"/>
              </c:ext>
            </c:extLst>
          </c:dPt>
          <c:dLbls>
            <c:dLbl>
              <c:idx val="0"/>
              <c:layout>
                <c:manualLayout>
                  <c:x val="7.0432198405632446E-2"/>
                  <c:y val="-2.6746912750968747E-2"/>
                </c:manualLayout>
              </c:layout>
              <c:numFmt formatCode="0.00%" sourceLinked="0"/>
              <c:spPr>
                <a:solidFill>
                  <a:srgbClr val="FF0000"/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200" b="1" i="0" u="none" strike="noStrike" kern="1200" baseline="0">
                      <a:solidFill>
                        <a:schemeClr val="bg1"/>
                      </a:solidFill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defRPr>
                  </a:pPr>
                  <a:endParaRPr lang="en-US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3290829384688616"/>
                      <c:h val="0.1079069198756798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1-0EA5-4A2C-A0D5-DDE54E869E5D}"/>
                </c:ext>
              </c:extLst>
            </c:dLbl>
            <c:dLbl>
              <c:idx val="1"/>
              <c:layout>
                <c:manualLayout>
                  <c:x val="5.0008092100044303E-2"/>
                  <c:y val="3.504505021260923E-2"/>
                </c:manualLayout>
              </c:layout>
              <c:numFmt formatCode="0.00%" sourceLinked="0"/>
              <c:spPr>
                <a:solidFill>
                  <a:schemeClr val="accent2">
                    <a:lumMod val="75000"/>
                  </a:schemeClr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200" b="1" i="0" u="none" strike="noStrike" kern="1200" baseline="0">
                      <a:solidFill>
                        <a:schemeClr val="bg1"/>
                      </a:solidFill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defRPr>
                  </a:pPr>
                  <a:endParaRPr lang="en-US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5080020820124727"/>
                      <c:h val="0.10247545974764635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5-0EA5-4A2C-A0D5-DDE54E869E5D}"/>
                </c:ext>
              </c:extLst>
            </c:dLbl>
            <c:dLbl>
              <c:idx val="2"/>
              <c:layout>
                <c:manualLayout>
                  <c:x val="3.3156024887771994E-2"/>
                  <c:y val="7.6649514025265555E-2"/>
                </c:manualLayout>
              </c:layout>
              <c:numFmt formatCode="0.00%" sourceLinked="0"/>
              <c:spPr>
                <a:solidFill>
                  <a:srgbClr val="FFFF00"/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200" b="1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defRPr>
                  </a:pPr>
                  <a:endParaRPr lang="en-US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8963672271893948"/>
                      <c:h val="8.5442623120914163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2-0EA5-4A2C-A0D5-DDE54E869E5D}"/>
                </c:ext>
              </c:extLst>
            </c:dLbl>
            <c:dLbl>
              <c:idx val="3"/>
              <c:layout>
                <c:manualLayout>
                  <c:x val="-8.1320598651812834E-2"/>
                  <c:y val="0.10705576595927745"/>
                </c:manualLayout>
              </c:layout>
              <c:numFmt formatCode="0.00%" sourceLinked="0"/>
              <c:spPr>
                <a:solidFill>
                  <a:srgbClr val="00B0F0"/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200" b="1" i="0" u="none" strike="noStrike" kern="1200" baseline="0">
                      <a:solidFill>
                        <a:schemeClr val="bg1"/>
                      </a:solidFill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defRPr>
                  </a:pPr>
                  <a:endParaRPr lang="en-US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4309751864918366"/>
                      <c:h val="8.729827784260126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6-0EA5-4A2C-A0D5-DDE54E869E5D}"/>
                </c:ext>
              </c:extLst>
            </c:dLbl>
            <c:dLbl>
              <c:idx val="4"/>
              <c:layout>
                <c:manualLayout>
                  <c:x val="-3.2987639326915529E-2"/>
                  <c:y val="6.8820633887963917E-2"/>
                </c:manualLayout>
              </c:layout>
              <c:numFmt formatCode="0.00%" sourceLinked="0"/>
              <c:spPr>
                <a:solidFill>
                  <a:srgbClr val="0070C0"/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200" b="1" i="0" u="none" strike="noStrike" kern="1200" baseline="0">
                      <a:solidFill>
                        <a:schemeClr val="bg1"/>
                      </a:solidFill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defRPr>
                  </a:pPr>
                  <a:endParaRPr lang="en-US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2484509902334693"/>
                      <c:h val="8.7100550534062529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3-0EA5-4A2C-A0D5-DDE54E869E5D}"/>
                </c:ext>
              </c:extLst>
            </c:dLbl>
            <c:dLbl>
              <c:idx val="5"/>
              <c:layout>
                <c:manualLayout>
                  <c:x val="4.0007546671364427E-2"/>
                  <c:y val="0.13246679537437187"/>
                </c:manualLayout>
              </c:layout>
              <c:numFmt formatCode="0.00%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800" b="1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defRPr>
                  </a:pPr>
                  <a:endParaRPr lang="en-US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45394597166780631"/>
                      <c:h val="0.1880040844716085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4-0EA5-4A2C-A0D5-DDE54E869E5D}"/>
                </c:ext>
              </c:extLst>
            </c:dLbl>
            <c:numFmt formatCode="0.0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defRPr>
                </a:pPr>
                <a:endParaRPr lang="en-US"/>
              </a:p>
            </c:txPr>
            <c:showLegendKey val="0"/>
            <c:showVal val="1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Sheet1!$A$2:$A$7</c:f>
              <c:strCache>
                <c:ptCount val="6"/>
                <c:pt idx="0">
                  <c:v> - ยังไม่ได้ดำเนินการ</c:v>
                </c:pt>
                <c:pt idx="1">
                  <c:v> - จัดทำแผนการจัดซื้อ/จ้างแล้ว</c:v>
                </c:pt>
                <c:pt idx="2">
                  <c:v> - ขออนุมัติจัดซื้อ/จ้างแล้ว</c:v>
                </c:pt>
                <c:pt idx="3">
                  <c:v> - ทำสัญญาเรียบร้อย</c:v>
                </c:pt>
                <c:pt idx="4">
                  <c:v> - ตรวจรับเรียบร้อย</c:v>
                </c:pt>
                <c:pt idx="5">
                  <c:v>เบิกจ่ายเงินแล้ว</c:v>
                </c:pt>
              </c:strCache>
            </c:strRef>
          </c:cat>
          <c:val>
            <c:numRef>
              <c:f>Sheet1!$B$2:$B$7</c:f>
              <c:numCache>
                <c:formatCode>General</c:formatCode>
                <c:ptCount val="6"/>
                <c:pt idx="0">
                  <c:v>0</c:v>
                </c:pt>
                <c:pt idx="1">
                  <c:v>10</c:v>
                </c:pt>
                <c:pt idx="2">
                  <c:v>7</c:v>
                </c:pt>
                <c:pt idx="3">
                  <c:v>10</c:v>
                </c:pt>
                <c:pt idx="4">
                  <c:v>7</c:v>
                </c:pt>
                <c:pt idx="5">
                  <c:v>76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EA5-4A2C-A0D5-DDE54E869E5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1" i="0" u="none" strike="noStrike" kern="1200" spc="0" baseline="0">
                <a:solidFill>
                  <a:schemeClr val="accent2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pPr>
            <a:r>
              <a:rPr lang="th-TH" sz="1400" b="1" dirty="0">
                <a:solidFill>
                  <a:schemeClr val="accent2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การเบิกจ่าย</a:t>
            </a:r>
            <a:r>
              <a:rPr lang="th-TH" sz="1400" b="1" baseline="0" dirty="0">
                <a:solidFill>
                  <a:schemeClr val="accent2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(วงเงิน </a:t>
            </a:r>
            <a:r>
              <a:rPr lang="en-US" sz="1400" b="1" baseline="0" dirty="0">
                <a:solidFill>
                  <a:schemeClr val="accent2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20%</a:t>
            </a:r>
            <a:r>
              <a:rPr lang="th-TH" sz="1400" b="1" baseline="0" dirty="0">
                <a:solidFill>
                  <a:schemeClr val="accent2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 </a:t>
            </a:r>
          </a:p>
          <a:p>
            <a:pPr>
              <a:defRPr sz="1400" b="1" i="0" u="none" strike="noStrike" kern="1200" spc="0" baseline="0">
                <a:solidFill>
                  <a:schemeClr val="accent2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pPr>
            <a:r>
              <a:rPr lang="th-TH" sz="1400" b="1" baseline="0" dirty="0">
                <a:solidFill>
                  <a:schemeClr val="accent2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จังหวัดอุดรธานี</a:t>
            </a:r>
            <a:endParaRPr lang="th-TH" sz="1400" b="1" dirty="0">
              <a:solidFill>
                <a:schemeClr val="accent2">
                  <a:lumMod val="50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c:rich>
      </c:tx>
      <c:overlay val="0"/>
      <c:spPr>
        <a:noFill/>
        <a:ln>
          <a:noFill/>
        </a:ln>
        <a:effectLst/>
      </c:spPr>
    </c:title>
    <c:autoTitleDeleted val="0"/>
    <c:view3D>
      <c:rotX val="30"/>
      <c:rotY val="18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2.2317021551857483E-2"/>
          <c:y val="0.13092456088717239"/>
          <c:w val="0.94197163074690415"/>
          <c:h val="0.81941976707168773"/>
        </c:manualLayout>
      </c:layout>
      <c:pie3D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งบประมาณตามแผน(บาท)</c:v>
                </c:pt>
              </c:strCache>
            </c:strRef>
          </c:tx>
          <c:spPr>
            <a:solidFill>
              <a:schemeClr val="accent6">
                <a:lumMod val="60000"/>
                <a:lumOff val="40000"/>
              </a:schemeClr>
            </a:solidFill>
          </c:spPr>
          <c:explosion val="20"/>
          <c:dPt>
            <c:idx val="0"/>
            <c:bubble3D val="0"/>
            <c:explosion val="6"/>
            <c:spPr>
              <a:solidFill>
                <a:schemeClr val="accent2">
                  <a:lumMod val="75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2-8668-4CF5-BC3F-0E851D59700F}"/>
              </c:ext>
            </c:extLst>
          </c:dPt>
          <c:dPt>
            <c:idx val="1"/>
            <c:bubble3D val="0"/>
            <c:explosion val="6"/>
            <c:spPr>
              <a:solidFill>
                <a:schemeClr val="accent6">
                  <a:lumMod val="60000"/>
                  <a:lumOff val="4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1-8668-4CF5-BC3F-0E851D59700F}"/>
              </c:ext>
            </c:extLst>
          </c:dPt>
          <c:dLbls>
            <c:dLbl>
              <c:idx val="0"/>
              <c:layout>
                <c:manualLayout>
                  <c:x val="0.13994108043768339"/>
                  <c:y val="0.10416467257125069"/>
                </c:manualLayout>
              </c:layout>
              <c:numFmt formatCode="#,##0.00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400" b="1" i="0" u="none" strike="noStrike" kern="1200" baseline="0">
                      <a:solidFill>
                        <a:schemeClr val="bg1"/>
                      </a:solidFill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defRPr>
                  </a:pPr>
                  <a:endParaRPr lang="en-US"/>
                </a:p>
              </c:txPr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40368988780592829"/>
                      <c:h val="0.17997523125916187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2-8668-4CF5-BC3F-0E851D59700F}"/>
                </c:ext>
              </c:extLst>
            </c:dLbl>
            <c:dLbl>
              <c:idx val="1"/>
              <c:layout>
                <c:manualLayout>
                  <c:x val="-9.7685727711878917E-2"/>
                  <c:y val="-0.21396999682809981"/>
                </c:manualLayout>
              </c:layout>
              <c:numFmt formatCode="#,##0.00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400" b="1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defRPr>
                  </a:pPr>
                  <a:endParaRPr lang="en-US"/>
                </a:p>
              </c:txPr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37373824801750499"/>
                      <c:h val="0.1933368717248816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1-8668-4CF5-BC3F-0E851D59700F}"/>
                </c:ext>
              </c:extLst>
            </c:dLbl>
            <c:numFmt formatCode="#,##0.0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defRPr>
                </a:pPr>
                <a:endParaRPr lang="en-US"/>
              </a:p>
            </c:txPr>
            <c:showLegendKey val="0"/>
            <c:showVal val="1"/>
            <c:showCatName val="1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Sheet1!$A$2:$A$3</c:f>
              <c:strCache>
                <c:ptCount val="2"/>
                <c:pt idx="0">
                  <c:v>รอการเบิกจ่าย</c:v>
                </c:pt>
                <c:pt idx="1">
                  <c:v>เบิกจ่ายเงินแล้ว</c:v>
                </c:pt>
              </c:strCache>
            </c:strRef>
          </c:cat>
          <c:val>
            <c:numRef>
              <c:f>Sheet1!$B$2:$B$3</c:f>
              <c:numCache>
                <c:formatCode>#,##0.00</c:formatCode>
                <c:ptCount val="2"/>
                <c:pt idx="0">
                  <c:v>20724741.410000004</c:v>
                </c:pt>
                <c:pt idx="1">
                  <c:v>9789311.3699999992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8668-4CF5-BC3F-0E851D59700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1" i="0" u="none" strike="noStrike" kern="1200" spc="0" baseline="0">
                <a:solidFill>
                  <a:schemeClr val="accent2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pPr>
            <a:r>
              <a:rPr lang="th-TH" sz="1400" b="1" dirty="0">
                <a:solidFill>
                  <a:schemeClr val="accent2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การเบิกจ่าย</a:t>
            </a:r>
            <a:r>
              <a:rPr lang="th-TH" sz="1400" b="1" baseline="0" dirty="0">
                <a:solidFill>
                  <a:schemeClr val="accent2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(วงเงิน </a:t>
            </a:r>
            <a:r>
              <a:rPr lang="en-US" sz="1400" b="1" baseline="0" dirty="0">
                <a:solidFill>
                  <a:schemeClr val="accent2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10%</a:t>
            </a:r>
            <a:r>
              <a:rPr lang="th-TH" sz="1400" b="1" baseline="0" dirty="0">
                <a:solidFill>
                  <a:schemeClr val="accent2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 </a:t>
            </a:r>
          </a:p>
          <a:p>
            <a:pPr>
              <a:defRPr sz="1400" b="1" i="0" u="none" strike="noStrike" kern="1200" spc="0" baseline="0">
                <a:solidFill>
                  <a:schemeClr val="accent2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pPr>
            <a:r>
              <a:rPr lang="th-TH" sz="1400" b="1" baseline="0" dirty="0">
                <a:solidFill>
                  <a:schemeClr val="accent2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จังหวัดอุดรธานี</a:t>
            </a:r>
            <a:endParaRPr lang="th-TH" sz="1400" b="1" dirty="0">
              <a:solidFill>
                <a:schemeClr val="accent2">
                  <a:lumMod val="50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c:rich>
      </c:tx>
      <c:overlay val="0"/>
      <c:spPr>
        <a:noFill/>
        <a:ln>
          <a:noFill/>
        </a:ln>
        <a:effectLst/>
      </c:spPr>
    </c:title>
    <c:autoTitleDeleted val="0"/>
    <c:view3D>
      <c:rotX val="30"/>
      <c:rotY val="21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5.4068221018024241E-2"/>
          <c:y val="0.17001720598802739"/>
          <c:w val="0.94197163074690415"/>
          <c:h val="0.81941976707168773"/>
        </c:manualLayout>
      </c:layout>
      <c:pie3D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งบประมาณตามแผน(บาท)</c:v>
                </c:pt>
              </c:strCache>
            </c:strRef>
          </c:tx>
          <c:spPr>
            <a:solidFill>
              <a:schemeClr val="accent6">
                <a:lumMod val="60000"/>
                <a:lumOff val="40000"/>
              </a:schemeClr>
            </a:solidFill>
          </c:spPr>
          <c:dPt>
            <c:idx val="0"/>
            <c:bubble3D val="0"/>
            <c:spPr>
              <a:solidFill>
                <a:schemeClr val="accent2">
                  <a:lumMod val="75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2-8668-4CF5-BC3F-0E851D59700F}"/>
              </c:ext>
            </c:extLst>
          </c:dPt>
          <c:dPt>
            <c:idx val="1"/>
            <c:bubble3D val="0"/>
            <c:explosion val="17"/>
            <c:spPr>
              <a:solidFill>
                <a:schemeClr val="accent6">
                  <a:lumMod val="60000"/>
                  <a:lumOff val="4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1-8668-4CF5-BC3F-0E851D59700F}"/>
              </c:ext>
            </c:extLst>
          </c:dPt>
          <c:dLbls>
            <c:dLbl>
              <c:idx val="0"/>
              <c:layout>
                <c:manualLayout>
                  <c:x val="1.5535004924941385E-2"/>
                  <c:y val="0.21503018920861042"/>
                </c:manualLayout>
              </c:layout>
              <c:numFmt formatCode="#,##0.00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400" b="1" i="0" u="none" strike="noStrike" kern="1200" baseline="0">
                      <a:solidFill>
                        <a:schemeClr val="bg1"/>
                      </a:solidFill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defRPr>
                  </a:pPr>
                  <a:endParaRPr lang="en-US"/>
                </a:p>
              </c:txPr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36429321372899304"/>
                      <c:h val="0.17997532031984786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2-8668-4CF5-BC3F-0E851D59700F}"/>
                </c:ext>
              </c:extLst>
            </c:dLbl>
            <c:dLbl>
              <c:idx val="1"/>
              <c:layout>
                <c:manualLayout>
                  <c:x val="8.6698672628096054E-4"/>
                  <c:y val="-0.23759336610391743"/>
                </c:manualLayout>
              </c:layout>
              <c:numFmt formatCode="#,##0.00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200" b="1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defRPr>
                  </a:pPr>
                  <a:endParaRPr lang="en-US"/>
                </a:p>
              </c:txPr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39648191598947008"/>
                      <c:h val="0.14364477899461334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1-8668-4CF5-BC3F-0E851D59700F}"/>
                </c:ext>
              </c:extLst>
            </c:dLbl>
            <c:numFmt formatCode="#,##0.0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defRPr>
                </a:pPr>
                <a:endParaRPr lang="en-US"/>
              </a:p>
            </c:txPr>
            <c:showLegendKey val="0"/>
            <c:showVal val="1"/>
            <c:showCatName val="1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Sheet1!$A$2:$A$3</c:f>
              <c:strCache>
                <c:ptCount val="2"/>
                <c:pt idx="0">
                  <c:v>รอการเบิกจ่าย</c:v>
                </c:pt>
                <c:pt idx="1">
                  <c:v>เบิกจ่ายเงินแล้ว</c:v>
                </c:pt>
              </c:strCache>
            </c:strRef>
          </c:cat>
          <c:val>
            <c:numRef>
              <c:f>Sheet1!$B$2:$B$3</c:f>
              <c:numCache>
                <c:formatCode>#,##0.00</c:formatCode>
                <c:ptCount val="2"/>
                <c:pt idx="0">
                  <c:v>12707026.390000001</c:v>
                </c:pt>
                <c:pt idx="1">
                  <c:v>2550000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8668-4CF5-BC3F-0E851D59700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1" i="0" u="none" strike="noStrike" kern="1200" spc="0" baseline="0">
                <a:solidFill>
                  <a:schemeClr val="accent2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pPr>
            <a:r>
              <a:rPr lang="th-TH" sz="1400" b="1" dirty="0">
                <a:solidFill>
                  <a:schemeClr val="accent2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วงเงิน</a:t>
            </a:r>
            <a:r>
              <a:rPr lang="en-US" sz="1400" b="1" dirty="0">
                <a:solidFill>
                  <a:schemeClr val="accent2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10%</a:t>
            </a:r>
            <a:r>
              <a:rPr lang="th-TH" sz="1400" b="1" dirty="0">
                <a:solidFill>
                  <a:schemeClr val="accent2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(รายการ)</a:t>
            </a:r>
          </a:p>
        </c:rich>
      </c:tx>
      <c:overlay val="0"/>
      <c:spPr>
        <a:noFill/>
        <a:ln>
          <a:noFill/>
        </a:ln>
        <a:effectLst/>
      </c:spPr>
    </c:title>
    <c:autoTitleDeleted val="0"/>
    <c:view3D>
      <c:rotX val="30"/>
      <c:rotY val="14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1.7374799157759493E-2"/>
          <c:y val="0.19108720102477886"/>
          <c:w val="0.79016500153851732"/>
          <c:h val="0.65371860558194805"/>
        </c:manualLayout>
      </c:layout>
      <c:pie3D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รายการ</c:v>
                </c:pt>
              </c:strCache>
            </c:strRef>
          </c:tx>
          <c:explosion val="9"/>
          <c:dPt>
            <c:idx val="0"/>
            <c:bubble3D val="0"/>
            <c:spPr>
              <a:solidFill>
                <a:srgbClr val="FF0000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5-6501-4906-B579-DA6BE4A25F0D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1-6501-4906-B579-DA6BE4A25F0D}"/>
              </c:ext>
            </c:extLst>
          </c:dPt>
          <c:dPt>
            <c:idx val="2"/>
            <c:bubble3D val="0"/>
            <c:spPr>
              <a:solidFill>
                <a:srgbClr val="FFFF00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3-6501-4906-B579-DA6BE4A25F0D}"/>
              </c:ext>
            </c:extLst>
          </c:dPt>
          <c:dPt>
            <c:idx val="3"/>
            <c:bubble3D val="0"/>
            <c:spPr>
              <a:solidFill>
                <a:schemeClr val="accent1">
                  <a:lumMod val="60000"/>
                  <a:lumOff val="4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6-6501-4906-B579-DA6BE4A25F0D}"/>
              </c:ext>
            </c:extLst>
          </c:dPt>
          <c:dPt>
            <c:idx val="4"/>
            <c:bubble3D val="0"/>
            <c:spPr>
              <a:solidFill>
                <a:schemeClr val="tx2">
                  <a:lumMod val="75000"/>
                  <a:lumOff val="25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4-6501-4906-B579-DA6BE4A25F0D}"/>
              </c:ext>
            </c:extLst>
          </c:dPt>
          <c:dPt>
            <c:idx val="5"/>
            <c:bubble3D val="0"/>
            <c:spPr>
              <a:solidFill>
                <a:schemeClr val="accent6">
                  <a:lumMod val="60000"/>
                  <a:lumOff val="4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2-6501-4906-B579-DA6BE4A25F0D}"/>
              </c:ext>
            </c:extLst>
          </c:dPt>
          <c:dLbls>
            <c:dLbl>
              <c:idx val="0"/>
              <c:layout>
                <c:manualLayout>
                  <c:x val="-3.6576205639713994E-3"/>
                  <c:y val="0.14000451732297475"/>
                </c:manualLayout>
              </c:layout>
              <c:numFmt formatCode="0.00%" sourceLinked="0"/>
              <c:spPr>
                <a:solidFill>
                  <a:srgbClr val="FF0000"/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197" b="1" i="0" u="none" strike="noStrike" kern="1200" baseline="0">
                      <a:solidFill>
                        <a:schemeClr val="bg1"/>
                      </a:solidFill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defRPr>
                  </a:pPr>
                  <a:endParaRPr lang="en-US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3239428112157556"/>
                      <c:h val="7.785172881714679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5-6501-4906-B579-DA6BE4A25F0D}"/>
                </c:ext>
              </c:extLst>
            </c:dLbl>
            <c:dLbl>
              <c:idx val="1"/>
              <c:layout>
                <c:manualLayout>
                  <c:x val="-0.14215210499723216"/>
                  <c:y val="5.8372105246522601E-2"/>
                </c:manualLayout>
              </c:layout>
              <c:numFmt formatCode="0.00%" sourceLinked="0"/>
              <c:spPr>
                <a:solidFill>
                  <a:schemeClr val="accent2">
                    <a:lumMod val="75000"/>
                  </a:schemeClr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197" b="1" i="0" u="none" strike="noStrike" kern="1200" baseline="0">
                      <a:solidFill>
                        <a:schemeClr val="bg1"/>
                      </a:solidFill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defRPr>
                  </a:pPr>
                  <a:endParaRPr lang="en-US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739996262078071"/>
                      <c:h val="8.1939515460289269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1-6501-4906-B579-DA6BE4A25F0D}"/>
                </c:ext>
              </c:extLst>
            </c:dLbl>
            <c:dLbl>
              <c:idx val="2"/>
              <c:layout>
                <c:manualLayout>
                  <c:x val="1.0333648616862291E-2"/>
                  <c:y val="8.1497815739390245E-2"/>
                </c:manualLayout>
              </c:layout>
              <c:numFmt formatCode="0.00%" sourceLinked="0"/>
              <c:spPr>
                <a:solidFill>
                  <a:srgbClr val="FFFF00"/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197" b="1" i="0" u="none" strike="noStrike" kern="1200" baseline="0">
                      <a:solidFill>
                        <a:schemeClr val="tx1"/>
                      </a:solidFill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defRPr>
                  </a:pPr>
                  <a:endParaRPr lang="en-US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931596739338217"/>
                      <c:h val="7.1915462135990593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3-6501-4906-B579-DA6BE4A25F0D}"/>
                </c:ext>
              </c:extLst>
            </c:dLbl>
            <c:dLbl>
              <c:idx val="3"/>
              <c:layout>
                <c:manualLayout>
                  <c:x val="5.8904106668637483E-2"/>
                  <c:y val="-0.17601223370611901"/>
                </c:manualLayout>
              </c:layout>
              <c:numFmt formatCode="0.00%" sourceLinked="0"/>
              <c:spPr>
                <a:solidFill>
                  <a:srgbClr val="00B0F0"/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197" b="1" i="0" u="none" strike="noStrike" kern="1200" baseline="0">
                      <a:solidFill>
                        <a:schemeClr val="bg1"/>
                      </a:solidFill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defRPr>
                  </a:pPr>
                  <a:endParaRPr lang="en-US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3419928524679168"/>
                      <c:h val="0.1031712885770326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6-6501-4906-B579-DA6BE4A25F0D}"/>
                </c:ext>
              </c:extLst>
            </c:dLbl>
            <c:dLbl>
              <c:idx val="4"/>
              <c:layout>
                <c:manualLayout>
                  <c:x val="7.7969071893882816E-3"/>
                  <c:y val="-5.9934612460211513E-2"/>
                </c:manualLayout>
              </c:layout>
              <c:numFmt formatCode="0.00%" sourceLinked="0"/>
              <c:spPr>
                <a:solidFill>
                  <a:srgbClr val="0070C0"/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197" b="1" i="0" u="none" strike="noStrike" kern="1200" baseline="0">
                      <a:solidFill>
                        <a:schemeClr val="bg1"/>
                      </a:solidFill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defRPr>
                  </a:pPr>
                  <a:endParaRPr lang="en-US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0263942768577864"/>
                      <c:h val="0.1048626211766561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4-6501-4906-B579-DA6BE4A25F0D}"/>
                </c:ext>
              </c:extLst>
            </c:dLbl>
            <c:dLbl>
              <c:idx val="5"/>
              <c:layout>
                <c:manualLayout>
                  <c:x val="-3.6100793135867776E-3"/>
                  <c:y val="0.12985847497023068"/>
                </c:manualLayout>
              </c:layout>
              <c:numFmt formatCode="0.00%" sourceLinked="0"/>
              <c:spPr>
                <a:solidFill>
                  <a:schemeClr val="accent6">
                    <a:lumMod val="60000"/>
                    <a:lumOff val="40000"/>
                  </a:schemeClr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600" b="1" i="0" u="none" strike="noStrike" kern="1200" baseline="0">
                      <a:solidFill>
                        <a:schemeClr val="tx1"/>
                      </a:solidFill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defRPr>
                  </a:pPr>
                  <a:endParaRPr lang="en-US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5327817885032605"/>
                      <c:h val="0.10924889916887649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2-6501-4906-B579-DA6BE4A25F0D}"/>
                </c:ext>
              </c:extLst>
            </c:dLbl>
            <c:numFmt formatCode="0.0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tx1"/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defRPr>
                </a:pPr>
                <a:endParaRPr lang="en-US"/>
              </a:p>
            </c:txPr>
            <c:showLegendKey val="0"/>
            <c:showVal val="1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Sheet1!$A$2:$A$7</c:f>
              <c:strCache>
                <c:ptCount val="6"/>
                <c:pt idx="0">
                  <c:v> - ยังไม่ได้ดำเนินการ</c:v>
                </c:pt>
                <c:pt idx="1">
                  <c:v> - จัดทำแผนการจัดซื้อ/จ้างแล้ว</c:v>
                </c:pt>
                <c:pt idx="2">
                  <c:v> - ขออนุมัติจัดซื้อ/จ้างแล้ว</c:v>
                </c:pt>
                <c:pt idx="3">
                  <c:v> - ทำสัญญาเรียบร้อย</c:v>
                </c:pt>
                <c:pt idx="4">
                  <c:v> - ตรวจรับเรียบร้อย</c:v>
                </c:pt>
                <c:pt idx="5">
                  <c:v>เบิกจ่ายเงินแล้ว</c:v>
                </c:pt>
              </c:strCache>
            </c:strRef>
          </c:cat>
          <c:val>
            <c:numRef>
              <c:f>Sheet1!$B$2:$B$7</c:f>
              <c:numCache>
                <c:formatCode>General</c:formatCode>
                <c:ptCount val="6"/>
                <c:pt idx="0">
                  <c:v>0</c:v>
                </c:pt>
                <c:pt idx="1">
                  <c:v>2</c:v>
                </c:pt>
                <c:pt idx="2">
                  <c:v>0</c:v>
                </c:pt>
                <c:pt idx="3">
                  <c:v>6</c:v>
                </c:pt>
                <c:pt idx="4">
                  <c:v>1</c:v>
                </c:pt>
                <c:pt idx="5" formatCode="0">
                  <c:v>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6501-4906-B579-DA6BE4A25F0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หัวกระดาษ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050C52A-76DC-4A83-820A-1B5659C877A6}" type="datetimeFigureOut">
              <a:rPr lang="th-TH" smtClean="0"/>
              <a:t>05/08/68</a:t>
            </a:fld>
            <a:endParaRPr lang="th-TH"/>
          </a:p>
        </p:txBody>
      </p:sp>
      <p:sp>
        <p:nvSpPr>
          <p:cNvPr id="4" name="ตัวแทนท้ายกระดาษ 3"/>
          <p:cNvSpPr>
            <a:spLocks noGrp="1"/>
          </p:cNvSpPr>
          <p:nvPr>
            <p:ph type="ftr" sz="quarter" idx="2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5" name="ตัวแทนหมายเลขภาพนิ่ง 4"/>
          <p:cNvSpPr>
            <a:spLocks noGrp="1"/>
          </p:cNvSpPr>
          <p:nvPr>
            <p:ph type="sldNum" sz="quarter" idx="3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C94A27E-1B5C-4BDB-9721-23CDE54EC15F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50929968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หัวกระดาษ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0E72F65-D46F-4A74-AB63-F0CD729DACC9}" type="datetimeFigureOut">
              <a:rPr lang="th-TH" smtClean="0"/>
              <a:t>05/08/68</a:t>
            </a:fld>
            <a:endParaRPr lang="th-TH"/>
          </a:p>
        </p:txBody>
      </p:sp>
      <p:sp>
        <p:nvSpPr>
          <p:cNvPr id="4" name="ตัวแทนรูปบนภาพนิ่ง 3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h-TH"/>
          </a:p>
        </p:txBody>
      </p:sp>
      <p:sp>
        <p:nvSpPr>
          <p:cNvPr id="5" name="ตัวแทน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ตัวแทนหมายเลขภาพนิ่ง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54D8EDC-0E94-4B1C-9257-9CB17CEB882E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2690756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4D8EDC-0E94-4B1C-9257-9CB17CEB882E}" type="slidenum">
              <a:rPr lang="th-TH" smtClean="0"/>
              <a:t>1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93221831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4D8EDC-0E94-4B1C-9257-9CB17CEB882E}" type="slidenum">
              <a:rPr lang="th-TH" smtClean="0"/>
              <a:t>2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06971978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ตัวแทนหมายเลขสไลด์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AEA18DD-E85C-4523-83D2-6EEE8E29F881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281642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4D8EDC-0E94-4B1C-9257-9CB17CEB882E}" type="slidenum">
              <a:rPr lang="th-TH" smtClean="0"/>
              <a:t>4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11620832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4D8EDC-0E94-4B1C-9257-9CB17CEB882E}" type="slidenum">
              <a:rPr lang="th-TH" smtClean="0"/>
              <a:t>5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73892946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4D8EDC-0E94-4B1C-9257-9CB17CEB882E}" type="slidenum">
              <a:rPr lang="th-TH" smtClean="0"/>
              <a:t>6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41029029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4D8EDC-0E94-4B1C-9257-9CB17CEB882E}" type="slidenum">
              <a:rPr lang="th-TH" smtClean="0"/>
              <a:t>7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4102902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สไลด์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D37FF1CC-26BB-425B-780B-5E14135138E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ชื่อเรื่องรอง 2">
            <a:extLst>
              <a:ext uri="{FF2B5EF4-FFF2-40B4-BE49-F238E27FC236}">
                <a16:creationId xmlns:a16="http://schemas.microsoft.com/office/drawing/2014/main" id="{78F38D3A-AE23-A466-7652-2C3E8E0E9D4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h-TH"/>
              <a:t>คลิกเพื่อแก้ไขสไตล์ชื่อเรื่องรองต้นแบบ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id="{8FF5C5F3-19E5-D1F2-0164-35FFDAA1D4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/>
              <a:t>05/08/68</a:t>
            </a:fld>
            <a:endParaRPr lang="th-TH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id="{575CD54B-6981-82BC-97BA-AE121B6264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id="{9675E9E1-07FF-388F-78FA-A33E6BB424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7386480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3F7220A5-9C97-01A6-68DC-74B1D3F6C1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4BE9F773-82FC-F443-4A57-859E4A0BE3B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id="{295A03E2-3774-1C17-4C4F-FBD9D1A1DC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/>
              <a:t>05/08/68</a:t>
            </a:fld>
            <a:endParaRPr lang="th-TH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id="{785BF6DE-0DAD-2BDA-E0ED-6C05623117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id="{64E77AB4-2F37-3CEC-38DB-10D0FF31FE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2651180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E1416853-334A-4741-A5BC-14F22E413E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ข้อความ 2">
            <a:extLst>
              <a:ext uri="{FF2B5EF4-FFF2-40B4-BE49-F238E27FC236}">
                <a16:creationId xmlns:a16="http://schemas.microsoft.com/office/drawing/2014/main" id="{5889933F-1970-3D50-7527-8578C2501E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id="{5F41B393-D060-A4CA-ADF6-B37273B305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/>
              <a:t>05/08/68</a:t>
            </a:fld>
            <a:endParaRPr lang="th-TH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id="{673D59C3-8595-1EC3-040A-73C8E9205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id="{07BC41D4-174E-58F6-3BEF-A4D345B25B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0936638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4B480083-6EE5-A4B4-9B8B-A0D9DF27DC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2EFA39F5-673A-7F1F-F58E-17BD0C304DE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เนื้อหา 3">
            <a:extLst>
              <a:ext uri="{FF2B5EF4-FFF2-40B4-BE49-F238E27FC236}">
                <a16:creationId xmlns:a16="http://schemas.microsoft.com/office/drawing/2014/main" id="{EA61D947-3DA6-D997-D66A-71A3E83AFCC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แทนวันที่ 4">
            <a:extLst>
              <a:ext uri="{FF2B5EF4-FFF2-40B4-BE49-F238E27FC236}">
                <a16:creationId xmlns:a16="http://schemas.microsoft.com/office/drawing/2014/main" id="{BBB59AF9-EF21-837C-2054-E7A9B01730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/>
              <a:t>05/08/68</a:t>
            </a:fld>
            <a:endParaRPr lang="th-TH"/>
          </a:p>
        </p:txBody>
      </p:sp>
      <p:sp>
        <p:nvSpPr>
          <p:cNvPr id="6" name="ตัวแทนท้ายกระดาษ 5">
            <a:extLst>
              <a:ext uri="{FF2B5EF4-FFF2-40B4-BE49-F238E27FC236}">
                <a16:creationId xmlns:a16="http://schemas.microsoft.com/office/drawing/2014/main" id="{DC33EA00-539E-5F6A-05A5-E2F23C6375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แทนหมายเลขสไลด์ 6">
            <a:extLst>
              <a:ext uri="{FF2B5EF4-FFF2-40B4-BE49-F238E27FC236}">
                <a16:creationId xmlns:a16="http://schemas.microsoft.com/office/drawing/2014/main" id="{1999888F-A651-711B-253B-50149A831D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8601424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6D68B455-9502-2F3F-6123-4395FB92A2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ข้อความ 2">
            <a:extLst>
              <a:ext uri="{FF2B5EF4-FFF2-40B4-BE49-F238E27FC236}">
                <a16:creationId xmlns:a16="http://schemas.microsoft.com/office/drawing/2014/main" id="{29DD8016-6E0D-E6BB-509F-9AED864ECBB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4" name="ตัวแทนเนื้อหา 3">
            <a:extLst>
              <a:ext uri="{FF2B5EF4-FFF2-40B4-BE49-F238E27FC236}">
                <a16:creationId xmlns:a16="http://schemas.microsoft.com/office/drawing/2014/main" id="{6F786FDC-FDB6-0BF4-6B01-C0295634DD3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แทนข้อความ 4">
            <a:extLst>
              <a:ext uri="{FF2B5EF4-FFF2-40B4-BE49-F238E27FC236}">
                <a16:creationId xmlns:a16="http://schemas.microsoft.com/office/drawing/2014/main" id="{92BE6806-FE9D-8F73-494A-A2A28463435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6" name="ตัวแทนเนื้อหา 5">
            <a:extLst>
              <a:ext uri="{FF2B5EF4-FFF2-40B4-BE49-F238E27FC236}">
                <a16:creationId xmlns:a16="http://schemas.microsoft.com/office/drawing/2014/main" id="{8AA5D2C5-89A4-6AFB-B58C-74308F6EA4B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7" name="ตัวแทนวันที่ 6">
            <a:extLst>
              <a:ext uri="{FF2B5EF4-FFF2-40B4-BE49-F238E27FC236}">
                <a16:creationId xmlns:a16="http://schemas.microsoft.com/office/drawing/2014/main" id="{64600C18-4B10-0EC3-72EF-9FCE07BACD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/>
              <a:t>05/08/68</a:t>
            </a:fld>
            <a:endParaRPr lang="th-TH"/>
          </a:p>
        </p:txBody>
      </p:sp>
      <p:sp>
        <p:nvSpPr>
          <p:cNvPr id="8" name="ตัวแทนท้ายกระดาษ 7">
            <a:extLst>
              <a:ext uri="{FF2B5EF4-FFF2-40B4-BE49-F238E27FC236}">
                <a16:creationId xmlns:a16="http://schemas.microsoft.com/office/drawing/2014/main" id="{CDE607CA-CEB3-7AE4-B901-6A0A633558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ตัวแทนหมายเลขสไลด์ 8">
            <a:extLst>
              <a:ext uri="{FF2B5EF4-FFF2-40B4-BE49-F238E27FC236}">
                <a16:creationId xmlns:a16="http://schemas.microsoft.com/office/drawing/2014/main" id="{2A41A306-F82F-D982-161C-AA495C3FCF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3121558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1C429A84-2865-5E14-2290-634A3BD14A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วันที่ 2">
            <a:extLst>
              <a:ext uri="{FF2B5EF4-FFF2-40B4-BE49-F238E27FC236}">
                <a16:creationId xmlns:a16="http://schemas.microsoft.com/office/drawing/2014/main" id="{205E0C2C-481F-196A-A1AA-78B13D0C76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/>
              <a:t>05/08/68</a:t>
            </a:fld>
            <a:endParaRPr lang="th-TH"/>
          </a:p>
        </p:txBody>
      </p:sp>
      <p:sp>
        <p:nvSpPr>
          <p:cNvPr id="4" name="ตัวแทนท้ายกระดาษ 3">
            <a:extLst>
              <a:ext uri="{FF2B5EF4-FFF2-40B4-BE49-F238E27FC236}">
                <a16:creationId xmlns:a16="http://schemas.microsoft.com/office/drawing/2014/main" id="{993D50A9-34CB-591F-688D-E9C27B77E5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ตัวแทนหมายเลขสไลด์ 4">
            <a:extLst>
              <a:ext uri="{FF2B5EF4-FFF2-40B4-BE49-F238E27FC236}">
                <a16:creationId xmlns:a16="http://schemas.microsoft.com/office/drawing/2014/main" id="{715B8929-EB62-5527-655E-F5115651BA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2616489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วันที่ 1">
            <a:extLst>
              <a:ext uri="{FF2B5EF4-FFF2-40B4-BE49-F238E27FC236}">
                <a16:creationId xmlns:a16="http://schemas.microsoft.com/office/drawing/2014/main" id="{CB775048-6509-B05F-C09E-45AD42DBE4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/>
              <a:t>05/08/68</a:t>
            </a:fld>
            <a:endParaRPr lang="th-TH"/>
          </a:p>
        </p:txBody>
      </p:sp>
      <p:sp>
        <p:nvSpPr>
          <p:cNvPr id="3" name="ตัวแทนท้ายกระดาษ 2">
            <a:extLst>
              <a:ext uri="{FF2B5EF4-FFF2-40B4-BE49-F238E27FC236}">
                <a16:creationId xmlns:a16="http://schemas.microsoft.com/office/drawing/2014/main" id="{F63FA8CE-6C17-0A35-B8FB-98B2A3BB24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สไลด์ 3">
            <a:extLst>
              <a:ext uri="{FF2B5EF4-FFF2-40B4-BE49-F238E27FC236}">
                <a16:creationId xmlns:a16="http://schemas.microsoft.com/office/drawing/2014/main" id="{BA4C4FEA-E9E8-9C03-D59C-05528EE83E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8612211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35438715-B399-3EC1-AE4D-AAF93303C0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01774901-3FC1-692C-36FA-63A33D960DE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ข้อความ 3">
            <a:extLst>
              <a:ext uri="{FF2B5EF4-FFF2-40B4-BE49-F238E27FC236}">
                <a16:creationId xmlns:a16="http://schemas.microsoft.com/office/drawing/2014/main" id="{32620751-5EA9-8BFB-E6D5-7C905F4A2B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5" name="ตัวแทนวันที่ 4">
            <a:extLst>
              <a:ext uri="{FF2B5EF4-FFF2-40B4-BE49-F238E27FC236}">
                <a16:creationId xmlns:a16="http://schemas.microsoft.com/office/drawing/2014/main" id="{E6397F72-43B3-2D03-05C7-EB80B524DC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/>
              <a:t>05/08/68</a:t>
            </a:fld>
            <a:endParaRPr lang="th-TH"/>
          </a:p>
        </p:txBody>
      </p:sp>
      <p:sp>
        <p:nvSpPr>
          <p:cNvPr id="6" name="ตัวแทนท้ายกระดาษ 5">
            <a:extLst>
              <a:ext uri="{FF2B5EF4-FFF2-40B4-BE49-F238E27FC236}">
                <a16:creationId xmlns:a16="http://schemas.microsoft.com/office/drawing/2014/main" id="{BA8BE567-61A4-38FE-F07A-EA84B3F9C4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แทนหมายเลขสไลด์ 6">
            <a:extLst>
              <a:ext uri="{FF2B5EF4-FFF2-40B4-BE49-F238E27FC236}">
                <a16:creationId xmlns:a16="http://schemas.microsoft.com/office/drawing/2014/main" id="{33E4AFFF-96C6-0B2C-4E78-E749CE2AE5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0690201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62FAC379-B1B5-2CDE-C797-77E325F20E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รูปภาพ 2">
            <a:extLst>
              <a:ext uri="{FF2B5EF4-FFF2-40B4-BE49-F238E27FC236}">
                <a16:creationId xmlns:a16="http://schemas.microsoft.com/office/drawing/2014/main" id="{59FA8F62-9FF6-FBBC-625A-92A13015837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ตัวแทนข้อความ 3">
            <a:extLst>
              <a:ext uri="{FF2B5EF4-FFF2-40B4-BE49-F238E27FC236}">
                <a16:creationId xmlns:a16="http://schemas.microsoft.com/office/drawing/2014/main" id="{D1C54815-EA9B-D5D2-0018-99FEA5EACDB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5" name="ตัวแทนวันที่ 4">
            <a:extLst>
              <a:ext uri="{FF2B5EF4-FFF2-40B4-BE49-F238E27FC236}">
                <a16:creationId xmlns:a16="http://schemas.microsoft.com/office/drawing/2014/main" id="{78BB1F2D-AC1D-A1B1-FAA6-63AA9F70A3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/>
              <a:t>05/08/68</a:t>
            </a:fld>
            <a:endParaRPr lang="th-TH"/>
          </a:p>
        </p:txBody>
      </p:sp>
      <p:sp>
        <p:nvSpPr>
          <p:cNvPr id="6" name="ตัวแทนท้ายกระดาษ 5">
            <a:extLst>
              <a:ext uri="{FF2B5EF4-FFF2-40B4-BE49-F238E27FC236}">
                <a16:creationId xmlns:a16="http://schemas.microsoft.com/office/drawing/2014/main" id="{A15D37A0-3F3E-D49A-8ABE-39D9264239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แทนหมายเลขสไลด์ 6">
            <a:extLst>
              <a:ext uri="{FF2B5EF4-FFF2-40B4-BE49-F238E27FC236}">
                <a16:creationId xmlns:a16="http://schemas.microsoft.com/office/drawing/2014/main" id="{2A2D638A-D7AF-7235-9805-67A2E4F428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5865808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F7C9A49D-703D-C898-90EF-4151F7715C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ข้อความแนวตั้ง 2">
            <a:extLst>
              <a:ext uri="{FF2B5EF4-FFF2-40B4-BE49-F238E27FC236}">
                <a16:creationId xmlns:a16="http://schemas.microsoft.com/office/drawing/2014/main" id="{EC1E3D46-57F0-5C4F-081C-EB32244F5C1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id="{07CBE05D-E70F-C8AF-A122-8A0A363453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/>
              <a:t>05/08/68</a:t>
            </a:fld>
            <a:endParaRPr lang="th-TH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id="{5AD48725-9603-3DBE-7D4B-A5DDF43D54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id="{045532E4-2EE4-C6A5-5902-500C3FB203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098391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>
            <a:extLst>
              <a:ext uri="{FF2B5EF4-FFF2-40B4-BE49-F238E27FC236}">
                <a16:creationId xmlns:a16="http://schemas.microsoft.com/office/drawing/2014/main" id="{8A6C086E-3E7F-B7BE-2B2A-22CACB6AC95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ข้อความแนวตั้ง 2">
            <a:extLst>
              <a:ext uri="{FF2B5EF4-FFF2-40B4-BE49-F238E27FC236}">
                <a16:creationId xmlns:a16="http://schemas.microsoft.com/office/drawing/2014/main" id="{960C0EE5-A25E-6180-CEC2-2F4DA714215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id="{62E44E3E-0D7F-680D-6F1A-441905F253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/>
              <a:t>05/08/68</a:t>
            </a:fld>
            <a:endParaRPr lang="th-TH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id="{AD14224E-9BCA-4136-CD1A-248CEAC967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id="{6306D2E4-1E89-2FCE-F8E2-FC02270A03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0745678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chemeClr val="bg1">
              <a:lumMod val="65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ชื่อเรื่อง 1">
            <a:extLst>
              <a:ext uri="{FF2B5EF4-FFF2-40B4-BE49-F238E27FC236}">
                <a16:creationId xmlns:a16="http://schemas.microsoft.com/office/drawing/2014/main" id="{F8E29908-2FF6-7B2E-F7B4-C7EF9EBC10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ข้อความ 2">
            <a:extLst>
              <a:ext uri="{FF2B5EF4-FFF2-40B4-BE49-F238E27FC236}">
                <a16:creationId xmlns:a16="http://schemas.microsoft.com/office/drawing/2014/main" id="{D30C517A-3413-1454-FC62-A182EBE6A12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id="{614B8610-119A-AA37-DD99-DB9FB2DF5AA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E9F674A-1C5C-4A49-84AA-6C1D13A783BB}" type="datetimeFigureOut">
              <a:rPr lang="th-TH" smtClean="0"/>
              <a:t>05/08/68</a:t>
            </a:fld>
            <a:endParaRPr lang="th-TH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id="{7016D612-A7BA-9E83-FA9A-81438ABDF55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id="{0B95495D-4F73-A413-A7C2-118BE61C6F7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9CDDB28-3CD9-470D-A1B0-265D64AE48D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7176533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chart" Target="../charts/char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chart" Target="../charts/char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chart" Target="../charts/char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png"/><Relationship Id="rId4" Type="http://schemas.openxmlformats.org/officeDocument/2006/relationships/chart" Target="../charts/chart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ชื่อเรื่อง 1"/>
          <p:cNvSpPr>
            <a:spLocks noGrp="1"/>
          </p:cNvSpPr>
          <p:nvPr>
            <p:ph type="ctrTitle"/>
          </p:nvPr>
        </p:nvSpPr>
        <p:spPr>
          <a:xfrm>
            <a:off x="0" y="1030636"/>
            <a:ext cx="12192000" cy="1505299"/>
          </a:xfrm>
          <a:solidFill>
            <a:srgbClr val="000066"/>
          </a:solidFill>
        </p:spPr>
        <p:txBody>
          <a:bodyPr>
            <a:normAutofit/>
          </a:bodyPr>
          <a:lstStyle/>
          <a:p>
            <a:r>
              <a:rPr lang="th-TH" sz="4800" b="1" dirty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            การบริหารงบประมาณ</a:t>
            </a:r>
            <a:r>
              <a:rPr lang="th-TH" sz="18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ประจำปีงบประมาณ พ.ศ. 25</a:t>
            </a:r>
            <a:r>
              <a:rPr lang="en-US" sz="18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6</a:t>
            </a:r>
            <a:r>
              <a:rPr lang="th-TH" sz="18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8 </a:t>
            </a:r>
            <a:br>
              <a:rPr lang="th-TH" sz="18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</a:br>
            <a:r>
              <a:rPr lang="th-TH" sz="4800" b="1" dirty="0">
                <a:solidFill>
                  <a:schemeClr val="bg1"/>
                </a:solidFill>
                <a:latin typeface="Tahoma" pitchFamily="34" charset="0"/>
                <a:ea typeface="+mn-ea"/>
                <a:cs typeface="Tahoma" pitchFamily="34" charset="0"/>
              </a:rPr>
              <a:t>ประจำปีงบประมาณ พ.ศ. 25</a:t>
            </a:r>
            <a:r>
              <a:rPr lang="en-US" sz="4800" b="1" dirty="0">
                <a:solidFill>
                  <a:schemeClr val="bg1"/>
                </a:solidFill>
                <a:latin typeface="Tahoma" pitchFamily="34" charset="0"/>
                <a:ea typeface="+mn-ea"/>
                <a:cs typeface="Tahoma" pitchFamily="34" charset="0"/>
              </a:rPr>
              <a:t>6</a:t>
            </a:r>
            <a:r>
              <a:rPr lang="th-TH" sz="4800" b="1" dirty="0">
                <a:solidFill>
                  <a:schemeClr val="bg1"/>
                </a:solidFill>
                <a:latin typeface="Tahoma" pitchFamily="34" charset="0"/>
                <a:ea typeface="+mn-ea"/>
                <a:cs typeface="Tahoma" pitchFamily="34" charset="0"/>
              </a:rPr>
              <a:t>8 </a:t>
            </a:r>
            <a:endParaRPr lang="en-US" sz="4800" dirty="0">
              <a:solidFill>
                <a:schemeClr val="bg1"/>
              </a:solidFill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0492" y="3279648"/>
            <a:ext cx="5527025" cy="2053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490" y="5672018"/>
            <a:ext cx="2400267" cy="891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9493" y="5672017"/>
            <a:ext cx="2400267" cy="891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0032" y="5672018"/>
            <a:ext cx="2400267" cy="891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7147" y="5659825"/>
            <a:ext cx="2400267" cy="891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27414" y="5672017"/>
            <a:ext cx="2400267" cy="891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454635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2275CB17-4E0E-2113-89AA-9CFC1A96FB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8640" y="1072261"/>
            <a:ext cx="10960608" cy="1325563"/>
          </a:xfrm>
          <a:solidFill>
            <a:srgbClr val="000066"/>
          </a:solidFill>
        </p:spPr>
        <p:txBody>
          <a:bodyPr>
            <a:noAutofit/>
          </a:bodyPr>
          <a:lstStyle/>
          <a:p>
            <a:pPr algn="ctr"/>
            <a:r>
              <a:rPr lang="th-TH" sz="2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เป้าหมายการเบิกจ่ายเงินงบประมาณและการใช้จ่ายภาครัฐประจำปีงบประมาณ พ.ศ. 2568 (จำแนกราย</a:t>
            </a:r>
            <a:r>
              <a:rPr lang="th-TH" sz="2800" b="1" dirty="0" err="1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ไตรมาส</a:t>
            </a:r>
            <a:r>
              <a:rPr lang="th-TH" sz="2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  <a:endParaRPr lang="en-US" sz="28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4" name="ตาราง 4">
            <a:extLst>
              <a:ext uri="{FF2B5EF4-FFF2-40B4-BE49-F238E27FC236}">
                <a16:creationId xmlns:a16="http://schemas.microsoft.com/office/drawing/2014/main" id="{BA4F935B-D39C-DF44-61F0-44BB9C9F586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46260610"/>
              </p:ext>
            </p:extLst>
          </p:nvPr>
        </p:nvGraphicFramePr>
        <p:xfrm>
          <a:off x="548641" y="2426208"/>
          <a:ext cx="10972801" cy="32034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72383">
                  <a:extLst>
                    <a:ext uri="{9D8B030D-6E8A-4147-A177-3AD203B41FA5}">
                      <a16:colId xmlns:a16="http://schemas.microsoft.com/office/drawing/2014/main" val="1014231971"/>
                    </a:ext>
                  </a:extLst>
                </a:gridCol>
                <a:gridCol w="1341120">
                  <a:extLst>
                    <a:ext uri="{9D8B030D-6E8A-4147-A177-3AD203B41FA5}">
                      <a16:colId xmlns:a16="http://schemas.microsoft.com/office/drawing/2014/main" val="3471693217"/>
                    </a:ext>
                  </a:extLst>
                </a:gridCol>
                <a:gridCol w="1243584">
                  <a:extLst>
                    <a:ext uri="{9D8B030D-6E8A-4147-A177-3AD203B41FA5}">
                      <a16:colId xmlns:a16="http://schemas.microsoft.com/office/drawing/2014/main" val="656963825"/>
                    </a:ext>
                  </a:extLst>
                </a:gridCol>
                <a:gridCol w="1402080">
                  <a:extLst>
                    <a:ext uri="{9D8B030D-6E8A-4147-A177-3AD203B41FA5}">
                      <a16:colId xmlns:a16="http://schemas.microsoft.com/office/drawing/2014/main" val="3068575299"/>
                    </a:ext>
                  </a:extLst>
                </a:gridCol>
                <a:gridCol w="1353312">
                  <a:extLst>
                    <a:ext uri="{9D8B030D-6E8A-4147-A177-3AD203B41FA5}">
                      <a16:colId xmlns:a16="http://schemas.microsoft.com/office/drawing/2014/main" val="827703134"/>
                    </a:ext>
                  </a:extLst>
                </a:gridCol>
                <a:gridCol w="1280160">
                  <a:extLst>
                    <a:ext uri="{9D8B030D-6E8A-4147-A177-3AD203B41FA5}">
                      <a16:colId xmlns:a16="http://schemas.microsoft.com/office/drawing/2014/main" val="821273506"/>
                    </a:ext>
                  </a:extLst>
                </a:gridCol>
                <a:gridCol w="1280162">
                  <a:extLst>
                    <a:ext uri="{9D8B030D-6E8A-4147-A177-3AD203B41FA5}">
                      <a16:colId xmlns:a16="http://schemas.microsoft.com/office/drawing/2014/main" val="1576787784"/>
                    </a:ext>
                  </a:extLst>
                </a:gridCol>
              </a:tblGrid>
              <a:tr h="533908">
                <a:tc rowSpan="2">
                  <a:txBody>
                    <a:bodyPr/>
                    <a:lstStyle/>
                    <a:p>
                      <a:pPr algn="ctr"/>
                      <a:r>
                        <a:rPr lang="th-TH" sz="1600" b="1" dirty="0" err="1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ไตรมาส</a:t>
                      </a:r>
                      <a:endParaRPr lang="en-US" sz="1600" b="1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1920" marR="121920" anchor="ctr">
                    <a:solidFill>
                      <a:srgbClr val="000066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th-TH" sz="1600" b="1" dirty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ภาพรวม</a:t>
                      </a:r>
                      <a:endParaRPr lang="en-US" sz="1600" b="1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1920" marR="121920">
                    <a:solidFill>
                      <a:srgbClr val="C0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th-TH" sz="1600" b="1" dirty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รายจ่ายประจำ</a:t>
                      </a:r>
                      <a:endParaRPr lang="en-US" sz="1600" b="1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1920" marR="121920">
                    <a:solidFill>
                      <a:srgbClr val="C0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th-TH" sz="1600" b="1" dirty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รายจ่ายลงทุน</a:t>
                      </a:r>
                      <a:endParaRPr lang="en-US" sz="1600" b="1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1920" marR="121920">
                    <a:solidFill>
                      <a:srgbClr val="C0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44991343"/>
                  </a:ext>
                </a:extLst>
              </a:tr>
              <a:tr h="533908"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b="1" dirty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เบิกจ่าย</a:t>
                      </a:r>
                      <a:endParaRPr lang="en-US" sz="1600" b="1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1920" marR="121920">
                    <a:solidFill>
                      <a:srgbClr val="0000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b="1" dirty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ใช้จ่าย</a:t>
                      </a:r>
                      <a:endParaRPr lang="en-US" sz="1600" b="1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1920" marR="121920">
                    <a:solidFill>
                      <a:srgbClr val="0000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b="1" dirty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เบิกจ่าย</a:t>
                      </a:r>
                      <a:endParaRPr lang="en-US" sz="1600" b="1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1920" marR="121920">
                    <a:solidFill>
                      <a:srgbClr val="0000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b="1" dirty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ใช้จ่าย</a:t>
                      </a:r>
                      <a:endParaRPr lang="en-US" sz="1600" b="1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1920" marR="121920">
                    <a:solidFill>
                      <a:srgbClr val="0000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b="1" dirty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เบิกจ่าย</a:t>
                      </a:r>
                      <a:endParaRPr lang="en-US" sz="1600" b="1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1920" marR="121920">
                    <a:solidFill>
                      <a:srgbClr val="0000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b="1" dirty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ใช้จ่าย</a:t>
                      </a:r>
                      <a:endParaRPr lang="en-US" sz="1600" b="1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1920" marR="121920">
                    <a:solidFill>
                      <a:srgbClr val="00006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70244892"/>
                  </a:ext>
                </a:extLst>
              </a:tr>
              <a:tr h="533908">
                <a:tc>
                  <a:txBody>
                    <a:bodyPr/>
                    <a:lstStyle/>
                    <a:p>
                      <a:pPr algn="ctr"/>
                      <a:r>
                        <a:rPr lang="th-TH" sz="1600" b="1" dirty="0" err="1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ไตรมาส</a:t>
                      </a:r>
                      <a:r>
                        <a:rPr lang="th-TH" sz="16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1(</a:t>
                      </a:r>
                      <a:r>
                        <a:rPr lang="th-TH" sz="1600" b="1" dirty="0" err="1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ต.ค</a:t>
                      </a:r>
                      <a:r>
                        <a:rPr lang="th-TH" sz="16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67 - ธ.ค.67)</a:t>
                      </a:r>
                      <a:endParaRPr lang="en-US" sz="16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1920" marR="12192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27</a:t>
                      </a:r>
                      <a:endParaRPr lang="en-US" sz="16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1920" marR="12192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37</a:t>
                      </a:r>
                      <a:endParaRPr lang="en-US" sz="16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1920" marR="12192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35</a:t>
                      </a:r>
                      <a:endParaRPr lang="en-US" sz="16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1920" marR="12192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36</a:t>
                      </a:r>
                      <a:endParaRPr lang="en-US" sz="16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1920" marR="12192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17</a:t>
                      </a:r>
                      <a:endParaRPr lang="en-US" sz="16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1920" marR="12192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39</a:t>
                      </a:r>
                      <a:endParaRPr lang="en-US" sz="16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1920" marR="12192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29983399"/>
                  </a:ext>
                </a:extLst>
              </a:tr>
              <a:tr h="533908">
                <a:tc>
                  <a:txBody>
                    <a:bodyPr/>
                    <a:lstStyle/>
                    <a:p>
                      <a:pPr algn="ctr"/>
                      <a:r>
                        <a:rPr lang="th-TH" sz="1600" b="1" dirty="0" err="1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ไตรมาส</a:t>
                      </a:r>
                      <a:r>
                        <a:rPr lang="th-TH" sz="16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2 (</a:t>
                      </a:r>
                      <a:r>
                        <a:rPr lang="th-TH" sz="1600" b="1" dirty="0" err="1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ม.ค</a:t>
                      </a:r>
                      <a:r>
                        <a:rPr lang="th-TH" sz="16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68 - มี.ค.68)</a:t>
                      </a:r>
                      <a:endParaRPr lang="en-US" sz="16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1920" marR="12192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53</a:t>
                      </a:r>
                      <a:endParaRPr lang="en-US" sz="16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1920" marR="12192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61</a:t>
                      </a:r>
                      <a:endParaRPr lang="en-US" sz="16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1920" marR="12192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57</a:t>
                      </a:r>
                      <a:endParaRPr lang="en-US" sz="16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1920" marR="12192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58</a:t>
                      </a:r>
                      <a:endParaRPr lang="en-US" sz="16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1920" marR="12192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35</a:t>
                      </a:r>
                      <a:endParaRPr lang="en-US" sz="16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1920" marR="12192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66</a:t>
                      </a:r>
                      <a:endParaRPr lang="en-US" sz="16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1920" marR="12192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810594"/>
                  </a:ext>
                </a:extLst>
              </a:tr>
              <a:tr h="533908">
                <a:tc>
                  <a:txBody>
                    <a:bodyPr/>
                    <a:lstStyle/>
                    <a:p>
                      <a:pPr algn="ctr"/>
                      <a:r>
                        <a:rPr lang="th-TH" sz="1600" b="1" dirty="0" err="1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ไตรมาส</a:t>
                      </a:r>
                      <a:r>
                        <a:rPr lang="th-TH" sz="16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3 (</a:t>
                      </a:r>
                      <a:r>
                        <a:rPr lang="th-TH" sz="1600" b="1" dirty="0" err="1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เม.ย</a:t>
                      </a:r>
                      <a:r>
                        <a:rPr lang="th-TH" sz="16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68 - มิ.ย.68)</a:t>
                      </a:r>
                      <a:endParaRPr lang="en-US" sz="16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1920" marR="12192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75</a:t>
                      </a:r>
                      <a:endParaRPr lang="en-US" sz="16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1920" marR="12192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80</a:t>
                      </a:r>
                      <a:endParaRPr lang="en-US" sz="16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1920" marR="12192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80</a:t>
                      </a:r>
                      <a:endParaRPr lang="en-US" sz="16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1920" marR="12192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81</a:t>
                      </a:r>
                      <a:endParaRPr lang="en-US" sz="16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1920" marR="12192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54</a:t>
                      </a:r>
                      <a:endParaRPr lang="en-US" sz="16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1920" marR="12192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77</a:t>
                      </a:r>
                      <a:endParaRPr lang="en-US" sz="16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1920" marR="12192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14841717"/>
                  </a:ext>
                </a:extLst>
              </a:tr>
              <a:tr h="533908">
                <a:tc>
                  <a:txBody>
                    <a:bodyPr/>
                    <a:lstStyle/>
                    <a:p>
                      <a:pPr algn="ctr"/>
                      <a:r>
                        <a:rPr lang="th-TH" sz="1600" b="1" dirty="0" err="1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ไตรมาส</a:t>
                      </a:r>
                      <a:r>
                        <a:rPr lang="th-TH" sz="16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4 (ก.ค. 68 – ก.ย.68)</a:t>
                      </a:r>
                      <a:endParaRPr lang="en-US" sz="16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1920" marR="12192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94</a:t>
                      </a:r>
                      <a:endParaRPr lang="en-US" sz="16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1920" marR="12192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100</a:t>
                      </a:r>
                      <a:endParaRPr lang="en-US" sz="16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1920" marR="12192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98</a:t>
                      </a:r>
                      <a:endParaRPr lang="en-US" sz="16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1920" marR="12192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100</a:t>
                      </a:r>
                      <a:endParaRPr lang="en-US" sz="16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1920" marR="12192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80</a:t>
                      </a:r>
                      <a:endParaRPr lang="en-US" sz="16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1920" marR="12192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100</a:t>
                      </a:r>
                    </a:p>
                  </a:txBody>
                  <a:tcPr marL="121920" marR="12192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450087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389776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C:\Users\computer09-AIO\Desktop\รูปดอกไม้\interests-4786422_64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0538" y="4991064"/>
            <a:ext cx="3645407" cy="11751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สี่เหลี่ยมผืนผ้า 7"/>
          <p:cNvSpPr/>
          <p:nvPr/>
        </p:nvSpPr>
        <p:spPr>
          <a:xfrm>
            <a:off x="3060192" y="5744263"/>
            <a:ext cx="488899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fontAlgn="b"/>
            <a:r>
              <a:rPr lang="th-TH" sz="1600" dirty="0">
                <a:latin typeface="Tahoma" pitchFamily="34" charset="0"/>
                <a:cs typeface="Tahoma" pitchFamily="34" charset="0"/>
              </a:rPr>
              <a:t>แหล่งข้อมูล </a:t>
            </a:r>
            <a:r>
              <a:rPr lang="en-US" sz="1600" dirty="0">
                <a:latin typeface="Tahoma" pitchFamily="34" charset="0"/>
                <a:cs typeface="Tahoma" pitchFamily="34" charset="0"/>
              </a:rPr>
              <a:t>:</a:t>
            </a:r>
            <a:r>
              <a:rPr lang="th-TH" sz="1600" dirty="0">
                <a:latin typeface="Tahoma" pitchFamily="34" charset="0"/>
                <a:cs typeface="Tahoma" pitchFamily="34" charset="0"/>
              </a:rPr>
              <a:t> รายงานการเงิน</a:t>
            </a:r>
            <a:r>
              <a:rPr lang="en-US" sz="1600" dirty="0">
                <a:latin typeface="Tahoma" pitchFamily="34" charset="0"/>
                <a:cs typeface="Tahoma" pitchFamily="34" charset="0"/>
              </a:rPr>
              <a:t> </a:t>
            </a:r>
            <a:r>
              <a:rPr lang="th-TH" sz="1600" dirty="0">
                <a:latin typeface="Tahoma" pitchFamily="34" charset="0"/>
                <a:cs typeface="Tahoma" pitchFamily="34" charset="0"/>
              </a:rPr>
              <a:t>ณ 28 กรกฎาคม </a:t>
            </a:r>
            <a:r>
              <a:rPr lang="en-US" sz="1600" dirty="0">
                <a:latin typeface="Tahoma" pitchFamily="34" charset="0"/>
                <a:cs typeface="Tahoma" pitchFamily="34" charset="0"/>
              </a:rPr>
              <a:t>256</a:t>
            </a:r>
            <a:r>
              <a:rPr lang="th-TH" sz="1600" dirty="0">
                <a:latin typeface="Tahoma" pitchFamily="34" charset="0"/>
                <a:cs typeface="Tahoma" pitchFamily="34" charset="0"/>
              </a:rPr>
              <a:t>8</a:t>
            </a: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821267" y="863600"/>
            <a:ext cx="10456333" cy="4861715"/>
          </a:xfrm>
        </p:spPr>
        <p:txBody>
          <a:bodyPr/>
          <a:lstStyle/>
          <a:p>
            <a:r>
              <a:rPr lang="th-TH" sz="32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สรุปการเบิกจ่ายงบประมาณภาพรวม </a:t>
            </a:r>
            <a:r>
              <a:rPr lang="th-TH" sz="3200" b="1" dirty="0" err="1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ไตรมาส</a:t>
            </a:r>
            <a:r>
              <a:rPr lang="th-TH" sz="32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 1-4</a:t>
            </a:r>
            <a:br>
              <a:rPr lang="th-TH" sz="24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</a:br>
            <a:r>
              <a:rPr lang="th-TH" sz="24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สำนักงานสาธารณสุขจังหวัดอุดรธานี  ประจำปีงบประมาณ พ.ศ. 25</a:t>
            </a:r>
            <a:r>
              <a:rPr lang="en-US" sz="24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6</a:t>
            </a:r>
            <a:r>
              <a:rPr lang="th-TH" sz="24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8 </a:t>
            </a:r>
            <a:endParaRPr lang="th-TH" dirty="0"/>
          </a:p>
        </p:txBody>
      </p:sp>
      <p:graphicFrame>
        <p:nvGraphicFramePr>
          <p:cNvPr id="2" name="ตาราง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79351078"/>
              </p:ext>
            </p:extLst>
          </p:nvPr>
        </p:nvGraphicFramePr>
        <p:xfrm>
          <a:off x="852513" y="1931221"/>
          <a:ext cx="10223501" cy="3288030"/>
        </p:xfrm>
        <a:graphic>
          <a:graphicData uri="http://schemas.openxmlformats.org/drawingml/2006/table">
            <a:tbl>
              <a:tblPr/>
              <a:tblGrid>
                <a:gridCol w="97729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32533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2275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12275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67535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600075"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2800" b="1" i="0" u="none" strike="noStrike" dirty="0">
                          <a:solidFill>
                            <a:srgbClr val="FFFFFF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ลำดับที่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2800" b="1" i="0" u="none" strike="noStrike" dirty="0">
                          <a:solidFill>
                            <a:srgbClr val="FFFFFF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รายการ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2800" b="1" i="0" u="none" strike="noStrike">
                          <a:solidFill>
                            <a:srgbClr val="FFFFFF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งบประมาณ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2800" b="1" i="0" u="none" strike="noStrike">
                          <a:solidFill>
                            <a:srgbClr val="FFFFFF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เบิกจ่าย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2800" b="1" i="0" u="none" strike="noStrike">
                          <a:solidFill>
                            <a:srgbClr val="FFFFFF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ร้อยละ</a:t>
                      </a:r>
                      <a:br>
                        <a:rPr lang="th-TH" sz="2800" b="1" i="0" u="none" strike="noStrike">
                          <a:solidFill>
                            <a:srgbClr val="FFFFFF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th-TH" sz="2800" b="1" i="0" u="none" strike="noStrike">
                          <a:solidFill>
                            <a:srgbClr val="FFFFFF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การเบิกจ่าย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81050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2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งบดำเนินงาน/งบเบิกแทนกัน/งบอุดหนุน/รายจ่ายอื่นๆ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2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132,535,741.00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2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111,404,427.55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2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84.06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81050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2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งบลงทุน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2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97,692,076.06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2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97,692,076.06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2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100.00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81050">
                <a:tc>
                  <a:txBody>
                    <a:bodyPr/>
                    <a:lstStyle/>
                    <a:p>
                      <a:pPr algn="l" fontAlgn="ctr"/>
                      <a:r>
                        <a:rPr lang="th-TH" sz="2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2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รวม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2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230,227,817.06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2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209,096,503.61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2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90.82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68988747"/>
      </p:ext>
    </p:extLst>
  </p:cSld>
  <p:clrMapOvr>
    <a:masterClrMapping/>
  </p:clrMapOvr>
  <p:transition advClick="0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627D54FB-771A-400B-B807-C8CDFC3DF2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7529" y="274639"/>
            <a:ext cx="10716596" cy="639762"/>
          </a:xfrm>
        </p:spPr>
        <p:txBody>
          <a:bodyPr>
            <a:noAutofit/>
          </a:bodyPr>
          <a:lstStyle/>
          <a:p>
            <a:pPr algn="ctr"/>
            <a:r>
              <a:rPr lang="th-TH" sz="2400" b="1" dirty="0">
                <a:solidFill>
                  <a:srgbClr val="0000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งบดำเนินงาน สสจ.อุดรธานี </a:t>
            </a:r>
            <a:r>
              <a:rPr lang="en-US" sz="2400" b="1" dirty="0">
                <a:solidFill>
                  <a:srgbClr val="0000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th-TH" sz="2400" b="1" dirty="0" err="1">
                <a:solidFill>
                  <a:srgbClr val="0000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ไตรมาส</a:t>
            </a:r>
            <a:r>
              <a:rPr lang="th-TH" sz="2400" b="1" dirty="0">
                <a:solidFill>
                  <a:srgbClr val="0000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ที่ </a:t>
            </a:r>
            <a:r>
              <a:rPr lang="en-US" sz="2400" b="1" dirty="0">
                <a:solidFill>
                  <a:srgbClr val="0000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1-4/256</a:t>
            </a:r>
            <a:r>
              <a:rPr lang="th-TH" sz="2400" b="1" dirty="0">
                <a:solidFill>
                  <a:srgbClr val="0000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8</a:t>
            </a:r>
            <a:endParaRPr lang="en-US" sz="2400" b="1" dirty="0">
              <a:solidFill>
                <a:srgbClr val="000066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6" name="สี่เหลี่ยมผืนผ้า 5"/>
          <p:cNvSpPr/>
          <p:nvPr/>
        </p:nvSpPr>
        <p:spPr>
          <a:xfrm>
            <a:off x="2901718" y="5975399"/>
            <a:ext cx="488899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fontAlgn="b"/>
            <a:r>
              <a:rPr lang="th-TH" sz="1600" dirty="0">
                <a:latin typeface="Tahoma" pitchFamily="34" charset="0"/>
                <a:cs typeface="Tahoma" pitchFamily="34" charset="0"/>
              </a:rPr>
              <a:t>แหล่งข้อมูล </a:t>
            </a:r>
            <a:r>
              <a:rPr lang="en-US" sz="1600" dirty="0">
                <a:latin typeface="Tahoma" pitchFamily="34" charset="0"/>
                <a:cs typeface="Tahoma" pitchFamily="34" charset="0"/>
              </a:rPr>
              <a:t>:</a:t>
            </a:r>
            <a:r>
              <a:rPr lang="th-TH" sz="1600" dirty="0">
                <a:latin typeface="Tahoma" pitchFamily="34" charset="0"/>
                <a:cs typeface="Tahoma" pitchFamily="34" charset="0"/>
              </a:rPr>
              <a:t> รายงานการเงิน</a:t>
            </a:r>
            <a:r>
              <a:rPr lang="en-US" sz="1600" dirty="0">
                <a:latin typeface="Tahoma" pitchFamily="34" charset="0"/>
                <a:cs typeface="Tahoma" pitchFamily="34" charset="0"/>
              </a:rPr>
              <a:t> </a:t>
            </a:r>
            <a:r>
              <a:rPr lang="th-TH" sz="1600" dirty="0">
                <a:latin typeface="Tahoma" pitchFamily="34" charset="0"/>
                <a:cs typeface="Tahoma" pitchFamily="34" charset="0"/>
              </a:rPr>
              <a:t>ณ 28 กรกฎาคม </a:t>
            </a:r>
            <a:r>
              <a:rPr lang="en-US" sz="1600" dirty="0">
                <a:latin typeface="Tahoma" pitchFamily="34" charset="0"/>
                <a:cs typeface="Tahoma" pitchFamily="34" charset="0"/>
              </a:rPr>
              <a:t>256</a:t>
            </a:r>
            <a:r>
              <a:rPr lang="th-TH" sz="1600" dirty="0">
                <a:latin typeface="Tahoma" pitchFamily="34" charset="0"/>
                <a:cs typeface="Tahoma" pitchFamily="34" charset="0"/>
              </a:rPr>
              <a:t>8</a:t>
            </a:r>
          </a:p>
        </p:txBody>
      </p:sp>
      <p:graphicFrame>
        <p:nvGraphicFramePr>
          <p:cNvPr id="4" name="ตาราง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28819079"/>
              </p:ext>
            </p:extLst>
          </p:nvPr>
        </p:nvGraphicFramePr>
        <p:xfrm>
          <a:off x="1698356" y="987916"/>
          <a:ext cx="8832717" cy="4244452"/>
        </p:xfrm>
        <a:graphic>
          <a:graphicData uri="http://schemas.openxmlformats.org/drawingml/2006/table">
            <a:tbl>
              <a:tblPr/>
              <a:tblGrid>
                <a:gridCol w="77373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66559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3452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0464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5422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22394"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500" b="1" i="0" u="none" strike="noStrike" dirty="0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  <a:t>ลำดับที่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15F9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500" b="1" i="0" u="none" strike="noStrike" dirty="0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  <a:t>รายการ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15F9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500" b="1" i="0" u="none" strike="noStrike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  <a:t>ได้รับจัดสรร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15F9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500" b="1" i="0" u="none" strike="noStrike" dirty="0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  <a:t>เบิกจ่าย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15F9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500" b="1" i="0" u="none" strike="noStrike" dirty="0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  <a:t>ร้อยละการเบิกจ่าย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15F9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07883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1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5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งป</a:t>
                      </a:r>
                      <a:r>
                        <a:rPr lang="th-TH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ม.ตามกลุ่มงาน/หน่วยงาน </a:t>
                      </a:r>
                      <a:r>
                        <a:rPr lang="th-TH" sz="15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สสจ</a:t>
                      </a:r>
                      <a:r>
                        <a:rPr lang="th-TH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.อุดรธานี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16,566,844.00 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14,656,899.00 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88.47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22394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2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งบประมาณขั้นต่ำ (เงินไม่ทำเวชฯ/ประกันสังคม/ค่าสาธารณูปโภค/ชันสูตร)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4,568,902.00 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3,591,066.99 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78.60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51416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3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ค่าตอบแทนกำลังคนด้านสาธารณสุข   (ค่าตอบแทนเบี้ยเลี้ยงเหมาจ่าย)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59,672,885.00 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56,465,914.00 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94.63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28073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4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ค่าตอบแทน พ.ต.ส.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50,898,000.00 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36,025,477.56 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70.78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28073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5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งบเบิกแทนกัน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206,130.00 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128,700.00 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62.44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28073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6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งบอุดหนุน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210,000.00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210,000.00 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100.00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28073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7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งบรายจ่ายอื่น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412,980.00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326,370.00 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79.03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28073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5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 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5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รวม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5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132,535,741.00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5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111,404,427.55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15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84.06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pic>
        <p:nvPicPr>
          <p:cNvPr id="7" name="Picture 4" descr="C:\Users\computer09-AIO\Desktop\รูปดอกไม้\interests-4786422_64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99336" y="5246175"/>
            <a:ext cx="2812948" cy="11447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5184006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279424" y="308049"/>
            <a:ext cx="9937188" cy="1143000"/>
          </a:xfrm>
          <a:noFill/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defRPr/>
            </a:pPr>
            <a:r>
              <a:rPr lang="th-TH" sz="24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สรุปการเบิกจ่ายงบประมาณงบลงทุน </a:t>
            </a:r>
            <a:br>
              <a:rPr lang="th-TH" sz="24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</a:br>
            <a:r>
              <a:rPr lang="th-TH" sz="24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ปีงบประมาณ 25</a:t>
            </a:r>
            <a:r>
              <a:rPr lang="en-US" sz="24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68</a:t>
            </a:r>
            <a:r>
              <a:rPr lang="th-TH" sz="24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th-TH" sz="2400" b="1" dirty="0" err="1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ไตรมาส</a:t>
            </a:r>
            <a:r>
              <a:rPr lang="th-TH" sz="24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en-US" sz="24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1-4</a:t>
            </a:r>
            <a:endParaRPr lang="th-TH" sz="2400" b="1" dirty="0">
              <a:solidFill>
                <a:srgbClr val="000066"/>
              </a:solidFill>
              <a:latin typeface="Tahoma" pitchFamily="34" charset="0"/>
              <a:cs typeface="Tahoma" pitchFamily="34" charset="0"/>
            </a:endParaRPr>
          </a:p>
        </p:txBody>
      </p:sp>
      <p:pic>
        <p:nvPicPr>
          <p:cNvPr id="9" name="Picture 4" descr="C:\Users\computer09-AIO\Desktop\รูปดอกไม้\interests-4786422_64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50820" y="5020651"/>
            <a:ext cx="3006112" cy="1000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สี่เหลี่ยมผืนผ้า 5"/>
          <p:cNvSpPr/>
          <p:nvPr/>
        </p:nvSpPr>
        <p:spPr>
          <a:xfrm>
            <a:off x="4040245" y="5664238"/>
            <a:ext cx="488899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fontAlgn="b"/>
            <a:r>
              <a:rPr lang="th-TH" sz="1600" dirty="0">
                <a:latin typeface="Tahoma" pitchFamily="34" charset="0"/>
                <a:cs typeface="Tahoma" pitchFamily="34" charset="0"/>
              </a:rPr>
              <a:t>แหล่งข้อมูล </a:t>
            </a:r>
            <a:r>
              <a:rPr lang="en-US" sz="1600" dirty="0">
                <a:latin typeface="Tahoma" pitchFamily="34" charset="0"/>
                <a:cs typeface="Tahoma" pitchFamily="34" charset="0"/>
              </a:rPr>
              <a:t>:</a:t>
            </a:r>
            <a:r>
              <a:rPr lang="th-TH" sz="1600" dirty="0">
                <a:latin typeface="Tahoma" pitchFamily="34" charset="0"/>
                <a:cs typeface="Tahoma" pitchFamily="34" charset="0"/>
              </a:rPr>
              <a:t> รายงานการเงิน</a:t>
            </a:r>
            <a:r>
              <a:rPr lang="en-US" sz="1600" dirty="0">
                <a:latin typeface="Tahoma" pitchFamily="34" charset="0"/>
                <a:cs typeface="Tahoma" pitchFamily="34" charset="0"/>
              </a:rPr>
              <a:t> </a:t>
            </a:r>
            <a:r>
              <a:rPr lang="th-TH" sz="1600" dirty="0">
                <a:latin typeface="Tahoma" pitchFamily="34" charset="0"/>
                <a:cs typeface="Tahoma" pitchFamily="34" charset="0"/>
              </a:rPr>
              <a:t>ณ 28  กรกฎาคม </a:t>
            </a:r>
            <a:r>
              <a:rPr lang="en-US" sz="1600" dirty="0">
                <a:latin typeface="Tahoma" pitchFamily="34" charset="0"/>
                <a:cs typeface="Tahoma" pitchFamily="34" charset="0"/>
              </a:rPr>
              <a:t>256</a:t>
            </a:r>
            <a:r>
              <a:rPr lang="th-TH" sz="1600" dirty="0">
                <a:latin typeface="Tahoma" pitchFamily="34" charset="0"/>
                <a:cs typeface="Tahoma" pitchFamily="34" charset="0"/>
              </a:rPr>
              <a:t>8</a:t>
            </a:r>
          </a:p>
        </p:txBody>
      </p:sp>
      <p:graphicFrame>
        <p:nvGraphicFramePr>
          <p:cNvPr id="3" name="ตาราง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06014207"/>
              </p:ext>
            </p:extLst>
          </p:nvPr>
        </p:nvGraphicFramePr>
        <p:xfrm>
          <a:off x="883404" y="1702988"/>
          <a:ext cx="10521196" cy="3255279"/>
        </p:xfrm>
        <a:graphic>
          <a:graphicData uri="http://schemas.openxmlformats.org/drawingml/2006/table">
            <a:tbl>
              <a:tblPr/>
              <a:tblGrid>
                <a:gridCol w="86556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4302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20049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20049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81161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949061"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2000" b="1" i="0" u="none" strike="noStrike" dirty="0">
                          <a:solidFill>
                            <a:srgbClr val="FFFFFF"/>
                          </a:solidFill>
                          <a:effectLst/>
                          <a:latin typeface="Tahoma"/>
                          <a:cs typeface="+mn-cs"/>
                        </a:rPr>
                        <a:t>ลำดับ</a:t>
                      </a:r>
                    </a:p>
                  </a:txBody>
                  <a:tcPr marL="9491" marR="9491" marT="94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2000" b="1" i="0" u="none" strike="noStrike" dirty="0">
                          <a:solidFill>
                            <a:srgbClr val="FFFFFF"/>
                          </a:solidFill>
                          <a:effectLst/>
                          <a:latin typeface="Tahoma"/>
                          <a:cs typeface="+mn-cs"/>
                        </a:rPr>
                        <a:t>หมวดเงิน</a:t>
                      </a:r>
                    </a:p>
                  </a:txBody>
                  <a:tcPr marL="9491" marR="9491" marT="94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2000" b="1" i="0" u="none" strike="noStrike" dirty="0">
                          <a:solidFill>
                            <a:srgbClr val="FFFFFF"/>
                          </a:solidFill>
                          <a:effectLst/>
                          <a:latin typeface="Tahoma"/>
                          <a:cs typeface="+mn-cs"/>
                        </a:rPr>
                        <a:t>ได้รับจัดสรร</a:t>
                      </a:r>
                    </a:p>
                  </a:txBody>
                  <a:tcPr marL="9491" marR="9491" marT="94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2000" b="1" i="0" u="none" strike="noStrike" dirty="0">
                          <a:solidFill>
                            <a:srgbClr val="FFFFFF"/>
                          </a:solidFill>
                          <a:effectLst/>
                          <a:latin typeface="Tahoma"/>
                          <a:cs typeface="+mn-cs"/>
                        </a:rPr>
                        <a:t>เบิกจ่าย</a:t>
                      </a:r>
                    </a:p>
                  </a:txBody>
                  <a:tcPr marL="9491" marR="9491" marT="94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2000" b="1" i="0" u="none" strike="noStrike" dirty="0">
                          <a:solidFill>
                            <a:srgbClr val="FFFFFF"/>
                          </a:solidFill>
                          <a:effectLst/>
                          <a:latin typeface="Tahoma"/>
                          <a:cs typeface="+mn-cs"/>
                        </a:rPr>
                        <a:t>ร้อยละการเบิกจ่าย</a:t>
                      </a:r>
                    </a:p>
                  </a:txBody>
                  <a:tcPr marL="9491" marR="9491" marT="94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7399"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  <a:cs typeface="+mn-cs"/>
                        </a:rPr>
                        <a:t>1</a:t>
                      </a:r>
                    </a:p>
                  </a:txBody>
                  <a:tcPr marL="9491" marR="9491" marT="94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  <a:cs typeface="+mn-cs"/>
                        </a:rPr>
                        <a:t>ครุภัณฑ์</a:t>
                      </a:r>
                    </a:p>
                  </a:txBody>
                  <a:tcPr marL="9491" marR="9491" marT="94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  <a:cs typeface="+mn-cs"/>
                        </a:rPr>
                        <a:t>      19,997,470.00 </a:t>
                      </a:r>
                    </a:p>
                  </a:txBody>
                  <a:tcPr marL="9491" marR="9491" marT="94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  <a:cs typeface="+mn-cs"/>
                        </a:rPr>
                        <a:t>      19,997,470.00 </a:t>
                      </a:r>
                    </a:p>
                  </a:txBody>
                  <a:tcPr marL="9491" marR="9491" marT="94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  <a:cs typeface="+mn-cs"/>
                        </a:rPr>
                        <a:t>             100.00 </a:t>
                      </a:r>
                    </a:p>
                  </a:txBody>
                  <a:tcPr marL="9491" marR="9491" marT="94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7399"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  <a:cs typeface="+mn-cs"/>
                        </a:rPr>
                        <a:t>2</a:t>
                      </a:r>
                    </a:p>
                  </a:txBody>
                  <a:tcPr marL="9491" marR="9491" marT="94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  <a:cs typeface="+mn-cs"/>
                        </a:rPr>
                        <a:t>สิ่งก่อสร้าง</a:t>
                      </a:r>
                    </a:p>
                  </a:txBody>
                  <a:tcPr marL="9491" marR="9491" marT="94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  <a:cs typeface="+mn-cs"/>
                        </a:rPr>
                        <a:t>      74,689,499.00 </a:t>
                      </a:r>
                    </a:p>
                  </a:txBody>
                  <a:tcPr marL="9491" marR="9491" marT="94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  <a:cs typeface="+mn-cs"/>
                        </a:rPr>
                        <a:t>      74,689,499.00 </a:t>
                      </a:r>
                    </a:p>
                  </a:txBody>
                  <a:tcPr marL="9491" marR="9491" marT="94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  <a:cs typeface="+mn-cs"/>
                        </a:rPr>
                        <a:t>             100.00 </a:t>
                      </a:r>
                    </a:p>
                  </a:txBody>
                  <a:tcPr marL="9491" marR="9491" marT="94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7399"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  <a:cs typeface="+mn-cs"/>
                        </a:rPr>
                        <a:t>3</a:t>
                      </a:r>
                    </a:p>
                  </a:txBody>
                  <a:tcPr marL="9491" marR="9491" marT="94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  <a:cs typeface="+mn-cs"/>
                        </a:rPr>
                        <a:t>ชดเชยค่างานก่อสร้าง(ค่า </a:t>
                      </a:r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  <a:cs typeface="+mn-cs"/>
                        </a:rPr>
                        <a:t>K)</a:t>
                      </a:r>
                    </a:p>
                  </a:txBody>
                  <a:tcPr marL="9491" marR="9491" marT="94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  <a:cs typeface="+mn-cs"/>
                        </a:rPr>
                        <a:t>        3,005,107.06 </a:t>
                      </a:r>
                    </a:p>
                  </a:txBody>
                  <a:tcPr marL="9491" marR="9491" marT="94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  <a:cs typeface="+mn-cs"/>
                        </a:rPr>
                        <a:t>        3,005,107.06 </a:t>
                      </a:r>
                    </a:p>
                  </a:txBody>
                  <a:tcPr marL="9491" marR="9491" marT="94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  <a:cs typeface="+mn-cs"/>
                        </a:rPr>
                        <a:t>             100.00 </a:t>
                      </a:r>
                    </a:p>
                  </a:txBody>
                  <a:tcPr marL="9491" marR="9491" marT="94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84021">
                <a:tc>
                  <a:txBody>
                    <a:bodyPr/>
                    <a:lstStyle/>
                    <a:p>
                      <a:pPr algn="ctr" rtl="0" fontAlgn="b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  <a:cs typeface="+mn-cs"/>
                        </a:rPr>
                        <a:t> </a:t>
                      </a:r>
                    </a:p>
                  </a:txBody>
                  <a:tcPr marL="9491" marR="9491" marT="949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  <a:cs typeface="+mn-cs"/>
                        </a:rPr>
                        <a:t>รวม</a:t>
                      </a:r>
                    </a:p>
                  </a:txBody>
                  <a:tcPr marL="9491" marR="9491" marT="94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  <a:cs typeface="+mn-cs"/>
                        </a:rPr>
                        <a:t>97,692,076.06</a:t>
                      </a:r>
                    </a:p>
                  </a:txBody>
                  <a:tcPr marL="9491" marR="9491" marT="94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  <a:cs typeface="+mn-cs"/>
                        </a:rPr>
                        <a:t>97,692,076.06</a:t>
                      </a:r>
                    </a:p>
                  </a:txBody>
                  <a:tcPr marL="9491" marR="9491" marT="94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  <a:cs typeface="+mn-cs"/>
                        </a:rPr>
                        <a:t>             100.00 </a:t>
                      </a:r>
                    </a:p>
                  </a:txBody>
                  <a:tcPr marL="9491" marR="9491" marT="94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36825922"/>
      </p:ext>
    </p:extLst>
  </p:cSld>
  <p:clrMapOvr>
    <a:masterClrMapping/>
  </p:clrMapOvr>
  <p:transition advClick="0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ชื่อเรื่อง 1"/>
          <p:cNvSpPr>
            <a:spLocks noGrp="1"/>
          </p:cNvSpPr>
          <p:nvPr>
            <p:ph type="title"/>
          </p:nvPr>
        </p:nvSpPr>
        <p:spPr>
          <a:xfrm>
            <a:off x="1021278" y="292102"/>
            <a:ext cx="10474036" cy="486832"/>
          </a:xfrm>
        </p:spPr>
        <p:txBody>
          <a:bodyPr>
            <a:noAutofit/>
          </a:bodyPr>
          <a:lstStyle/>
          <a:p>
            <a:pPr algn="ctr">
              <a:defRPr/>
            </a:pPr>
            <a:r>
              <a:rPr lang="th-TH" sz="18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สรุปการเบิกจ่ายงบ </a:t>
            </a:r>
            <a:r>
              <a:rPr lang="en-US" sz="18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Fix cost </a:t>
            </a:r>
            <a:r>
              <a:rPr lang="th-TH" sz="1800" b="1" dirty="0" err="1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สสอ</a:t>
            </a:r>
            <a:r>
              <a:rPr lang="th-TH" sz="18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. </a:t>
            </a:r>
            <a:r>
              <a:rPr lang="th-TH" sz="1800" b="1" dirty="0">
                <a:solidFill>
                  <a:srgbClr val="000066"/>
                </a:solidFill>
              </a:rPr>
              <a:t>งวดที่ 1-2 </a:t>
            </a:r>
            <a:r>
              <a:rPr lang="th-TH" sz="18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/ 25</a:t>
            </a:r>
            <a:r>
              <a:rPr lang="en-US" sz="18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6</a:t>
            </a:r>
            <a:r>
              <a:rPr lang="th-TH" sz="18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8</a:t>
            </a:r>
            <a:endParaRPr lang="th-TH" sz="1800" b="1" dirty="0">
              <a:solidFill>
                <a:srgbClr val="000066"/>
              </a:solidFill>
            </a:endParaRPr>
          </a:p>
        </p:txBody>
      </p:sp>
      <p:pic>
        <p:nvPicPr>
          <p:cNvPr id="7" name="Picture 4" descr="C:\Users\computer09-AIO\Desktop\รูปดอกไม้\interests-4786422_64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9524" y="5214606"/>
            <a:ext cx="3240314" cy="13591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สี่เหลี่ยมผืนผ้า 5"/>
          <p:cNvSpPr/>
          <p:nvPr/>
        </p:nvSpPr>
        <p:spPr>
          <a:xfrm>
            <a:off x="3985925" y="6133329"/>
            <a:ext cx="413079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fontAlgn="b"/>
            <a:r>
              <a:rPr lang="th-TH" sz="1400" dirty="0">
                <a:latin typeface="Tahoma" pitchFamily="34" charset="0"/>
                <a:cs typeface="Tahoma" pitchFamily="34" charset="0"/>
              </a:rPr>
              <a:t>แหล่งข้อมูล </a:t>
            </a:r>
            <a:r>
              <a:rPr lang="en-US" sz="1400" dirty="0">
                <a:latin typeface="Tahoma" pitchFamily="34" charset="0"/>
                <a:cs typeface="Tahoma" pitchFamily="34" charset="0"/>
              </a:rPr>
              <a:t>:</a:t>
            </a:r>
            <a:r>
              <a:rPr lang="th-TH" sz="1400" dirty="0">
                <a:latin typeface="Tahoma" pitchFamily="34" charset="0"/>
                <a:cs typeface="Tahoma" pitchFamily="34" charset="0"/>
              </a:rPr>
              <a:t> รายงานการเงิน</a:t>
            </a:r>
            <a:r>
              <a:rPr lang="en-US" sz="1400" dirty="0">
                <a:latin typeface="Tahoma" pitchFamily="34" charset="0"/>
                <a:cs typeface="Tahoma" pitchFamily="34" charset="0"/>
              </a:rPr>
              <a:t> </a:t>
            </a:r>
            <a:r>
              <a:rPr lang="th-TH" sz="1400" dirty="0">
                <a:latin typeface="Tahoma" pitchFamily="34" charset="0"/>
                <a:cs typeface="Tahoma" pitchFamily="34" charset="0"/>
              </a:rPr>
              <a:t>ณ 30 กรกฎาคม </a:t>
            </a:r>
            <a:r>
              <a:rPr lang="en-US" sz="1400" dirty="0">
                <a:latin typeface="Tahoma" pitchFamily="34" charset="0"/>
                <a:cs typeface="Tahoma" pitchFamily="34" charset="0"/>
              </a:rPr>
              <a:t>256</a:t>
            </a:r>
            <a:r>
              <a:rPr lang="th-TH" sz="1400" dirty="0">
                <a:latin typeface="Tahoma" pitchFamily="34" charset="0"/>
                <a:cs typeface="Tahoma" pitchFamily="34" charset="0"/>
              </a:rPr>
              <a:t>8</a:t>
            </a:r>
          </a:p>
        </p:txBody>
      </p:sp>
      <p:graphicFrame>
        <p:nvGraphicFramePr>
          <p:cNvPr id="4" name="ตาราง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7968005"/>
              </p:ext>
            </p:extLst>
          </p:nvPr>
        </p:nvGraphicFramePr>
        <p:xfrm>
          <a:off x="1702446" y="993280"/>
          <a:ext cx="8268190" cy="4467225"/>
        </p:xfrm>
        <a:graphic>
          <a:graphicData uri="http://schemas.openxmlformats.org/drawingml/2006/table">
            <a:tbl>
              <a:tblPr/>
              <a:tblGrid>
                <a:gridCol w="68557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3760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7899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5677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40924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90550"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1600" b="1" i="0" u="none" strike="noStrike" dirty="0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  <a:t>ลำดับที่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1600" b="1" i="0" u="none" strike="noStrike" dirty="0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  <a:t>หน่วยงาน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1600" b="1" i="0" u="none" strike="noStrike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  <a:t>จัดสรร</a:t>
                      </a:r>
                      <a:br>
                        <a:rPr lang="th-TH" sz="1600" b="1" i="0" u="none" strike="noStrike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</a:br>
                      <a:r>
                        <a:rPr lang="th-TH" sz="1600" b="1" i="0" u="none" strike="noStrike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  <a:t>(บาท)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1600" b="1" i="0" u="none" strike="noStrike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  <a:t>เบิกจ่าย+ใบสำคัญ</a:t>
                      </a:r>
                      <a:br>
                        <a:rPr lang="th-TH" sz="1600" b="1" i="0" u="none" strike="noStrike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</a:br>
                      <a:r>
                        <a:rPr lang="th-TH" sz="1600" b="1" i="0" u="none" strike="noStrike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  <a:t>(บาท)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1600" b="1" i="0" u="none" strike="noStrike" dirty="0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  <a:t>ร้อยละ</a:t>
                      </a:r>
                      <a:br>
                        <a:rPr lang="th-TH" sz="1600" b="1" i="0" u="none" strike="noStrike" dirty="0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</a:br>
                      <a:r>
                        <a:rPr lang="th-TH" sz="1600" b="1" i="0" u="none" strike="noStrike" dirty="0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  <a:t>การเบิกจ่าย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52425">
                <a:tc>
                  <a:txBody>
                    <a:bodyPr/>
                    <a:lstStyle/>
                    <a:p>
                      <a:pPr algn="ctr" fontAlgn="t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  <a:cs typeface="+mn-cs"/>
                        </a:rPr>
                        <a:t>1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  <a:cs typeface="+mn-cs"/>
                        </a:rPr>
                        <a:t> สสอ.เมือง 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  <a:cs typeface="+mn-cs"/>
                        </a:rPr>
                        <a:t>         18,999.38 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  <a:cs typeface="+mn-cs"/>
                        </a:rPr>
                        <a:t>         18,999.38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  <a:cs typeface="+mn-cs"/>
                        </a:rPr>
                        <a:t>        100.00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2425">
                <a:tc>
                  <a:txBody>
                    <a:bodyPr/>
                    <a:lstStyle/>
                    <a:p>
                      <a:pPr algn="ctr" fontAlgn="t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  <a:cs typeface="+mn-cs"/>
                        </a:rPr>
                        <a:t>2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  <a:cs typeface="+mn-cs"/>
                        </a:rPr>
                        <a:t> สสอ.เพ็ญ 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  <a:cs typeface="+mn-cs"/>
                        </a:rPr>
                        <a:t>         16,000.00 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  <a:cs typeface="+mn-cs"/>
                        </a:rPr>
                        <a:t>         15,723.91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  <a:cs typeface="+mn-cs"/>
                        </a:rPr>
                        <a:t>         98.27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2425">
                <a:tc>
                  <a:txBody>
                    <a:bodyPr/>
                    <a:lstStyle/>
                    <a:p>
                      <a:pPr algn="ctr" fontAlgn="t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  <a:cs typeface="+mn-cs"/>
                        </a:rPr>
                        <a:t>3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  <a:cs typeface="+mn-cs"/>
                        </a:rPr>
                        <a:t> สสอ.กุมภวาปี 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  <a:cs typeface="+mn-cs"/>
                        </a:rPr>
                        <a:t>         16,000.00 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  <a:cs typeface="+mn-cs"/>
                        </a:rPr>
                        <a:t>         16,000.00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  <a:cs typeface="+mn-cs"/>
                        </a:rPr>
                        <a:t>        100.00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2425">
                <a:tc>
                  <a:txBody>
                    <a:bodyPr/>
                    <a:lstStyle/>
                    <a:p>
                      <a:pPr algn="ctr" fontAlgn="t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  <a:cs typeface="+mn-cs"/>
                        </a:rPr>
                        <a:t>4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  <a:cs typeface="+mn-cs"/>
                        </a:rPr>
                        <a:t> สสอ.บ้านดุง 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  <a:cs typeface="+mn-cs"/>
                        </a:rPr>
                        <a:t>         16,000.00 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  <a:cs typeface="+mn-cs"/>
                        </a:rPr>
                        <a:t>         16,000.00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  <a:cs typeface="+mn-cs"/>
                        </a:rPr>
                        <a:t>        100.00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2425">
                <a:tc>
                  <a:txBody>
                    <a:bodyPr/>
                    <a:lstStyle/>
                    <a:p>
                      <a:pPr algn="ctr" fontAlgn="t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  <a:cs typeface="+mn-cs"/>
                        </a:rPr>
                        <a:t>5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  <a:cs typeface="+mn-cs"/>
                        </a:rPr>
                        <a:t> สสอ.บ้านผือ 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  <a:cs typeface="+mn-cs"/>
                        </a:rPr>
                        <a:t>         16,000.00 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  <a:cs typeface="+mn-cs"/>
                        </a:rPr>
                        <a:t>         16,000.00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  <a:cs typeface="+mn-cs"/>
                        </a:rPr>
                        <a:t>        100.00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2425">
                <a:tc>
                  <a:txBody>
                    <a:bodyPr/>
                    <a:lstStyle/>
                    <a:p>
                      <a:pPr algn="ctr" fontAlgn="t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  <a:cs typeface="+mn-cs"/>
                        </a:rPr>
                        <a:t>6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  <a:cs typeface="+mn-cs"/>
                        </a:rPr>
                        <a:t> สสอ.หนองหาน 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  <a:cs typeface="+mn-cs"/>
                        </a:rPr>
                        <a:t>         15,942.86 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  <a:cs typeface="+mn-cs"/>
                        </a:rPr>
                        <a:t>         15,942.86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  <a:cs typeface="+mn-cs"/>
                        </a:rPr>
                        <a:t>        100.00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2425">
                <a:tc>
                  <a:txBody>
                    <a:bodyPr/>
                    <a:lstStyle/>
                    <a:p>
                      <a:pPr algn="ctr" fontAlgn="t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  <a:cs typeface="+mn-cs"/>
                        </a:rPr>
                        <a:t>7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  <a:cs typeface="+mn-cs"/>
                        </a:rPr>
                        <a:t> สสอ.น้ำโสม 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  <a:cs typeface="+mn-cs"/>
                        </a:rPr>
                        <a:t>         15,000.00 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  <a:cs typeface="+mn-cs"/>
                        </a:rPr>
                        <a:t>         15,000.00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  <a:cs typeface="+mn-cs"/>
                        </a:rPr>
                        <a:t>        100.00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2425">
                <a:tc>
                  <a:txBody>
                    <a:bodyPr/>
                    <a:lstStyle/>
                    <a:p>
                      <a:pPr algn="ctr" fontAlgn="t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  <a:cs typeface="+mn-cs"/>
                        </a:rPr>
                        <a:t>8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  <a:cs typeface="+mn-cs"/>
                        </a:rPr>
                        <a:t> สสอ.หนองวัวซอ 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  <a:cs typeface="+mn-cs"/>
                        </a:rPr>
                        <a:t>         15,000.00 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  <a:cs typeface="+mn-cs"/>
                        </a:rPr>
                        <a:t>         15,000.00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  <a:cs typeface="+mn-cs"/>
                        </a:rPr>
                        <a:t>        100.00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2425">
                <a:tc>
                  <a:txBody>
                    <a:bodyPr/>
                    <a:lstStyle/>
                    <a:p>
                      <a:pPr algn="ctr" fontAlgn="t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  <a:cs typeface="+mn-cs"/>
                        </a:rPr>
                        <a:t>9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  <a:cs typeface="+mn-cs"/>
                        </a:rPr>
                        <a:t> สสอ.วังสามหมอ 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  <a:cs typeface="+mn-cs"/>
                        </a:rPr>
                        <a:t>         15,000.00 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  <a:cs typeface="+mn-cs"/>
                        </a:rPr>
                        <a:t>         15,000.00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  <a:cs typeface="+mn-cs"/>
                        </a:rPr>
                        <a:t>        100.00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2425">
                <a:tc>
                  <a:txBody>
                    <a:bodyPr/>
                    <a:lstStyle/>
                    <a:p>
                      <a:pPr algn="ctr" fontAlgn="t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  <a:cs typeface="+mn-cs"/>
                        </a:rPr>
                        <a:t>10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  <a:cs typeface="+mn-cs"/>
                        </a:rPr>
                        <a:t> </a:t>
                      </a:r>
                      <a:r>
                        <a:rPr lang="th-TH" sz="1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ahoma"/>
                          <a:cs typeface="+mn-cs"/>
                        </a:rPr>
                        <a:t>สสอ</a:t>
                      </a:r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  <a:cs typeface="+mn-cs"/>
                        </a:rPr>
                        <a:t>.กุดจับ 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  <a:cs typeface="+mn-cs"/>
                        </a:rPr>
                        <a:t>         14,999.01 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  <a:cs typeface="+mn-cs"/>
                        </a:rPr>
                        <a:t>         14,970.45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  <a:cs typeface="+mn-cs"/>
                        </a:rPr>
                        <a:t>         99.81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2425">
                <a:tc>
                  <a:txBody>
                    <a:bodyPr/>
                    <a:lstStyle/>
                    <a:p>
                      <a:pPr algn="ctr" fontAlgn="t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11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</a:t>
                      </a:r>
                      <a:r>
                        <a:rPr lang="th-TH" sz="1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สสอ</a:t>
                      </a:r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.ทุ่งฝน 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15,000.00 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15,000.00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100.00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55563616"/>
      </p:ext>
    </p:extLst>
  </p:cSld>
  <p:clrMapOvr>
    <a:masterClrMapping/>
  </p:clrMapOvr>
  <p:transition advClick="0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ชื่อเรื่อง 1"/>
          <p:cNvSpPr>
            <a:spLocks noGrp="1"/>
          </p:cNvSpPr>
          <p:nvPr>
            <p:ph type="title"/>
          </p:nvPr>
        </p:nvSpPr>
        <p:spPr>
          <a:xfrm>
            <a:off x="1021278" y="275169"/>
            <a:ext cx="10474036" cy="486832"/>
          </a:xfrm>
        </p:spPr>
        <p:txBody>
          <a:bodyPr>
            <a:noAutofit/>
          </a:bodyPr>
          <a:lstStyle/>
          <a:p>
            <a:pPr algn="ctr">
              <a:defRPr/>
            </a:pPr>
            <a:r>
              <a:rPr lang="th-TH" sz="18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สรุปการเบิกจ่ายงบ </a:t>
            </a:r>
            <a:r>
              <a:rPr lang="en-US" sz="18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Fix cost </a:t>
            </a:r>
            <a:r>
              <a:rPr lang="th-TH" sz="1800" b="1" dirty="0" err="1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สสอ</a:t>
            </a:r>
            <a:r>
              <a:rPr lang="th-TH" sz="18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. </a:t>
            </a:r>
            <a:r>
              <a:rPr lang="th-TH" sz="1800" b="1" dirty="0">
                <a:solidFill>
                  <a:srgbClr val="000066"/>
                </a:solidFill>
              </a:rPr>
              <a:t>งวดที่ 1-2/</a:t>
            </a:r>
            <a:r>
              <a:rPr lang="th-TH" sz="18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25</a:t>
            </a:r>
            <a:r>
              <a:rPr lang="en-US" sz="18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6</a:t>
            </a:r>
            <a:r>
              <a:rPr lang="th-TH" sz="18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8 </a:t>
            </a:r>
            <a:r>
              <a:rPr lang="th-TH" sz="1800" b="1" dirty="0">
                <a:solidFill>
                  <a:srgbClr val="000066"/>
                </a:solidFill>
              </a:rPr>
              <a:t>(ต่อ)</a:t>
            </a:r>
          </a:p>
        </p:txBody>
      </p:sp>
      <p:pic>
        <p:nvPicPr>
          <p:cNvPr id="7" name="Picture 4" descr="C:\Users\computer09-AIO\Desktop\รูปดอกไม้\interests-4786422_64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62241" y="5238450"/>
            <a:ext cx="2738980" cy="12231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118372" y="5843781"/>
            <a:ext cx="72038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th-TH" sz="1400" dirty="0" err="1">
                <a:latin typeface="Tahoma" pitchFamily="34" charset="0"/>
                <a:ea typeface="Tahoma" pitchFamily="34" charset="0"/>
                <a:cs typeface="Tahoma" pitchFamily="34" charset="0"/>
              </a:rPr>
              <a:t>สป</a:t>
            </a:r>
            <a:r>
              <a:rPr lang="th-TH" sz="1400" dirty="0">
                <a:latin typeface="Tahoma" pitchFamily="34" charset="0"/>
                <a:ea typeface="Tahoma" pitchFamily="34" charset="0"/>
                <a:cs typeface="Tahoma" pitchFamily="34" charset="0"/>
              </a:rPr>
              <a:t>.แจ้งการโอนงบประมาณของหน่วยงานส่วนภูมิภาคกลับส่วนกลาง ณ วันที่ 1 สิงหาคม 2568 </a:t>
            </a:r>
          </a:p>
          <a:p>
            <a:r>
              <a:rPr lang="th-TH" sz="1400" dirty="0">
                <a:latin typeface="Tahoma" pitchFamily="34" charset="0"/>
                <a:ea typeface="Tahoma" pitchFamily="34" charset="0"/>
                <a:cs typeface="Tahoma" pitchFamily="34" charset="0"/>
              </a:rPr>
              <a:t>     (งบภารกิจพื้นฐาน และ งบภารกิจตามยุทธศาสตร์</a:t>
            </a:r>
          </a:p>
        </p:txBody>
      </p:sp>
      <p:graphicFrame>
        <p:nvGraphicFramePr>
          <p:cNvPr id="3" name="ตาราง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20490899"/>
              </p:ext>
            </p:extLst>
          </p:nvPr>
        </p:nvGraphicFramePr>
        <p:xfrm>
          <a:off x="1843803" y="737900"/>
          <a:ext cx="8565418" cy="4445278"/>
        </p:xfrm>
        <a:graphic>
          <a:graphicData uri="http://schemas.openxmlformats.org/drawingml/2006/table">
            <a:tbl>
              <a:tblPr/>
              <a:tblGrid>
                <a:gridCol w="94290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5328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2291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90017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54612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637978"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ลำ</a:t>
                      </a:r>
                      <a:r>
                        <a:rPr kumimoji="0" lang="th-TH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Tahoma"/>
                          <a:ea typeface="+mn-ea"/>
                        </a:rPr>
                        <a:t>ลำดับที่</a:t>
                      </a:r>
                    </a:p>
                    <a:p>
                      <a:pPr algn="l" fontAlgn="b"/>
                      <a:r>
                        <a:rPr lang="th-TH" sz="16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ดัลำบ</a:t>
                      </a:r>
                      <a:endParaRPr lang="th-TH" sz="1600" b="1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278" marR="9278" marT="9278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1600" b="1" i="0" u="none" strike="noStrike" dirty="0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  <a:t>หน่วยงาน</a:t>
                      </a:r>
                    </a:p>
                  </a:txBody>
                  <a:tcPr marL="9278" marR="9278" marT="927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1600" b="1" i="0" u="none" strike="noStrike" dirty="0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  <a:t>จัดสรร</a:t>
                      </a:r>
                      <a:br>
                        <a:rPr lang="th-TH" sz="1600" b="1" i="0" u="none" strike="noStrike" dirty="0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</a:br>
                      <a:r>
                        <a:rPr lang="th-TH" sz="1600" b="1" i="0" u="none" strike="noStrike" dirty="0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  <a:t>(บาท)</a:t>
                      </a:r>
                    </a:p>
                  </a:txBody>
                  <a:tcPr marL="9278" marR="9278" marT="927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1600" b="1" i="0" u="none" strike="noStrike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  <a:t>เบิกจ่าย(ใบสำคัญ)</a:t>
                      </a:r>
                      <a:br>
                        <a:rPr lang="th-TH" sz="1600" b="1" i="0" u="none" strike="noStrike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</a:br>
                      <a:r>
                        <a:rPr lang="th-TH" sz="1600" b="1" i="0" u="none" strike="noStrike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  <a:t>(บาท)</a:t>
                      </a:r>
                    </a:p>
                  </a:txBody>
                  <a:tcPr marL="9278" marR="9278" marT="927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Tahoma"/>
                          <a:ea typeface="+mn-ea"/>
                        </a:rPr>
                        <a:t>ร้อยละ</a:t>
                      </a:r>
                      <a:br>
                        <a:rPr kumimoji="0" lang="th-TH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Tahoma"/>
                          <a:ea typeface="+mn-ea"/>
                        </a:rPr>
                      </a:br>
                      <a:r>
                        <a:rPr kumimoji="0" lang="th-TH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Tahoma"/>
                          <a:ea typeface="+mn-ea"/>
                        </a:rPr>
                        <a:t>การเบิกจ่าย</a:t>
                      </a:r>
                    </a:p>
                  </a:txBody>
                  <a:tcPr marL="9278" marR="9278" marT="9278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0730">
                <a:tc>
                  <a:txBody>
                    <a:bodyPr/>
                    <a:lstStyle/>
                    <a:p>
                      <a:pPr algn="ctr" fontAlgn="t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12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สสอ.ไชยวาน 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15,000.00 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15,000.00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100.00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0730">
                <a:tc>
                  <a:txBody>
                    <a:bodyPr/>
                    <a:lstStyle/>
                    <a:p>
                      <a:pPr algn="ctr" fontAlgn="t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13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</a:t>
                      </a:r>
                      <a:r>
                        <a:rPr lang="th-TH" sz="1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สสอ</a:t>
                      </a:r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.ศรีธาตุ 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15,000.00 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15,000.00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100.00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0730">
                <a:tc>
                  <a:txBody>
                    <a:bodyPr/>
                    <a:lstStyle/>
                    <a:p>
                      <a:pPr algn="ctr" fontAlgn="t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14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</a:t>
                      </a:r>
                      <a:r>
                        <a:rPr lang="th-TH" sz="1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สสอ</a:t>
                      </a:r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.โนนสะอาด 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15,000.00 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12,638.11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84.25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0730">
                <a:tc>
                  <a:txBody>
                    <a:bodyPr/>
                    <a:lstStyle/>
                    <a:p>
                      <a:pPr algn="ctr" fontAlgn="t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15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</a:t>
                      </a:r>
                      <a:r>
                        <a:rPr lang="th-TH" sz="1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สสอ</a:t>
                      </a:r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.สร้างคอม 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15,000.00 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15,000.00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100.00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80730">
                <a:tc>
                  <a:txBody>
                    <a:bodyPr/>
                    <a:lstStyle/>
                    <a:p>
                      <a:pPr algn="ctr" fontAlgn="t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16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สสอ.พิบูลรักษ์ 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15,000.00 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15,000.00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100.00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80730">
                <a:tc>
                  <a:txBody>
                    <a:bodyPr/>
                    <a:lstStyle/>
                    <a:p>
                      <a:pPr algn="ctr" fontAlgn="t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17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สสอ.หนองแสง 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14,791.96 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14,791.96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100.00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80730">
                <a:tc>
                  <a:txBody>
                    <a:bodyPr/>
                    <a:lstStyle/>
                    <a:p>
                      <a:pPr algn="ctr" fontAlgn="t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18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สสอ.นายูง 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15,000.00 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15,000.00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100.00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80730">
                <a:tc>
                  <a:txBody>
                    <a:bodyPr/>
                    <a:lstStyle/>
                    <a:p>
                      <a:pPr algn="ctr" fontAlgn="t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19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สสอ.กู่แก้ว 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13,085.12 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13,085.12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100.00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80730">
                <a:tc>
                  <a:txBody>
                    <a:bodyPr/>
                    <a:lstStyle/>
                    <a:p>
                      <a:pPr algn="ctr" fontAlgn="t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20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</a:t>
                      </a:r>
                      <a:r>
                        <a:rPr lang="th-TH" sz="1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สสอ</a:t>
                      </a:r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.ประจักษ์ 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15,000.00 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15,000.00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100.00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80730">
                <a:tc gridSpan="2">
                  <a:txBody>
                    <a:bodyPr/>
                    <a:lstStyle/>
                    <a:p>
                      <a:pPr algn="ctr" fontAlgn="b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รวมทั้งสิ้น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306,818.33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304,151.79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99.13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6" name="สี่เหลี่ยมผืนผ้า 5"/>
          <p:cNvSpPr/>
          <p:nvPr/>
        </p:nvSpPr>
        <p:spPr>
          <a:xfrm>
            <a:off x="6235398" y="5343659"/>
            <a:ext cx="4297259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 fontAlgn="b"/>
            <a:r>
              <a:rPr lang="th-TH" sz="1400" dirty="0">
                <a:latin typeface="Tahoma" pitchFamily="34" charset="0"/>
                <a:cs typeface="Tahoma" pitchFamily="34" charset="0"/>
              </a:rPr>
              <a:t>แหล่งข้อมูล </a:t>
            </a:r>
            <a:r>
              <a:rPr lang="en-US" sz="1400" dirty="0">
                <a:latin typeface="Tahoma" pitchFamily="34" charset="0"/>
                <a:cs typeface="Tahoma" pitchFamily="34" charset="0"/>
              </a:rPr>
              <a:t>:</a:t>
            </a:r>
            <a:r>
              <a:rPr lang="th-TH" sz="1400" dirty="0">
                <a:latin typeface="Tahoma" pitchFamily="34" charset="0"/>
                <a:cs typeface="Tahoma" pitchFamily="34" charset="0"/>
              </a:rPr>
              <a:t> รายงานการเงิน</a:t>
            </a:r>
            <a:r>
              <a:rPr lang="en-US" sz="1400" dirty="0">
                <a:latin typeface="Tahoma" pitchFamily="34" charset="0"/>
                <a:cs typeface="Tahoma" pitchFamily="34" charset="0"/>
              </a:rPr>
              <a:t> </a:t>
            </a:r>
            <a:r>
              <a:rPr lang="th-TH" sz="1400" dirty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ณ 30 กรกฎาคม </a:t>
            </a:r>
            <a:r>
              <a:rPr lang="en-US" sz="1400" dirty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256</a:t>
            </a:r>
            <a:r>
              <a:rPr lang="th-TH" sz="1400" dirty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8</a:t>
            </a:r>
          </a:p>
        </p:txBody>
      </p:sp>
    </p:spTree>
    <p:extLst>
      <p:ext uri="{BB962C8B-B14F-4D97-AF65-F5344CB8AC3E}">
        <p14:creationId xmlns:p14="http://schemas.microsoft.com/office/powerpoint/2010/main" val="1188717579"/>
      </p:ext>
    </p:extLst>
  </p:cSld>
  <p:clrMapOvr>
    <a:masterClrMapping/>
  </p:clrMapOvr>
  <p:transition advClick="0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EB0C1F9-E08C-D5F9-C960-E4DE87737ED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31E2E551-8CCB-3105-6CF1-23B4AA49A8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42600" y="1632931"/>
            <a:ext cx="10550013" cy="2811289"/>
          </a:xfrm>
        </p:spPr>
        <p:txBody>
          <a:bodyPr>
            <a:normAutofit/>
          </a:bodyPr>
          <a:lstStyle/>
          <a:p>
            <a:pPr algn="ctr"/>
            <a:r>
              <a:rPr lang="th-TH" sz="32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งบค่าบริการทางการแพทย์ที่เบิกจ่ายในลักษณะงบลงทุน(งบค่าเสื่อม)</a:t>
            </a:r>
            <a:br>
              <a:rPr lang="th-TH" sz="32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32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br>
              <a:rPr lang="th-TH" sz="14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32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ปีงบประมาณ </a:t>
            </a:r>
            <a:r>
              <a:rPr lang="en-US" sz="32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2567</a:t>
            </a:r>
            <a:br>
              <a:rPr lang="en-US" sz="32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br>
              <a:rPr lang="en-US" sz="14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32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จังหวัดอุดรธานี</a:t>
            </a:r>
          </a:p>
        </p:txBody>
      </p:sp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255608B1-F19C-D931-7973-07DAACA94C4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8702" t="19055" r="7052" b="14078"/>
          <a:stretch/>
        </p:blipFill>
        <p:spPr>
          <a:xfrm>
            <a:off x="9743768" y="125719"/>
            <a:ext cx="2067989" cy="759183"/>
          </a:xfrm>
          <a:prstGeom prst="rect">
            <a:avLst/>
          </a:prstGeom>
        </p:spPr>
      </p:pic>
      <p:cxnSp>
        <p:nvCxnSpPr>
          <p:cNvPr id="4" name="ตัวเชื่อมต่อตรง 3">
            <a:extLst>
              <a:ext uri="{FF2B5EF4-FFF2-40B4-BE49-F238E27FC236}">
                <a16:creationId xmlns:a16="http://schemas.microsoft.com/office/drawing/2014/main" id="{200B616A-8CCB-E188-9143-BF784E85AA2B}"/>
              </a:ext>
            </a:extLst>
          </p:cNvPr>
          <p:cNvCxnSpPr/>
          <p:nvPr/>
        </p:nvCxnSpPr>
        <p:spPr>
          <a:xfrm>
            <a:off x="381196" y="1305546"/>
            <a:ext cx="11529391" cy="0"/>
          </a:xfrm>
          <a:prstGeom prst="line">
            <a:avLst/>
          </a:prstGeom>
          <a:ln w="76200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กล่องข้อความ 4">
            <a:extLst>
              <a:ext uri="{FF2B5EF4-FFF2-40B4-BE49-F238E27FC236}">
                <a16:creationId xmlns:a16="http://schemas.microsoft.com/office/drawing/2014/main" id="{1065C779-32B9-E867-8BC9-8B4B04E5C21D}"/>
              </a:ext>
            </a:extLst>
          </p:cNvPr>
          <p:cNvSpPr txBox="1"/>
          <p:nvPr/>
        </p:nvSpPr>
        <p:spPr>
          <a:xfrm>
            <a:off x="3709549" y="5612894"/>
            <a:ext cx="480131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b="1" dirty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ข้อมูล ณ </a:t>
            </a:r>
            <a:r>
              <a:rPr lang="en-US" b="1" dirty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29</a:t>
            </a:r>
            <a:r>
              <a:rPr lang="th-TH" b="1" dirty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กรกฎาคม</a:t>
            </a:r>
            <a:r>
              <a:rPr lang="en-US" b="1" dirty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2568</a:t>
            </a:r>
            <a:endParaRPr lang="th-TH" b="1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989753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ชื่อเรื่อง 1">
            <a:extLst>
              <a:ext uri="{FF2B5EF4-FFF2-40B4-BE49-F238E27FC236}">
                <a16:creationId xmlns:a16="http://schemas.microsoft.com/office/drawing/2014/main" id="{A4AA561A-BBDD-D011-534A-19F8AAF8AB94}"/>
              </a:ext>
            </a:extLst>
          </p:cNvPr>
          <p:cNvSpPr txBox="1">
            <a:spLocks/>
          </p:cNvSpPr>
          <p:nvPr/>
        </p:nvSpPr>
        <p:spPr>
          <a:xfrm>
            <a:off x="413622" y="132911"/>
            <a:ext cx="10358336" cy="75918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ความก้าวหน้าการเบิกจ่ายงบค่าบริการทางการแพทย์ที่เบิกจ่ายในลักษณะงบลงทุน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ปีงบประมาณ พ.ศ.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2567  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หน่วยงานในสังกัด สป.สธ.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จังหวัดอุดรธานี</a:t>
            </a:r>
            <a:endParaRPr kumimoji="0" lang="th-TH" sz="1800" b="0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5" name="รูปภาพ 4">
            <a:extLst>
              <a:ext uri="{FF2B5EF4-FFF2-40B4-BE49-F238E27FC236}">
                <a16:creationId xmlns:a16="http://schemas.microsoft.com/office/drawing/2014/main" id="{9EDBF0EB-F255-E084-185D-275CE5D9437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8702" t="19055" r="7052" b="14078"/>
          <a:stretch/>
        </p:blipFill>
        <p:spPr>
          <a:xfrm>
            <a:off x="9743768" y="125719"/>
            <a:ext cx="2067989" cy="759183"/>
          </a:xfrm>
          <a:prstGeom prst="rect">
            <a:avLst/>
          </a:prstGeom>
        </p:spPr>
      </p:pic>
      <p:cxnSp>
        <p:nvCxnSpPr>
          <p:cNvPr id="6" name="ตัวเชื่อมต่อตรง 5">
            <a:extLst>
              <a:ext uri="{FF2B5EF4-FFF2-40B4-BE49-F238E27FC236}">
                <a16:creationId xmlns:a16="http://schemas.microsoft.com/office/drawing/2014/main" id="{137C95A6-2FB6-8667-FE98-FB4053693126}"/>
              </a:ext>
            </a:extLst>
          </p:cNvPr>
          <p:cNvCxnSpPr/>
          <p:nvPr/>
        </p:nvCxnSpPr>
        <p:spPr>
          <a:xfrm>
            <a:off x="399188" y="926160"/>
            <a:ext cx="11529391" cy="0"/>
          </a:xfrm>
          <a:prstGeom prst="line">
            <a:avLst/>
          </a:prstGeom>
          <a:ln w="762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" name="รูปภาพ 14">
            <a:extLst>
              <a:ext uri="{FF2B5EF4-FFF2-40B4-BE49-F238E27FC236}">
                <a16:creationId xmlns:a16="http://schemas.microsoft.com/office/drawing/2014/main" id="{7A33F9C9-479E-09DF-17E9-9125603CB41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1112" y="3350836"/>
            <a:ext cx="2812973" cy="876504"/>
          </a:xfrm>
          <a:prstGeom prst="rect">
            <a:avLst/>
          </a:prstGeom>
        </p:spPr>
      </p:pic>
      <p:pic>
        <p:nvPicPr>
          <p:cNvPr id="18" name="รูปภาพ 17">
            <a:extLst>
              <a:ext uri="{FF2B5EF4-FFF2-40B4-BE49-F238E27FC236}">
                <a16:creationId xmlns:a16="http://schemas.microsoft.com/office/drawing/2014/main" id="{D1777C58-A49F-7345-3694-7800BD25AA34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545" t="3956" r="464" b="2283"/>
          <a:stretch>
            <a:fillRect/>
          </a:stretch>
        </p:blipFill>
        <p:spPr>
          <a:xfrm>
            <a:off x="413620" y="4778082"/>
            <a:ext cx="11364757" cy="1185502"/>
          </a:xfrm>
          <a:prstGeom prst="rect">
            <a:avLst/>
          </a:prstGeom>
        </p:spPr>
      </p:pic>
      <p:pic>
        <p:nvPicPr>
          <p:cNvPr id="20" name="รูปภาพ 19">
            <a:extLst>
              <a:ext uri="{FF2B5EF4-FFF2-40B4-BE49-F238E27FC236}">
                <a16:creationId xmlns:a16="http://schemas.microsoft.com/office/drawing/2014/main" id="{1FDD8582-FAC0-8B63-F5DB-62DB41FA7F61}"/>
              </a:ext>
            </a:extLst>
          </p:cNvPr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96413" y="1171890"/>
            <a:ext cx="2576594" cy="2072754"/>
          </a:xfrm>
          <a:prstGeom prst="rect">
            <a:avLst/>
          </a:prstGeom>
        </p:spPr>
      </p:pic>
      <p:pic>
        <p:nvPicPr>
          <p:cNvPr id="22" name="รูปภาพ 21">
            <a:extLst>
              <a:ext uri="{FF2B5EF4-FFF2-40B4-BE49-F238E27FC236}">
                <a16:creationId xmlns:a16="http://schemas.microsoft.com/office/drawing/2014/main" id="{7F64C579-0DE9-ED22-5F9B-895661B4F794}"/>
              </a:ext>
            </a:extLst>
          </p:cNvPr>
          <p:cNvPicPr>
            <a:picLocks noChangeAspect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580907" y="1507796"/>
            <a:ext cx="8347672" cy="2913887"/>
          </a:xfrm>
          <a:prstGeom prst="rect">
            <a:avLst/>
          </a:prstGeom>
        </p:spPr>
      </p:pic>
      <p:sp>
        <p:nvSpPr>
          <p:cNvPr id="16" name="สี่เหลี่ยมผืนผ้า: มุมมน 15">
            <a:extLst>
              <a:ext uri="{FF2B5EF4-FFF2-40B4-BE49-F238E27FC236}">
                <a16:creationId xmlns:a16="http://schemas.microsoft.com/office/drawing/2014/main" id="{08B7E34C-1E20-0084-32CB-1973B2477FCC}"/>
              </a:ext>
            </a:extLst>
          </p:cNvPr>
          <p:cNvSpPr/>
          <p:nvPr/>
        </p:nvSpPr>
        <p:spPr>
          <a:xfrm>
            <a:off x="10707329" y="1864195"/>
            <a:ext cx="1104428" cy="2557488"/>
          </a:xfrm>
          <a:prstGeom prst="roundRect">
            <a:avLst/>
          </a:prstGeom>
          <a:solidFill>
            <a:srgbClr val="FFFF00">
              <a:alpha val="24000"/>
            </a:srgb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62458265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3112D80-768B-D118-D818-53E6FE291E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F1FD90F0-E007-0DF8-147B-94D27B5C84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32387" y="2285689"/>
            <a:ext cx="10559846" cy="2111197"/>
          </a:xfrm>
        </p:spPr>
        <p:txBody>
          <a:bodyPr>
            <a:normAutofit fontScale="90000"/>
          </a:bodyPr>
          <a:lstStyle/>
          <a:p>
            <a:pPr algn="ctr"/>
            <a:r>
              <a:rPr lang="th-TH" sz="40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ความก้าวหน้าการดำเนินงาน</a:t>
            </a:r>
            <a:br>
              <a:rPr lang="th-TH" sz="32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32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งบค่าบริการทางการแพทย์ที่เบิกจ่ายในลักษณะงบลงทุน</a:t>
            </a:r>
            <a:br>
              <a:rPr lang="th-TH" sz="32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32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(งบค่าเสื่อม) </a:t>
            </a:r>
            <a:br>
              <a:rPr lang="th-TH" sz="32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32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ปีงบประมาณ </a:t>
            </a:r>
            <a:r>
              <a:rPr lang="en-US" sz="32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2568</a:t>
            </a:r>
            <a:br>
              <a:rPr lang="en-US" sz="32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32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จังหวัดอุดรธานี</a:t>
            </a:r>
          </a:p>
        </p:txBody>
      </p:sp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1B97F838-3E6A-D572-8F0A-B56A7DF83FE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8702" t="19055" r="7052" b="14078"/>
          <a:stretch/>
        </p:blipFill>
        <p:spPr>
          <a:xfrm>
            <a:off x="9743768" y="125719"/>
            <a:ext cx="2067989" cy="759183"/>
          </a:xfrm>
          <a:prstGeom prst="rect">
            <a:avLst/>
          </a:prstGeom>
        </p:spPr>
      </p:pic>
      <p:cxnSp>
        <p:nvCxnSpPr>
          <p:cNvPr id="4" name="ตัวเชื่อมต่อตรง 3">
            <a:extLst>
              <a:ext uri="{FF2B5EF4-FFF2-40B4-BE49-F238E27FC236}">
                <a16:creationId xmlns:a16="http://schemas.microsoft.com/office/drawing/2014/main" id="{FE038550-384F-2EDD-4B9D-614182C6DECD}"/>
              </a:ext>
            </a:extLst>
          </p:cNvPr>
          <p:cNvCxnSpPr>
            <a:cxnSpLocks/>
          </p:cNvCxnSpPr>
          <p:nvPr/>
        </p:nvCxnSpPr>
        <p:spPr>
          <a:xfrm>
            <a:off x="0" y="1305546"/>
            <a:ext cx="12192000" cy="0"/>
          </a:xfrm>
          <a:prstGeom prst="line">
            <a:avLst/>
          </a:prstGeom>
          <a:ln w="7620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กล่องข้อความ 4">
            <a:extLst>
              <a:ext uri="{FF2B5EF4-FFF2-40B4-BE49-F238E27FC236}">
                <a16:creationId xmlns:a16="http://schemas.microsoft.com/office/drawing/2014/main" id="{55276924-BD06-1811-62F0-DC778DDFCA95}"/>
              </a:ext>
            </a:extLst>
          </p:cNvPr>
          <p:cNvSpPr txBox="1"/>
          <p:nvPr/>
        </p:nvSpPr>
        <p:spPr>
          <a:xfrm>
            <a:off x="3637832" y="5437762"/>
            <a:ext cx="480131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b="1" dirty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ข้อมูล ณ </a:t>
            </a:r>
            <a:r>
              <a:rPr lang="en-US" b="1" dirty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29</a:t>
            </a:r>
            <a:r>
              <a:rPr lang="th-TH" b="1" dirty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กรกฎาคม</a:t>
            </a:r>
            <a:r>
              <a:rPr lang="en-US" b="1" dirty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2568</a:t>
            </a:r>
            <a:endParaRPr lang="th-TH" b="1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157817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ชื่อเรื่อง 1">
            <a:extLst>
              <a:ext uri="{FF2B5EF4-FFF2-40B4-BE49-F238E27FC236}">
                <a16:creationId xmlns:a16="http://schemas.microsoft.com/office/drawing/2014/main" id="{3B57BAFC-9647-3C37-C3A6-6DD520F76C40}"/>
              </a:ext>
            </a:extLst>
          </p:cNvPr>
          <p:cNvSpPr txBox="1">
            <a:spLocks/>
          </p:cNvSpPr>
          <p:nvPr/>
        </p:nvSpPr>
        <p:spPr>
          <a:xfrm>
            <a:off x="180882" y="54303"/>
            <a:ext cx="9641544" cy="759184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th-TH" sz="18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การเบิกจ่ายงบค่าบริการทางการแพทย์ที่เบิกจ่ายในลักษณะงบลงทุน ปีงบประมาณ พ.ศ. </a:t>
            </a:r>
            <a:r>
              <a:rPr lang="en-US" sz="18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2568  </a:t>
            </a:r>
            <a:r>
              <a:rPr lang="th-TH" sz="1800" b="1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หน่วยงานในสังกัด สป.สธ.</a:t>
            </a:r>
            <a:r>
              <a:rPr lang="th-TH" sz="18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จังหวัดอุดรธานี</a:t>
            </a:r>
            <a:endParaRPr lang="th-TH" sz="1800" dirty="0">
              <a:solidFill>
                <a:srgbClr val="0070C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5" name="รูปภาพ 4">
            <a:extLst>
              <a:ext uri="{FF2B5EF4-FFF2-40B4-BE49-F238E27FC236}">
                <a16:creationId xmlns:a16="http://schemas.microsoft.com/office/drawing/2014/main" id="{7D4A3A28-FDD3-1D25-C0EB-9ABF075F356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alphaModFix/>
          </a:blip>
          <a:srcRect l="8702" t="19055" r="7052" b="14078"/>
          <a:stretch/>
        </p:blipFill>
        <p:spPr>
          <a:xfrm>
            <a:off x="9743768" y="37231"/>
            <a:ext cx="1939151" cy="711885"/>
          </a:xfrm>
          <a:prstGeom prst="rect">
            <a:avLst/>
          </a:prstGeom>
        </p:spPr>
      </p:pic>
      <p:graphicFrame>
        <p:nvGraphicFramePr>
          <p:cNvPr id="9" name="แผนภูมิ 8">
            <a:extLst>
              <a:ext uri="{FF2B5EF4-FFF2-40B4-BE49-F238E27FC236}">
                <a16:creationId xmlns:a16="http://schemas.microsoft.com/office/drawing/2014/main" id="{3A59DF46-E9E4-A957-DEE5-695967144E7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669331184"/>
              </p:ext>
            </p:extLst>
          </p:nvPr>
        </p:nvGraphicFramePr>
        <p:xfrm>
          <a:off x="180883" y="895706"/>
          <a:ext cx="6696996" cy="47497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cxnSp>
        <p:nvCxnSpPr>
          <p:cNvPr id="8" name="ตัวเชื่อมต่อตรง 7">
            <a:extLst>
              <a:ext uri="{FF2B5EF4-FFF2-40B4-BE49-F238E27FC236}">
                <a16:creationId xmlns:a16="http://schemas.microsoft.com/office/drawing/2014/main" id="{EFD5C7CA-E5CE-3395-2E0C-EE26E7A72FE0}"/>
              </a:ext>
            </a:extLst>
          </p:cNvPr>
          <p:cNvCxnSpPr>
            <a:cxnSpLocks/>
          </p:cNvCxnSpPr>
          <p:nvPr/>
        </p:nvCxnSpPr>
        <p:spPr>
          <a:xfrm>
            <a:off x="0" y="768780"/>
            <a:ext cx="12192000" cy="0"/>
          </a:xfrm>
          <a:prstGeom prst="line">
            <a:avLst/>
          </a:prstGeom>
          <a:ln w="5080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7" name="แผนภูมิ 16">
            <a:extLst>
              <a:ext uri="{FF2B5EF4-FFF2-40B4-BE49-F238E27FC236}">
                <a16:creationId xmlns:a16="http://schemas.microsoft.com/office/drawing/2014/main" id="{2918C493-9716-22E2-14EA-D4D0E30D670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162980948"/>
              </p:ext>
            </p:extLst>
          </p:nvPr>
        </p:nvGraphicFramePr>
        <p:xfrm>
          <a:off x="7101455" y="1156131"/>
          <a:ext cx="4794241" cy="35609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pic>
        <p:nvPicPr>
          <p:cNvPr id="6" name="รูปภาพ 5">
            <a:extLst>
              <a:ext uri="{FF2B5EF4-FFF2-40B4-BE49-F238E27FC236}">
                <a16:creationId xmlns:a16="http://schemas.microsoft.com/office/drawing/2014/main" id="{CCCB61C0-7CAA-F41B-E735-57C458CFB66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33187" y="4717071"/>
            <a:ext cx="4294762" cy="12870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565852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ชื่อเรื่อง 1">
            <a:extLst>
              <a:ext uri="{FF2B5EF4-FFF2-40B4-BE49-F238E27FC236}">
                <a16:creationId xmlns:a16="http://schemas.microsoft.com/office/drawing/2014/main" id="{F3EC058B-EBD2-3900-C5F2-8BE0BCA869CC}"/>
              </a:ext>
            </a:extLst>
          </p:cNvPr>
          <p:cNvSpPr txBox="1">
            <a:spLocks/>
          </p:cNvSpPr>
          <p:nvPr/>
        </p:nvSpPr>
        <p:spPr>
          <a:xfrm>
            <a:off x="180882" y="54303"/>
            <a:ext cx="9641544" cy="759184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th-TH" sz="18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การเบิกจ่ายงบค่าบริการทางการแพทย์ที่เบิกจ่ายในลักษณะงบลงทุน ปีงบประมาณ พ.ศ. </a:t>
            </a:r>
            <a:r>
              <a:rPr lang="en-US" sz="18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2568  </a:t>
            </a:r>
            <a:r>
              <a:rPr lang="th-TH" sz="1800" b="1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หน่วยงานในสังกัด สป.สธ.</a:t>
            </a:r>
            <a:r>
              <a:rPr lang="th-TH" sz="18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จังหวัดอุดรธานี</a:t>
            </a:r>
            <a:endParaRPr lang="th-TH" sz="1800" dirty="0">
              <a:solidFill>
                <a:srgbClr val="0070C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8" name="รูปภาพ 7">
            <a:extLst>
              <a:ext uri="{FF2B5EF4-FFF2-40B4-BE49-F238E27FC236}">
                <a16:creationId xmlns:a16="http://schemas.microsoft.com/office/drawing/2014/main" id="{6FFB0052-341F-82E5-9718-97B03E93F07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alphaModFix/>
          </a:blip>
          <a:srcRect l="8702" t="19055" r="7052" b="14078"/>
          <a:stretch/>
        </p:blipFill>
        <p:spPr>
          <a:xfrm>
            <a:off x="9743768" y="37231"/>
            <a:ext cx="1939151" cy="711885"/>
          </a:xfrm>
          <a:prstGeom prst="rect">
            <a:avLst/>
          </a:prstGeom>
        </p:spPr>
      </p:pic>
      <p:cxnSp>
        <p:nvCxnSpPr>
          <p:cNvPr id="9" name="ตัวเชื่อมต่อตรง 8">
            <a:extLst>
              <a:ext uri="{FF2B5EF4-FFF2-40B4-BE49-F238E27FC236}">
                <a16:creationId xmlns:a16="http://schemas.microsoft.com/office/drawing/2014/main" id="{E1C0DEFE-A463-BE4B-5FAC-CE39A37DEB6A}"/>
              </a:ext>
            </a:extLst>
          </p:cNvPr>
          <p:cNvCxnSpPr>
            <a:cxnSpLocks/>
          </p:cNvCxnSpPr>
          <p:nvPr/>
        </p:nvCxnSpPr>
        <p:spPr>
          <a:xfrm>
            <a:off x="0" y="768780"/>
            <a:ext cx="12192000" cy="0"/>
          </a:xfrm>
          <a:prstGeom prst="line">
            <a:avLst/>
          </a:prstGeom>
          <a:ln w="5080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รูปภาพ 3">
            <a:extLst>
              <a:ext uri="{FF2B5EF4-FFF2-40B4-BE49-F238E27FC236}">
                <a16:creationId xmlns:a16="http://schemas.microsoft.com/office/drawing/2014/main" id="{B5A2FB4F-694A-20CC-B671-5109F65EC0E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3814" y="3348749"/>
            <a:ext cx="11008177" cy="3328146"/>
          </a:xfrm>
          <a:prstGeom prst="rect">
            <a:avLst/>
          </a:prstGeom>
        </p:spPr>
      </p:pic>
      <p:pic>
        <p:nvPicPr>
          <p:cNvPr id="5" name="รูปภาพ 4">
            <a:extLst>
              <a:ext uri="{FF2B5EF4-FFF2-40B4-BE49-F238E27FC236}">
                <a16:creationId xmlns:a16="http://schemas.microsoft.com/office/drawing/2014/main" id="{B2E3ED21-65AF-3518-CD56-67D073C0A8C5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03814" y="912732"/>
            <a:ext cx="6906695" cy="2336772"/>
          </a:xfrm>
          <a:prstGeom prst="rect">
            <a:avLst/>
          </a:prstGeom>
        </p:spPr>
      </p:pic>
      <p:sp>
        <p:nvSpPr>
          <p:cNvPr id="10" name="สี่เหลี่ยมผืนผ้า 9">
            <a:extLst>
              <a:ext uri="{FF2B5EF4-FFF2-40B4-BE49-F238E27FC236}">
                <a16:creationId xmlns:a16="http://schemas.microsoft.com/office/drawing/2014/main" id="{7CA48E49-81A2-4664-0136-3DEC8070AC05}"/>
              </a:ext>
            </a:extLst>
          </p:cNvPr>
          <p:cNvSpPr/>
          <p:nvPr/>
        </p:nvSpPr>
        <p:spPr>
          <a:xfrm>
            <a:off x="4767309" y="3249504"/>
            <a:ext cx="5925792" cy="3427391"/>
          </a:xfrm>
          <a:prstGeom prst="rect">
            <a:avLst/>
          </a:prstGeom>
          <a:solidFill>
            <a:schemeClr val="accent2">
              <a:lumMod val="20000"/>
              <a:lumOff val="80000"/>
              <a:alpha val="35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ln>
                <a:solidFill>
                  <a:srgbClr val="FF0000"/>
                </a:solidFill>
              </a:ln>
            </a:endParaRPr>
          </a:p>
        </p:txBody>
      </p:sp>
      <p:sp>
        <p:nvSpPr>
          <p:cNvPr id="11" name="คำบรรยายภาพ: สี่เหลี่ยม 10">
            <a:extLst>
              <a:ext uri="{FF2B5EF4-FFF2-40B4-BE49-F238E27FC236}">
                <a16:creationId xmlns:a16="http://schemas.microsoft.com/office/drawing/2014/main" id="{E90E844B-038D-E359-8C1F-042054611C00}"/>
              </a:ext>
            </a:extLst>
          </p:cNvPr>
          <p:cNvSpPr/>
          <p:nvPr/>
        </p:nvSpPr>
        <p:spPr>
          <a:xfrm>
            <a:off x="8584602" y="2409713"/>
            <a:ext cx="2237591" cy="505603"/>
          </a:xfrm>
          <a:prstGeom prst="wedgeRectCallout">
            <a:avLst>
              <a:gd name="adj1" fmla="val -86698"/>
              <a:gd name="adj2" fmla="val 117820"/>
            </a:avLst>
          </a:prstGeom>
          <a:solidFill>
            <a:schemeClr val="accent2">
              <a:lumMod val="40000"/>
              <a:lumOff val="60000"/>
              <a:alpha val="70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>
                <a:solidFill>
                  <a:srgbClr val="FF0000"/>
                </a:solidFill>
              </a:rPr>
              <a:t>ควรเร่งดำเนินการ</a:t>
            </a:r>
          </a:p>
        </p:txBody>
      </p:sp>
    </p:spTree>
    <p:extLst>
      <p:ext uri="{BB962C8B-B14F-4D97-AF65-F5344CB8AC3E}">
        <p14:creationId xmlns:p14="http://schemas.microsoft.com/office/powerpoint/2010/main" val="105196622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97EE49-EC8E-8DB1-862D-AE65DBDBCB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ชื่อเรื่อง 1">
            <a:extLst>
              <a:ext uri="{FF2B5EF4-FFF2-40B4-BE49-F238E27FC236}">
                <a16:creationId xmlns:a16="http://schemas.microsoft.com/office/drawing/2014/main" id="{42B02229-AFA7-84CF-48D3-DA2F08F51C73}"/>
              </a:ext>
            </a:extLst>
          </p:cNvPr>
          <p:cNvSpPr txBox="1">
            <a:spLocks/>
          </p:cNvSpPr>
          <p:nvPr/>
        </p:nvSpPr>
        <p:spPr>
          <a:xfrm>
            <a:off x="180882" y="54303"/>
            <a:ext cx="9641544" cy="759184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th-TH" sz="18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การเบิกจ่ายงบค่าบริการทางการแพทย์ที่เบิกจ่ายในลักษณะงบลงทุน ปีงบประมาณ พ.ศ. </a:t>
            </a:r>
            <a:r>
              <a:rPr lang="en-US" sz="18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2568 </a:t>
            </a:r>
            <a:r>
              <a:rPr lang="th-TH" sz="1800" b="1" spc="-15" dirty="0">
                <a:solidFill>
                  <a:srgbClr val="C00000"/>
                </a:solidFill>
                <a:latin typeface="Tahoma"/>
                <a:cs typeface="Tahoma"/>
              </a:rPr>
              <a:t>วงเงินหน่วยบริการสังกัด สป.สธ. (</a:t>
            </a:r>
            <a:r>
              <a:rPr lang="th-TH" sz="1800" b="1" dirty="0">
                <a:solidFill>
                  <a:srgbClr val="C00000"/>
                </a:solidFill>
                <a:latin typeface="Tahoma"/>
                <a:cs typeface="Tahoma"/>
              </a:rPr>
              <a:t>70%) </a:t>
            </a:r>
            <a:r>
              <a:rPr lang="th-TH" sz="18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จังหวัดอุดรธานี</a:t>
            </a:r>
            <a:endParaRPr lang="th-TH" sz="1800" dirty="0">
              <a:solidFill>
                <a:srgbClr val="0070C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5" name="รูปภาพ 4">
            <a:extLst>
              <a:ext uri="{FF2B5EF4-FFF2-40B4-BE49-F238E27FC236}">
                <a16:creationId xmlns:a16="http://schemas.microsoft.com/office/drawing/2014/main" id="{8607AC5B-10DF-B205-D406-B2FCFCD8600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alphaModFix/>
          </a:blip>
          <a:srcRect l="8702" t="19055" r="7052" b="14078"/>
          <a:stretch/>
        </p:blipFill>
        <p:spPr>
          <a:xfrm>
            <a:off x="9743768" y="37231"/>
            <a:ext cx="1939151" cy="711885"/>
          </a:xfrm>
          <a:prstGeom prst="rect">
            <a:avLst/>
          </a:prstGeom>
        </p:spPr>
      </p:pic>
      <p:graphicFrame>
        <p:nvGraphicFramePr>
          <p:cNvPr id="9" name="แผนภูมิ 8">
            <a:extLst>
              <a:ext uri="{FF2B5EF4-FFF2-40B4-BE49-F238E27FC236}">
                <a16:creationId xmlns:a16="http://schemas.microsoft.com/office/drawing/2014/main" id="{6BD125CB-7877-8756-A16A-4461A09E6A7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046871690"/>
              </p:ext>
            </p:extLst>
          </p:nvPr>
        </p:nvGraphicFramePr>
        <p:xfrm>
          <a:off x="69574" y="1276556"/>
          <a:ext cx="7124485" cy="479536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cxnSp>
        <p:nvCxnSpPr>
          <p:cNvPr id="8" name="ตัวเชื่อมต่อตรง 7">
            <a:extLst>
              <a:ext uri="{FF2B5EF4-FFF2-40B4-BE49-F238E27FC236}">
                <a16:creationId xmlns:a16="http://schemas.microsoft.com/office/drawing/2014/main" id="{EA27D46C-8250-7475-C2C6-D3D646DD90BF}"/>
              </a:ext>
            </a:extLst>
          </p:cNvPr>
          <p:cNvCxnSpPr>
            <a:cxnSpLocks/>
          </p:cNvCxnSpPr>
          <p:nvPr/>
        </p:nvCxnSpPr>
        <p:spPr>
          <a:xfrm>
            <a:off x="0" y="768780"/>
            <a:ext cx="12192000" cy="0"/>
          </a:xfrm>
          <a:prstGeom prst="line">
            <a:avLst/>
          </a:prstGeom>
          <a:ln w="5080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7" name="แผนภูมิ 16">
            <a:extLst>
              <a:ext uri="{FF2B5EF4-FFF2-40B4-BE49-F238E27FC236}">
                <a16:creationId xmlns:a16="http://schemas.microsoft.com/office/drawing/2014/main" id="{2A453EB8-2A14-18A7-B7F1-783E1286774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547694251"/>
              </p:ext>
            </p:extLst>
          </p:nvPr>
        </p:nvGraphicFramePr>
        <p:xfrm>
          <a:off x="7293211" y="1276556"/>
          <a:ext cx="4432853" cy="34127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0EAA5F8F-815B-9C3A-A709-C7849E0E6F5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14826" y="4334505"/>
            <a:ext cx="4268093" cy="12469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291043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B7B8F10-644B-C028-B17F-E21219437D9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ชื่อเรื่อง 1">
            <a:extLst>
              <a:ext uri="{FF2B5EF4-FFF2-40B4-BE49-F238E27FC236}">
                <a16:creationId xmlns:a16="http://schemas.microsoft.com/office/drawing/2014/main" id="{29366CCE-7C83-8458-AC2D-2F84BC28478C}"/>
              </a:ext>
            </a:extLst>
          </p:cNvPr>
          <p:cNvSpPr txBox="1">
            <a:spLocks/>
          </p:cNvSpPr>
          <p:nvPr/>
        </p:nvSpPr>
        <p:spPr>
          <a:xfrm>
            <a:off x="180882" y="54303"/>
            <a:ext cx="9641544" cy="759184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th-TH" sz="18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การเบิกจ่ายงบค่าบริการทางการแพทย์ที่เบิกจ่ายในลักษณะงบลงทุน ปีงบประมาณ พ.ศ. </a:t>
            </a:r>
            <a:r>
              <a:rPr lang="en-US" sz="18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2568 </a:t>
            </a:r>
            <a:r>
              <a:rPr lang="th-TH" sz="1800" b="1" spc="-15" dirty="0">
                <a:solidFill>
                  <a:srgbClr val="C00000"/>
                </a:solidFill>
                <a:latin typeface="Tahoma"/>
                <a:cs typeface="Tahoma"/>
              </a:rPr>
              <a:t>วงเงินหน่วยบริการสังกัด สป.สธ. (</a:t>
            </a:r>
            <a:r>
              <a:rPr lang="th-TH" sz="1800" b="1" dirty="0">
                <a:solidFill>
                  <a:srgbClr val="C00000"/>
                </a:solidFill>
                <a:latin typeface="Tahoma"/>
                <a:cs typeface="Tahoma"/>
              </a:rPr>
              <a:t>70%)</a:t>
            </a:r>
            <a:r>
              <a:rPr lang="th-TH" sz="1800" b="1" spc="-235" dirty="0">
                <a:solidFill>
                  <a:srgbClr val="C00000"/>
                </a:solidFill>
                <a:latin typeface="Tahoma"/>
                <a:cs typeface="Tahoma"/>
              </a:rPr>
              <a:t> </a:t>
            </a:r>
            <a:r>
              <a:rPr lang="th-TH" sz="18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จังหวัดอุดรธานี</a:t>
            </a:r>
            <a:endParaRPr lang="th-TH" sz="1800" dirty="0">
              <a:solidFill>
                <a:srgbClr val="0070C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6" name="รูปภาพ 5">
            <a:extLst>
              <a:ext uri="{FF2B5EF4-FFF2-40B4-BE49-F238E27FC236}">
                <a16:creationId xmlns:a16="http://schemas.microsoft.com/office/drawing/2014/main" id="{A6F10E3A-9426-02F9-EF4D-1D2FB936749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alphaModFix/>
          </a:blip>
          <a:srcRect l="8702" t="19055" r="7052" b="14078"/>
          <a:stretch/>
        </p:blipFill>
        <p:spPr>
          <a:xfrm>
            <a:off x="9743768" y="37231"/>
            <a:ext cx="1939151" cy="711885"/>
          </a:xfrm>
          <a:prstGeom prst="rect">
            <a:avLst/>
          </a:prstGeom>
        </p:spPr>
      </p:pic>
      <p:cxnSp>
        <p:nvCxnSpPr>
          <p:cNvPr id="8" name="ตัวเชื่อมต่อตรง 7">
            <a:extLst>
              <a:ext uri="{FF2B5EF4-FFF2-40B4-BE49-F238E27FC236}">
                <a16:creationId xmlns:a16="http://schemas.microsoft.com/office/drawing/2014/main" id="{C9FE7945-605D-2606-B24A-19E6DC961B78}"/>
              </a:ext>
            </a:extLst>
          </p:cNvPr>
          <p:cNvCxnSpPr>
            <a:cxnSpLocks/>
          </p:cNvCxnSpPr>
          <p:nvPr/>
        </p:nvCxnSpPr>
        <p:spPr>
          <a:xfrm>
            <a:off x="0" y="768780"/>
            <a:ext cx="12192000" cy="0"/>
          </a:xfrm>
          <a:prstGeom prst="line">
            <a:avLst/>
          </a:prstGeom>
          <a:ln w="5080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F234AF62-3951-3166-3130-914EEF48860E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94851" y="1026795"/>
            <a:ext cx="7616071" cy="2402205"/>
          </a:xfrm>
          <a:prstGeom prst="rect">
            <a:avLst/>
          </a:prstGeom>
        </p:spPr>
      </p:pic>
      <p:pic>
        <p:nvPicPr>
          <p:cNvPr id="11" name="รูปภาพ 10">
            <a:extLst>
              <a:ext uri="{FF2B5EF4-FFF2-40B4-BE49-F238E27FC236}">
                <a16:creationId xmlns:a16="http://schemas.microsoft.com/office/drawing/2014/main" id="{95D6D4BE-DB72-0E95-64DF-00173DBED82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4851" y="3603811"/>
            <a:ext cx="10929769" cy="2943749"/>
          </a:xfrm>
          <a:prstGeom prst="rect">
            <a:avLst/>
          </a:prstGeom>
        </p:spPr>
      </p:pic>
      <p:sp>
        <p:nvSpPr>
          <p:cNvPr id="13" name="สี่เหลี่ยมผืนผ้า 12">
            <a:extLst>
              <a:ext uri="{FF2B5EF4-FFF2-40B4-BE49-F238E27FC236}">
                <a16:creationId xmlns:a16="http://schemas.microsoft.com/office/drawing/2014/main" id="{BA91319A-6C34-E7F4-4C6B-B634AADB7A5A}"/>
              </a:ext>
            </a:extLst>
          </p:cNvPr>
          <p:cNvSpPr/>
          <p:nvPr/>
        </p:nvSpPr>
        <p:spPr>
          <a:xfrm>
            <a:off x="4756551" y="3376306"/>
            <a:ext cx="5796700" cy="3427391"/>
          </a:xfrm>
          <a:prstGeom prst="rect">
            <a:avLst/>
          </a:prstGeom>
          <a:solidFill>
            <a:schemeClr val="accent2">
              <a:lumMod val="20000"/>
              <a:lumOff val="80000"/>
              <a:alpha val="35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ln>
                <a:solidFill>
                  <a:srgbClr val="FF0000"/>
                </a:solidFill>
              </a:ln>
            </a:endParaRPr>
          </a:p>
        </p:txBody>
      </p:sp>
      <p:sp>
        <p:nvSpPr>
          <p:cNvPr id="14" name="คำบรรยายภาพ: สี่เหลี่ยม 13">
            <a:extLst>
              <a:ext uri="{FF2B5EF4-FFF2-40B4-BE49-F238E27FC236}">
                <a16:creationId xmlns:a16="http://schemas.microsoft.com/office/drawing/2014/main" id="{D0A604D3-4747-C0CE-E24E-4A298939EA32}"/>
              </a:ext>
            </a:extLst>
          </p:cNvPr>
          <p:cNvSpPr/>
          <p:nvPr/>
        </p:nvSpPr>
        <p:spPr>
          <a:xfrm>
            <a:off x="8573844" y="2536515"/>
            <a:ext cx="2181577" cy="505603"/>
          </a:xfrm>
          <a:prstGeom prst="wedgeRectCallout">
            <a:avLst>
              <a:gd name="adj1" fmla="val -86698"/>
              <a:gd name="adj2" fmla="val 117820"/>
            </a:avLst>
          </a:prstGeom>
          <a:solidFill>
            <a:schemeClr val="accent2">
              <a:lumMod val="40000"/>
              <a:lumOff val="60000"/>
              <a:alpha val="70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>
                <a:solidFill>
                  <a:srgbClr val="FF0000"/>
                </a:solidFill>
              </a:rPr>
              <a:t>ควรเร่งดำเนินการ</a:t>
            </a:r>
          </a:p>
        </p:txBody>
      </p:sp>
    </p:spTree>
    <p:extLst>
      <p:ext uri="{BB962C8B-B14F-4D97-AF65-F5344CB8AC3E}">
        <p14:creationId xmlns:p14="http://schemas.microsoft.com/office/powerpoint/2010/main" val="33081870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EC69402-F348-5D61-D776-4123290D32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ชื่อเรื่อง 1">
            <a:extLst>
              <a:ext uri="{FF2B5EF4-FFF2-40B4-BE49-F238E27FC236}">
                <a16:creationId xmlns:a16="http://schemas.microsoft.com/office/drawing/2014/main" id="{98524BF5-74A8-AFB6-A80A-8F6B9C936EFF}"/>
              </a:ext>
            </a:extLst>
          </p:cNvPr>
          <p:cNvSpPr txBox="1">
            <a:spLocks/>
          </p:cNvSpPr>
          <p:nvPr/>
        </p:nvSpPr>
        <p:spPr>
          <a:xfrm>
            <a:off x="180882" y="54303"/>
            <a:ext cx="9641544" cy="759184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th-TH" sz="18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การเบิกจ่ายงบค่าบริการทางการแพทย์ที่เบิกจ่ายในลักษณะงบลงทุน ปีงบประมาณ พ.ศ. </a:t>
            </a:r>
            <a:r>
              <a:rPr lang="en-US" sz="18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2568 </a:t>
            </a:r>
            <a:r>
              <a:rPr lang="th-TH" sz="1800" b="1" spc="-15" dirty="0">
                <a:solidFill>
                  <a:srgbClr val="C00000"/>
                </a:solidFill>
                <a:latin typeface="Tahoma"/>
                <a:cs typeface="Tahoma"/>
              </a:rPr>
              <a:t>วงเงินระดับจังหวัด (</a:t>
            </a:r>
            <a:r>
              <a:rPr lang="en-US" sz="1800" b="1" spc="-15" dirty="0">
                <a:solidFill>
                  <a:srgbClr val="C00000"/>
                </a:solidFill>
                <a:latin typeface="Tahoma"/>
                <a:cs typeface="Tahoma"/>
              </a:rPr>
              <a:t>2</a:t>
            </a:r>
            <a:r>
              <a:rPr lang="th-TH" sz="1800" b="1" dirty="0">
                <a:solidFill>
                  <a:srgbClr val="C00000"/>
                </a:solidFill>
                <a:latin typeface="Tahoma"/>
                <a:cs typeface="Tahoma"/>
              </a:rPr>
              <a:t>0%) </a:t>
            </a:r>
            <a:r>
              <a:rPr lang="th-TH" sz="18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จังหวัดอุดรธานี</a:t>
            </a:r>
            <a:endParaRPr lang="th-TH" sz="1800" dirty="0">
              <a:solidFill>
                <a:srgbClr val="0070C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5" name="รูปภาพ 4">
            <a:extLst>
              <a:ext uri="{FF2B5EF4-FFF2-40B4-BE49-F238E27FC236}">
                <a16:creationId xmlns:a16="http://schemas.microsoft.com/office/drawing/2014/main" id="{91051B28-2F22-8535-C821-5FB1AD1734C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alphaModFix/>
          </a:blip>
          <a:srcRect l="8702" t="19055" r="7052" b="14078"/>
          <a:stretch/>
        </p:blipFill>
        <p:spPr>
          <a:xfrm>
            <a:off x="9743768" y="37231"/>
            <a:ext cx="1939151" cy="711885"/>
          </a:xfrm>
          <a:prstGeom prst="rect">
            <a:avLst/>
          </a:prstGeom>
        </p:spPr>
      </p:pic>
      <p:graphicFrame>
        <p:nvGraphicFramePr>
          <p:cNvPr id="9" name="แผนภูมิ 8">
            <a:extLst>
              <a:ext uri="{FF2B5EF4-FFF2-40B4-BE49-F238E27FC236}">
                <a16:creationId xmlns:a16="http://schemas.microsoft.com/office/drawing/2014/main" id="{DA5C3EA8-2450-8120-E576-3E955137C49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345872184"/>
              </p:ext>
            </p:extLst>
          </p:nvPr>
        </p:nvGraphicFramePr>
        <p:xfrm>
          <a:off x="178960" y="779068"/>
          <a:ext cx="6919607" cy="52998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cxnSp>
        <p:nvCxnSpPr>
          <p:cNvPr id="8" name="ตัวเชื่อมต่อตรง 7">
            <a:extLst>
              <a:ext uri="{FF2B5EF4-FFF2-40B4-BE49-F238E27FC236}">
                <a16:creationId xmlns:a16="http://schemas.microsoft.com/office/drawing/2014/main" id="{B4F1E60B-E13C-BF45-B599-B76001D984ED}"/>
              </a:ext>
            </a:extLst>
          </p:cNvPr>
          <p:cNvCxnSpPr>
            <a:cxnSpLocks/>
          </p:cNvCxnSpPr>
          <p:nvPr/>
        </p:nvCxnSpPr>
        <p:spPr>
          <a:xfrm>
            <a:off x="0" y="768780"/>
            <a:ext cx="12192000" cy="0"/>
          </a:xfrm>
          <a:prstGeom prst="line">
            <a:avLst/>
          </a:prstGeom>
          <a:ln w="5080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7" name="แผนภูมิ 16">
            <a:extLst>
              <a:ext uri="{FF2B5EF4-FFF2-40B4-BE49-F238E27FC236}">
                <a16:creationId xmlns:a16="http://schemas.microsoft.com/office/drawing/2014/main" id="{F7A7EE96-14A1-E49B-AA50-37F1FC9B39B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527757412"/>
              </p:ext>
            </p:extLst>
          </p:nvPr>
        </p:nvGraphicFramePr>
        <p:xfrm>
          <a:off x="7237716" y="1169857"/>
          <a:ext cx="4775324" cy="339544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24860EEF-A898-0E79-5BD2-1DDAA9AE33C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635844" y="4149799"/>
            <a:ext cx="3979067" cy="12136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82944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D40718F-D605-8666-E251-67D4A17957C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ชื่อเรื่อง 1">
            <a:extLst>
              <a:ext uri="{FF2B5EF4-FFF2-40B4-BE49-F238E27FC236}">
                <a16:creationId xmlns:a16="http://schemas.microsoft.com/office/drawing/2014/main" id="{50A824EF-F3BE-C45B-F3E9-3B9DFF69478A}"/>
              </a:ext>
            </a:extLst>
          </p:cNvPr>
          <p:cNvSpPr txBox="1">
            <a:spLocks/>
          </p:cNvSpPr>
          <p:nvPr/>
        </p:nvSpPr>
        <p:spPr>
          <a:xfrm>
            <a:off x="180882" y="54303"/>
            <a:ext cx="9641544" cy="759184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th-TH" sz="18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การเบิกจ่ายงบค่าบริการทางการแพทย์ที่เบิกจ่ายในลักษณะงบลงทุน ปีงบประมาณ พ.ศ. </a:t>
            </a:r>
            <a:r>
              <a:rPr lang="en-US" sz="18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2568 </a:t>
            </a:r>
            <a:r>
              <a:rPr lang="th-TH" sz="1800" b="1" spc="-15" dirty="0">
                <a:solidFill>
                  <a:srgbClr val="C00000"/>
                </a:solidFill>
                <a:latin typeface="Tahoma"/>
                <a:cs typeface="Tahoma"/>
              </a:rPr>
              <a:t>วงเงินระดับจังหวัด (</a:t>
            </a:r>
            <a:r>
              <a:rPr lang="en-US" sz="1800" b="1" spc="-15" dirty="0">
                <a:solidFill>
                  <a:srgbClr val="C00000"/>
                </a:solidFill>
                <a:latin typeface="Tahoma"/>
                <a:cs typeface="Tahoma"/>
              </a:rPr>
              <a:t>2</a:t>
            </a:r>
            <a:r>
              <a:rPr lang="th-TH" sz="1800" b="1" dirty="0">
                <a:solidFill>
                  <a:srgbClr val="C00000"/>
                </a:solidFill>
                <a:latin typeface="Tahoma"/>
                <a:cs typeface="Tahoma"/>
              </a:rPr>
              <a:t>0%) </a:t>
            </a:r>
            <a:r>
              <a:rPr lang="th-TH" sz="18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จังหวัดอุดรธานี</a:t>
            </a:r>
            <a:endParaRPr lang="th-TH" sz="1800" dirty="0">
              <a:solidFill>
                <a:srgbClr val="0070C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6" name="รูปภาพ 5">
            <a:extLst>
              <a:ext uri="{FF2B5EF4-FFF2-40B4-BE49-F238E27FC236}">
                <a16:creationId xmlns:a16="http://schemas.microsoft.com/office/drawing/2014/main" id="{F6ABE3DF-1352-2751-5C2A-3D53776D523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alphaModFix/>
          </a:blip>
          <a:srcRect l="8702" t="19055" r="7052" b="14078"/>
          <a:stretch/>
        </p:blipFill>
        <p:spPr>
          <a:xfrm>
            <a:off x="9743768" y="37231"/>
            <a:ext cx="1939151" cy="711885"/>
          </a:xfrm>
          <a:prstGeom prst="rect">
            <a:avLst/>
          </a:prstGeom>
        </p:spPr>
      </p:pic>
      <p:cxnSp>
        <p:nvCxnSpPr>
          <p:cNvPr id="8" name="ตัวเชื่อมต่อตรง 7">
            <a:extLst>
              <a:ext uri="{FF2B5EF4-FFF2-40B4-BE49-F238E27FC236}">
                <a16:creationId xmlns:a16="http://schemas.microsoft.com/office/drawing/2014/main" id="{9F5CECF4-976C-6C38-B5F2-D2556E6A3CEB}"/>
              </a:ext>
            </a:extLst>
          </p:cNvPr>
          <p:cNvCxnSpPr>
            <a:cxnSpLocks/>
          </p:cNvCxnSpPr>
          <p:nvPr/>
        </p:nvCxnSpPr>
        <p:spPr>
          <a:xfrm>
            <a:off x="0" y="768780"/>
            <a:ext cx="12192000" cy="0"/>
          </a:xfrm>
          <a:prstGeom prst="line">
            <a:avLst/>
          </a:prstGeom>
          <a:ln w="5080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BF5C704D-E16F-3487-AC4F-95EEFC8EF9F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1139" y="3429000"/>
            <a:ext cx="11449722" cy="2798815"/>
          </a:xfrm>
          <a:prstGeom prst="rect">
            <a:avLst/>
          </a:prstGeom>
        </p:spPr>
      </p:pic>
      <p:pic>
        <p:nvPicPr>
          <p:cNvPr id="7" name="รูปภาพ 6">
            <a:extLst>
              <a:ext uri="{FF2B5EF4-FFF2-40B4-BE49-F238E27FC236}">
                <a16:creationId xmlns:a16="http://schemas.microsoft.com/office/drawing/2014/main" id="{1285D805-2739-9B52-8AE4-52B739C81FE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1139" y="929373"/>
            <a:ext cx="8030583" cy="2388081"/>
          </a:xfrm>
          <a:prstGeom prst="rect">
            <a:avLst/>
          </a:prstGeom>
        </p:spPr>
      </p:pic>
      <p:sp>
        <p:nvSpPr>
          <p:cNvPr id="9" name="สี่เหลี่ยมผืนผ้า 8">
            <a:extLst>
              <a:ext uri="{FF2B5EF4-FFF2-40B4-BE49-F238E27FC236}">
                <a16:creationId xmlns:a16="http://schemas.microsoft.com/office/drawing/2014/main" id="{6E263F67-4A49-2C6F-4F9C-C620839B684D}"/>
              </a:ext>
            </a:extLst>
          </p:cNvPr>
          <p:cNvSpPr/>
          <p:nvPr/>
        </p:nvSpPr>
        <p:spPr>
          <a:xfrm>
            <a:off x="5895191" y="3317454"/>
            <a:ext cx="4991548" cy="3021905"/>
          </a:xfrm>
          <a:prstGeom prst="rect">
            <a:avLst/>
          </a:prstGeom>
          <a:solidFill>
            <a:schemeClr val="accent2">
              <a:lumMod val="20000"/>
              <a:lumOff val="80000"/>
              <a:alpha val="35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ln>
                <a:solidFill>
                  <a:srgbClr val="FF0000"/>
                </a:solidFill>
              </a:ln>
            </a:endParaRPr>
          </a:p>
        </p:txBody>
      </p:sp>
      <p:sp>
        <p:nvSpPr>
          <p:cNvPr id="11" name="คำบรรยายภาพ: สี่เหลี่ยม 10">
            <a:extLst>
              <a:ext uri="{FF2B5EF4-FFF2-40B4-BE49-F238E27FC236}">
                <a16:creationId xmlns:a16="http://schemas.microsoft.com/office/drawing/2014/main" id="{3ADCDA6D-2084-602E-1DF2-3062620674FD}"/>
              </a:ext>
            </a:extLst>
          </p:cNvPr>
          <p:cNvSpPr/>
          <p:nvPr/>
        </p:nvSpPr>
        <p:spPr>
          <a:xfrm>
            <a:off x="9009078" y="2419737"/>
            <a:ext cx="2211148" cy="445786"/>
          </a:xfrm>
          <a:prstGeom prst="wedgeRectCallout">
            <a:avLst>
              <a:gd name="adj1" fmla="val -64318"/>
              <a:gd name="adj2" fmla="val 149192"/>
            </a:avLst>
          </a:prstGeom>
          <a:solidFill>
            <a:schemeClr val="accent2">
              <a:lumMod val="40000"/>
              <a:lumOff val="60000"/>
              <a:alpha val="70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>
                <a:solidFill>
                  <a:srgbClr val="FF0000"/>
                </a:solidFill>
              </a:rPr>
              <a:t>ควรเร่งดำเนินการ</a:t>
            </a:r>
          </a:p>
        </p:txBody>
      </p:sp>
    </p:spTree>
    <p:extLst>
      <p:ext uri="{BB962C8B-B14F-4D97-AF65-F5344CB8AC3E}">
        <p14:creationId xmlns:p14="http://schemas.microsoft.com/office/powerpoint/2010/main" val="76560284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155420B-D50F-3D45-B339-92564E7325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ชื่อเรื่อง 1">
            <a:extLst>
              <a:ext uri="{FF2B5EF4-FFF2-40B4-BE49-F238E27FC236}">
                <a16:creationId xmlns:a16="http://schemas.microsoft.com/office/drawing/2014/main" id="{921AD5C8-73EB-4CC2-183D-9DB24505E6B0}"/>
              </a:ext>
            </a:extLst>
          </p:cNvPr>
          <p:cNvSpPr txBox="1">
            <a:spLocks/>
          </p:cNvSpPr>
          <p:nvPr/>
        </p:nvSpPr>
        <p:spPr>
          <a:xfrm>
            <a:off x="180882" y="54303"/>
            <a:ext cx="9641544" cy="759184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th-TH" sz="18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การเบิกจ่ายงบค่าบริการทางการแพทย์ที่เบิกจ่ายในลักษณะงบลงทุน ปีงบประมาณ พ.ศ. </a:t>
            </a:r>
            <a:r>
              <a:rPr lang="en-US" sz="18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2568 </a:t>
            </a:r>
            <a:r>
              <a:rPr lang="th-TH" sz="1800" b="1" spc="-15" dirty="0">
                <a:solidFill>
                  <a:srgbClr val="C00000"/>
                </a:solidFill>
                <a:latin typeface="Tahoma"/>
                <a:cs typeface="Tahoma"/>
              </a:rPr>
              <a:t>วงเงินระดับเขต (</a:t>
            </a:r>
            <a:r>
              <a:rPr lang="en-US" sz="1800" b="1" spc="-15" dirty="0">
                <a:solidFill>
                  <a:srgbClr val="C00000"/>
                </a:solidFill>
                <a:latin typeface="Tahoma"/>
                <a:cs typeface="Tahoma"/>
              </a:rPr>
              <a:t>1</a:t>
            </a:r>
            <a:r>
              <a:rPr lang="th-TH" sz="1800" b="1" dirty="0">
                <a:solidFill>
                  <a:srgbClr val="C00000"/>
                </a:solidFill>
                <a:latin typeface="Tahoma"/>
                <a:cs typeface="Tahoma"/>
              </a:rPr>
              <a:t>0%) </a:t>
            </a:r>
            <a:r>
              <a:rPr lang="th-TH" sz="18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จังหวัดอุดรธานี</a:t>
            </a:r>
            <a:endParaRPr lang="th-TH" sz="1800" dirty="0">
              <a:solidFill>
                <a:srgbClr val="0070C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5" name="รูปภาพ 4">
            <a:extLst>
              <a:ext uri="{FF2B5EF4-FFF2-40B4-BE49-F238E27FC236}">
                <a16:creationId xmlns:a16="http://schemas.microsoft.com/office/drawing/2014/main" id="{87317481-135D-CD9D-C651-7AF5710800F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alphaModFix/>
          </a:blip>
          <a:srcRect l="8702" t="19055" r="7052" b="14078"/>
          <a:stretch/>
        </p:blipFill>
        <p:spPr>
          <a:xfrm>
            <a:off x="9743768" y="37231"/>
            <a:ext cx="1939151" cy="711885"/>
          </a:xfrm>
          <a:prstGeom prst="rect">
            <a:avLst/>
          </a:prstGeom>
        </p:spPr>
      </p:pic>
      <p:cxnSp>
        <p:nvCxnSpPr>
          <p:cNvPr id="8" name="ตัวเชื่อมต่อตรง 7">
            <a:extLst>
              <a:ext uri="{FF2B5EF4-FFF2-40B4-BE49-F238E27FC236}">
                <a16:creationId xmlns:a16="http://schemas.microsoft.com/office/drawing/2014/main" id="{FC4BF655-BEF1-CE25-A485-89FFBA4132D9}"/>
              </a:ext>
            </a:extLst>
          </p:cNvPr>
          <p:cNvCxnSpPr>
            <a:cxnSpLocks/>
          </p:cNvCxnSpPr>
          <p:nvPr/>
        </p:nvCxnSpPr>
        <p:spPr>
          <a:xfrm>
            <a:off x="0" y="768780"/>
            <a:ext cx="12192000" cy="0"/>
          </a:xfrm>
          <a:prstGeom prst="line">
            <a:avLst/>
          </a:prstGeom>
          <a:ln w="5080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7" name="แผนภูมิ 16">
            <a:extLst>
              <a:ext uri="{FF2B5EF4-FFF2-40B4-BE49-F238E27FC236}">
                <a16:creationId xmlns:a16="http://schemas.microsoft.com/office/drawing/2014/main" id="{4E3BAB4D-EF4C-8D4F-8B73-F2B7A90CCA5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574103888"/>
              </p:ext>
            </p:extLst>
          </p:nvPr>
        </p:nvGraphicFramePr>
        <p:xfrm>
          <a:off x="7216877" y="1020037"/>
          <a:ext cx="4466043" cy="349297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7" name="แผนภูมิ 6">
            <a:extLst>
              <a:ext uri="{FF2B5EF4-FFF2-40B4-BE49-F238E27FC236}">
                <a16:creationId xmlns:a16="http://schemas.microsoft.com/office/drawing/2014/main" id="{343F3D5A-EE58-E4A4-7005-44659DD1C7B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20562657"/>
              </p:ext>
            </p:extLst>
          </p:nvPr>
        </p:nvGraphicFramePr>
        <p:xfrm>
          <a:off x="198680" y="1020037"/>
          <a:ext cx="7035995" cy="563165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pic>
        <p:nvPicPr>
          <p:cNvPr id="6" name="รูปภาพ 5">
            <a:extLst>
              <a:ext uri="{FF2B5EF4-FFF2-40B4-BE49-F238E27FC236}">
                <a16:creationId xmlns:a16="http://schemas.microsoft.com/office/drawing/2014/main" id="{E5CF3B3E-F949-B669-CDE7-51C0CE5618A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627172" y="4513007"/>
            <a:ext cx="3874895" cy="1128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781598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9D0F8D4-AD6E-1DEB-1268-6665795B1CE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ชื่อเรื่อง 1">
            <a:extLst>
              <a:ext uri="{FF2B5EF4-FFF2-40B4-BE49-F238E27FC236}">
                <a16:creationId xmlns:a16="http://schemas.microsoft.com/office/drawing/2014/main" id="{6AE338F2-0226-FAAB-39C9-762CDFF6419C}"/>
              </a:ext>
            </a:extLst>
          </p:cNvPr>
          <p:cNvSpPr txBox="1">
            <a:spLocks/>
          </p:cNvSpPr>
          <p:nvPr/>
        </p:nvSpPr>
        <p:spPr>
          <a:xfrm>
            <a:off x="180882" y="54303"/>
            <a:ext cx="9641544" cy="759184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th-TH" sz="18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การเบิกจ่ายงบค่าบริการทางการแพทย์ที่เบิกจ่ายในลักษณะงบลงทุน ปีงบประมาณ พ.ศ. </a:t>
            </a:r>
            <a:r>
              <a:rPr lang="en-US" sz="18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2568 </a:t>
            </a:r>
            <a:r>
              <a:rPr lang="th-TH" sz="1800" b="1" spc="-15" dirty="0">
                <a:solidFill>
                  <a:srgbClr val="C00000"/>
                </a:solidFill>
                <a:latin typeface="Tahoma"/>
                <a:cs typeface="Tahoma"/>
              </a:rPr>
              <a:t>วงเงินระดับเขต (</a:t>
            </a:r>
            <a:r>
              <a:rPr lang="en-US" sz="1800" b="1" spc="-15" dirty="0">
                <a:solidFill>
                  <a:srgbClr val="C00000"/>
                </a:solidFill>
                <a:latin typeface="Tahoma"/>
                <a:cs typeface="Tahoma"/>
              </a:rPr>
              <a:t>1</a:t>
            </a:r>
            <a:r>
              <a:rPr lang="th-TH" sz="1800" b="1" dirty="0">
                <a:solidFill>
                  <a:srgbClr val="C00000"/>
                </a:solidFill>
                <a:latin typeface="Tahoma"/>
                <a:cs typeface="Tahoma"/>
              </a:rPr>
              <a:t>0%) </a:t>
            </a:r>
            <a:r>
              <a:rPr lang="th-TH" sz="18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จังหวัดอุดรธานี</a:t>
            </a:r>
            <a:endParaRPr lang="th-TH" sz="1800" dirty="0">
              <a:solidFill>
                <a:srgbClr val="0070C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8" name="รูปภาพ 7">
            <a:extLst>
              <a:ext uri="{FF2B5EF4-FFF2-40B4-BE49-F238E27FC236}">
                <a16:creationId xmlns:a16="http://schemas.microsoft.com/office/drawing/2014/main" id="{724B09EA-C935-1E4D-8D8A-D0834FA68FE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alphaModFix/>
          </a:blip>
          <a:srcRect l="8702" t="19055" r="7052" b="14078"/>
          <a:stretch/>
        </p:blipFill>
        <p:spPr>
          <a:xfrm>
            <a:off x="9743768" y="37231"/>
            <a:ext cx="1939151" cy="711885"/>
          </a:xfrm>
          <a:prstGeom prst="rect">
            <a:avLst/>
          </a:prstGeom>
        </p:spPr>
      </p:pic>
      <p:cxnSp>
        <p:nvCxnSpPr>
          <p:cNvPr id="9" name="ตัวเชื่อมต่อตรง 8">
            <a:extLst>
              <a:ext uri="{FF2B5EF4-FFF2-40B4-BE49-F238E27FC236}">
                <a16:creationId xmlns:a16="http://schemas.microsoft.com/office/drawing/2014/main" id="{538C1354-4912-1A74-B691-A8413805E75F}"/>
              </a:ext>
            </a:extLst>
          </p:cNvPr>
          <p:cNvCxnSpPr>
            <a:cxnSpLocks/>
          </p:cNvCxnSpPr>
          <p:nvPr/>
        </p:nvCxnSpPr>
        <p:spPr>
          <a:xfrm>
            <a:off x="0" y="768780"/>
            <a:ext cx="12192000" cy="0"/>
          </a:xfrm>
          <a:prstGeom prst="line">
            <a:avLst/>
          </a:prstGeom>
          <a:ln w="5080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91C86AE0-1E0D-4DCE-4173-B941CAB8E103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34701" y="1269409"/>
            <a:ext cx="7830934" cy="2482796"/>
          </a:xfrm>
          <a:prstGeom prst="rect">
            <a:avLst/>
          </a:prstGeom>
        </p:spPr>
      </p:pic>
      <p:pic>
        <p:nvPicPr>
          <p:cNvPr id="5" name="รูปภาพ 4">
            <a:extLst>
              <a:ext uri="{FF2B5EF4-FFF2-40B4-BE49-F238E27FC236}">
                <a16:creationId xmlns:a16="http://schemas.microsoft.com/office/drawing/2014/main" id="{D2087D1B-FFF3-5234-28C6-55A58A5E0CC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4701" y="4263365"/>
            <a:ext cx="10865223" cy="1524250"/>
          </a:xfrm>
          <a:prstGeom prst="rect">
            <a:avLst/>
          </a:prstGeom>
        </p:spPr>
      </p:pic>
      <p:sp>
        <p:nvSpPr>
          <p:cNvPr id="7" name="สี่เหลี่ยมผืนผ้า 6">
            <a:extLst>
              <a:ext uri="{FF2B5EF4-FFF2-40B4-BE49-F238E27FC236}">
                <a16:creationId xmlns:a16="http://schemas.microsoft.com/office/drawing/2014/main" id="{EE19DE26-0D96-7AE7-1555-D27385BF7CB5}"/>
              </a:ext>
            </a:extLst>
          </p:cNvPr>
          <p:cNvSpPr/>
          <p:nvPr/>
        </p:nvSpPr>
        <p:spPr>
          <a:xfrm>
            <a:off x="5701553" y="4077148"/>
            <a:ext cx="4883972" cy="1871831"/>
          </a:xfrm>
          <a:prstGeom prst="rect">
            <a:avLst/>
          </a:prstGeom>
          <a:solidFill>
            <a:schemeClr val="accent2">
              <a:lumMod val="20000"/>
              <a:lumOff val="80000"/>
              <a:alpha val="35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ln>
                <a:solidFill>
                  <a:srgbClr val="FF0000"/>
                </a:solidFill>
              </a:ln>
            </a:endParaRPr>
          </a:p>
        </p:txBody>
      </p:sp>
      <p:sp>
        <p:nvSpPr>
          <p:cNvPr id="10" name="คำบรรยายภาพ: สี่เหลี่ยม 9">
            <a:extLst>
              <a:ext uri="{FF2B5EF4-FFF2-40B4-BE49-F238E27FC236}">
                <a16:creationId xmlns:a16="http://schemas.microsoft.com/office/drawing/2014/main" id="{3E08F30D-65FE-2F5D-EAC0-52B31A628440}"/>
              </a:ext>
            </a:extLst>
          </p:cNvPr>
          <p:cNvSpPr/>
          <p:nvPr/>
        </p:nvSpPr>
        <p:spPr>
          <a:xfrm>
            <a:off x="9009078" y="2419737"/>
            <a:ext cx="2211148" cy="445786"/>
          </a:xfrm>
          <a:prstGeom prst="wedgeRectCallout">
            <a:avLst>
              <a:gd name="adj1" fmla="val -49722"/>
              <a:gd name="adj2" fmla="val 315702"/>
            </a:avLst>
          </a:prstGeom>
          <a:solidFill>
            <a:schemeClr val="accent2">
              <a:lumMod val="40000"/>
              <a:lumOff val="60000"/>
              <a:alpha val="70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>
                <a:solidFill>
                  <a:srgbClr val="FF0000"/>
                </a:solidFill>
              </a:rPr>
              <a:t>ควรเร่งดำเนินการ</a:t>
            </a:r>
          </a:p>
        </p:txBody>
      </p:sp>
    </p:spTree>
    <p:extLst>
      <p:ext uri="{BB962C8B-B14F-4D97-AF65-F5344CB8AC3E}">
        <p14:creationId xmlns:p14="http://schemas.microsoft.com/office/powerpoint/2010/main" val="13735452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กล่องข้อความ 3">
            <a:extLst>
              <a:ext uri="{FF2B5EF4-FFF2-40B4-BE49-F238E27FC236}">
                <a16:creationId xmlns:a16="http://schemas.microsoft.com/office/drawing/2014/main" id="{93F768A6-14C7-8F73-A4B3-95E35D90D3CA}"/>
              </a:ext>
            </a:extLst>
          </p:cNvPr>
          <p:cNvSpPr txBox="1"/>
          <p:nvPr/>
        </p:nvSpPr>
        <p:spPr>
          <a:xfrm>
            <a:off x="4090221" y="4385186"/>
            <a:ext cx="386997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54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Thank You</a:t>
            </a:r>
            <a:endParaRPr lang="th-TH" sz="54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2" name="รูปภาพ 1">
            <a:extLst>
              <a:ext uri="{FF2B5EF4-FFF2-40B4-BE49-F238E27FC236}">
                <a16:creationId xmlns:a16="http://schemas.microsoft.com/office/drawing/2014/main" id="{793EC49F-CFF4-58D4-482E-AC25FF4BF0F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alphaModFix/>
          </a:blip>
          <a:srcRect l="8702" t="19055" r="7052" b="14078"/>
          <a:stretch/>
        </p:blipFill>
        <p:spPr>
          <a:xfrm>
            <a:off x="9734041" y="202601"/>
            <a:ext cx="1939151" cy="7118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803035"/>
      </p:ext>
    </p:extLst>
  </p:cSld>
  <p:clrMapOvr>
    <a:masterClrMapping/>
  </p:clrMapOvr>
</p:sld>
</file>

<file path=ppt/theme/theme1.xml><?xml version="1.0" encoding="utf-8"?>
<a:theme xmlns:a="http://schemas.openxmlformats.org/drawingml/2006/main" name="ธีมของ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1455</TotalTime>
  <Words>1061</Words>
  <Application>Microsoft Office PowerPoint</Application>
  <PresentationFormat>แบบจอกว้าง</PresentationFormat>
  <Paragraphs>295</Paragraphs>
  <Slides>19</Slides>
  <Notes>7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6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19</vt:i4>
      </vt:variant>
    </vt:vector>
  </HeadingPairs>
  <TitlesOfParts>
    <vt:vector size="26" baseType="lpstr">
      <vt:lpstr>Aptos</vt:lpstr>
      <vt:lpstr>Aptos Display</vt:lpstr>
      <vt:lpstr>Arial</vt:lpstr>
      <vt:lpstr>Calibri</vt:lpstr>
      <vt:lpstr>Tahoma</vt:lpstr>
      <vt:lpstr>TH SarabunPSK</vt:lpstr>
      <vt:lpstr>ธีมของ Office</vt:lpstr>
      <vt:lpstr>            การบริหารงบประมาณประจำปีงบประมาณ พ.ศ. 2568  ประจำปีงบประมาณ พ.ศ. 2568 </vt:lpstr>
      <vt:lpstr>เป้าหมายการเบิกจ่ายเงินงบประมาณและการใช้จ่ายภาครัฐประจำปีงบประมาณ พ.ศ. 2568 (จำแนกรายไตรมาส)</vt:lpstr>
      <vt:lpstr>งานนำเสนอ PowerPoint</vt:lpstr>
      <vt:lpstr>งบดำเนินงาน สสจ.อุดรธานี  ไตรมาสที่ 1-4/2568</vt:lpstr>
      <vt:lpstr>สรุปการเบิกจ่ายงบประมาณงบลงทุน  ปีงบประมาณ 2568 ไตรมาส 1-4</vt:lpstr>
      <vt:lpstr>สรุปการเบิกจ่ายงบ Fix cost สสอ. งวดที่ 1-2 / 2568</vt:lpstr>
      <vt:lpstr>สรุปการเบิกจ่ายงบ Fix cost สสอ. งวดที่ 1-2/2568 (ต่อ)</vt:lpstr>
      <vt:lpstr>งบค่าบริการทางการแพทย์ที่เบิกจ่ายในลักษณะงบลงทุน(งบค่าเสื่อม)   ปีงบประมาณ 2567  จังหวัดอุดรธานี</vt:lpstr>
      <vt:lpstr>งานนำเสนอ PowerPoint</vt:lpstr>
      <vt:lpstr>ความก้าวหน้าการดำเนินงาน งบค่าบริการทางการแพทย์ที่เบิกจ่ายในลักษณะงบลงทุน (งบค่าเสื่อม)  ปีงบประมาณ 2568 จังหวัดอุดรธานี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การบริหารงบประมาณประจำปีงบประมาณ พ.ศ. 2568  ประจำปีงบประมาณ พ.ศ. 2568</dc:title>
  <dc:creator>Amnat Ketawandee</dc:creator>
  <cp:lastModifiedBy>Plan-01</cp:lastModifiedBy>
  <cp:revision>152</cp:revision>
  <cp:lastPrinted>2025-06-02T06:38:42Z</cp:lastPrinted>
  <dcterms:created xsi:type="dcterms:W3CDTF">2024-10-22T08:37:13Z</dcterms:created>
  <dcterms:modified xsi:type="dcterms:W3CDTF">2025-08-05T02:27:14Z</dcterms:modified>
</cp:coreProperties>
</file>