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  <p:sldMasterId id="2147483676" r:id="rId2"/>
  </p:sldMasterIdLst>
  <p:notesMasterIdLst>
    <p:notesMasterId r:id="rId41"/>
  </p:notesMasterIdLst>
  <p:handoutMasterIdLst>
    <p:handoutMasterId r:id="rId42"/>
  </p:handoutMasterIdLst>
  <p:sldIdLst>
    <p:sldId id="256" r:id="rId3"/>
    <p:sldId id="10153" r:id="rId4"/>
    <p:sldId id="349" r:id="rId5"/>
    <p:sldId id="10162" r:id="rId6"/>
    <p:sldId id="10154" r:id="rId7"/>
    <p:sldId id="10163" r:id="rId8"/>
    <p:sldId id="10171" r:id="rId9"/>
    <p:sldId id="10174" r:id="rId10"/>
    <p:sldId id="10177" r:id="rId11"/>
    <p:sldId id="10175" r:id="rId12"/>
    <p:sldId id="10173" r:id="rId13"/>
    <p:sldId id="10176" r:id="rId14"/>
    <p:sldId id="10178" r:id="rId15"/>
    <p:sldId id="10180" r:id="rId16"/>
    <p:sldId id="10193" r:id="rId17"/>
    <p:sldId id="10194" r:id="rId18"/>
    <p:sldId id="10195" r:id="rId19"/>
    <p:sldId id="10179" r:id="rId20"/>
    <p:sldId id="10196" r:id="rId21"/>
    <p:sldId id="10181" r:id="rId22"/>
    <p:sldId id="10182" r:id="rId23"/>
    <p:sldId id="10183" r:id="rId24"/>
    <p:sldId id="10184" r:id="rId25"/>
    <p:sldId id="10197" r:id="rId26"/>
    <p:sldId id="10185" r:id="rId27"/>
    <p:sldId id="10186" r:id="rId28"/>
    <p:sldId id="10187" r:id="rId29"/>
    <p:sldId id="10188" r:id="rId30"/>
    <p:sldId id="10198" r:id="rId31"/>
    <p:sldId id="10189" r:id="rId32"/>
    <p:sldId id="10190" r:id="rId33"/>
    <p:sldId id="10199" r:id="rId34"/>
    <p:sldId id="10191" r:id="rId35"/>
    <p:sldId id="10192" r:id="rId36"/>
    <p:sldId id="10167" r:id="rId37"/>
    <p:sldId id="10166" r:id="rId38"/>
    <p:sldId id="10170" r:id="rId39"/>
    <p:sldId id="10128" r:id="rId40"/>
  </p:sldIdLst>
  <p:sldSz cx="12169775" cy="7200900"/>
  <p:notesSz cx="6858000" cy="9144000"/>
  <p:defaultTextStyle>
    <a:defPPr rtl="0">
      <a:defRPr lang="th-TH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8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318">
          <p15:clr>
            <a:srgbClr val="A4A3A4"/>
          </p15:clr>
        </p15:guide>
        <p15:guide id="4" pos="383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CC"/>
    <a:srgbClr val="0000FF"/>
    <a:srgbClr val="66FF33"/>
    <a:srgbClr val="FF00FF"/>
    <a:srgbClr val="008000"/>
    <a:srgbClr val="CCFF66"/>
    <a:srgbClr val="CCFF33"/>
    <a:srgbClr val="FFCC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584" autoAdjust="0"/>
  </p:normalViewPr>
  <p:slideViewPr>
    <p:cSldViewPr>
      <p:cViewPr varScale="1">
        <p:scale>
          <a:sx n="69" d="100"/>
          <a:sy n="69" d="100"/>
        </p:scale>
        <p:origin x="786" y="54"/>
      </p:cViewPr>
      <p:guideLst>
        <p:guide orient="horz" pos="2208"/>
        <p:guide pos="3840"/>
        <p:guide orient="horz" pos="2318"/>
        <p:guide pos="38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3" d="100"/>
          <a:sy n="93" d="100"/>
        </p:scale>
        <p:origin x="295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540037867210858"/>
          <c:y val="2.0984170772887521E-2"/>
          <c:w val="0.77736259921058393"/>
          <c:h val="0.5687429487490435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ปอดอักเสบและโรคอื่นๆของปอด (J12-J18)
</c:v>
                </c:pt>
              </c:strCache>
            </c:strRef>
          </c:tx>
          <c:spPr>
            <a:ln w="28575">
              <a:solidFill>
                <a:srgbClr val="0000CC"/>
              </a:solidFill>
            </a:ln>
          </c:spPr>
          <c:marker>
            <c:spPr>
              <a:solidFill>
                <a:srgbClr val="0000CC"/>
              </a:solidFill>
              <a:ln w="28575">
                <a:solidFill>
                  <a:srgbClr val="0000CC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Sheet1!$B$2:$B$4</c:f>
              <c:numCache>
                <c:formatCode>0.00</c:formatCode>
                <c:ptCount val="3"/>
                <c:pt idx="0">
                  <c:v>0.06</c:v>
                </c:pt>
                <c:pt idx="1">
                  <c:v>0.19</c:v>
                </c:pt>
                <c:pt idx="2">
                  <c:v>0.32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432-45D6-B321-26B92E60EA2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อุบัติเหตุจากการตกน้ำ และการจมน้ำ (W65-W74)
</c:v>
                </c:pt>
              </c:strCache>
            </c:strRef>
          </c:tx>
          <c:spPr>
            <a:ln w="28575">
              <a:solidFill>
                <a:srgbClr val="7030A0"/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  <a:ln w="28575">
                <a:solidFill>
                  <a:srgbClr val="7030A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Sheet1!$C$2:$C$4</c:f>
              <c:numCache>
                <c:formatCode>0.00</c:formatCode>
                <c:ptCount val="3"/>
                <c:pt idx="0">
                  <c:v>0.19</c:v>
                </c:pt>
                <c:pt idx="1">
                  <c:v>0.45</c:v>
                </c:pt>
                <c:pt idx="2">
                  <c:v>0.32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5EE-EC41-9B57-7DA7D1BAA7E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ทารกแรกเกิดติดเชื้อและมีพิษจากเชื้อแบคทีเรีย </c:v>
                </c:pt>
              </c:strCache>
            </c:strRef>
          </c:tx>
          <c:spPr>
            <a:ln w="28575">
              <a:solidFill>
                <a:srgbClr val="FFFF00"/>
              </a:solidFill>
            </a:ln>
          </c:spPr>
          <c:marker>
            <c:spPr>
              <a:solidFill>
                <a:srgbClr val="FFFF00"/>
              </a:solidFill>
              <a:ln w="28575">
                <a:solidFill>
                  <a:srgbClr val="FFFF0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Sheet1!$D$2:$D$4</c:f>
              <c:numCache>
                <c:formatCode>0.00</c:formatCode>
                <c:ptCount val="3"/>
                <c:pt idx="0">
                  <c:v>0.26</c:v>
                </c:pt>
                <c:pt idx="1">
                  <c:v>0.13</c:v>
                </c:pt>
                <c:pt idx="2">
                  <c:v>0.26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5EE-EC41-9B57-7DA7D1BAA7E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ความผิดปกติแต่กำเนิดของหัวใจที่ไม่ระบุรายละเอียด
 </c:v>
                </c:pt>
              </c:strCache>
            </c:strRef>
          </c:tx>
          <c:spPr>
            <a:ln w="28575">
              <a:solidFill>
                <a:srgbClr val="FF00FF"/>
              </a:solidFill>
            </a:ln>
          </c:spPr>
          <c:marker>
            <c:spPr>
              <a:solidFill>
                <a:srgbClr val="FF00FF"/>
              </a:solidFill>
              <a:ln w="28575">
                <a:solidFill>
                  <a:srgbClr val="FF00FF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Sheet1!$E$2:$E$4</c:f>
              <c:numCache>
                <c:formatCode>0.00</c:formatCode>
                <c:ptCount val="3"/>
                <c:pt idx="0">
                  <c:v>0.56999999999999995</c:v>
                </c:pt>
                <c:pt idx="1">
                  <c:v>0.7</c:v>
                </c:pt>
                <c:pt idx="2">
                  <c:v>0.26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EE-EC41-9B57-7DA7D1BAA7EB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โลหิตเป็นพิษ
 </c:v>
                </c:pt>
              </c:strCache>
            </c:strRef>
          </c:tx>
          <c:spPr>
            <a:ln w="28575">
              <a:solidFill>
                <a:srgbClr val="66FF33"/>
              </a:solidFill>
            </a:ln>
          </c:spPr>
          <c:marker>
            <c:spPr>
              <a:solidFill>
                <a:srgbClr val="66FF33"/>
              </a:solidFill>
              <a:ln w="28575">
                <a:solidFill>
                  <a:srgbClr val="66FF33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Sheet1!$F$2:$F$4</c:f>
              <c:numCache>
                <c:formatCode>0.00</c:formatCode>
                <c:ptCount val="3"/>
                <c:pt idx="0">
                  <c:v>0.06</c:v>
                </c:pt>
                <c:pt idx="1">
                  <c:v>0.19</c:v>
                </c:pt>
                <c:pt idx="2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5EE-EC41-9B57-7DA7D1BAA7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3568256"/>
        <c:axId val="225638272"/>
      </c:lineChart>
      <c:catAx>
        <c:axId val="2035682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cap="sq">
            <a:round/>
          </a:ln>
        </c:spPr>
        <c:crossAx val="225638272"/>
        <c:crosses val="autoZero"/>
        <c:auto val="1"/>
        <c:lblAlgn val="ctr"/>
        <c:lblOffset val="100"/>
        <c:noMultiLvlLbl val="0"/>
      </c:catAx>
      <c:valAx>
        <c:axId val="225638272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r>
                  <a:rPr lang="th-TH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อัตรา/แสน</a:t>
                </a:r>
              </a:p>
            </c:rich>
          </c:tx>
          <c:layout>
            <c:manualLayout>
              <c:xMode val="edge"/>
              <c:yMode val="edge"/>
              <c:x val="0.11833736362472948"/>
              <c:y val="6.0257976030832265E-2"/>
            </c:manualLayout>
          </c:layout>
          <c:overlay val="0"/>
        </c:title>
        <c:numFmt formatCode="0.00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  <c:crossAx val="20356825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200" b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</c:dTable>
      <c:spPr>
        <a:noFill/>
      </c:spPr>
    </c:plotArea>
    <c:plotVisOnly val="1"/>
    <c:dispBlanksAs val="gap"/>
    <c:showDLblsOverMax val="0"/>
  </c:chart>
  <c:spPr>
    <a:ln>
      <a:solidFill>
        <a:srgbClr val="0000CC"/>
      </a:solidFill>
    </a:ln>
  </c:spPr>
  <c:txPr>
    <a:bodyPr/>
    <a:lstStyle/>
    <a:p>
      <a:pPr>
        <a:defRPr sz="1400"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540037867210858"/>
          <c:y val="2.0984170772887521E-2"/>
          <c:w val="0.77736259921058393"/>
          <c:h val="0.5687429487490435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อุบัติเหตุจากการตกน้ำ และการจมน้ำ (W65-W74)
</c:v>
                </c:pt>
              </c:strCache>
            </c:strRef>
          </c:tx>
          <c:spPr>
            <a:ln w="28575">
              <a:solidFill>
                <a:srgbClr val="0000CC"/>
              </a:solidFill>
            </a:ln>
          </c:spPr>
          <c:marker>
            <c:spPr>
              <a:solidFill>
                <a:srgbClr val="0000CC"/>
              </a:solidFill>
              <a:ln w="28575">
                <a:solidFill>
                  <a:srgbClr val="0000CC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Sheet1!$B$2:$B$4</c:f>
              <c:numCache>
                <c:formatCode>0.00</c:formatCode>
                <c:ptCount val="3"/>
                <c:pt idx="0">
                  <c:v>0.51</c:v>
                </c:pt>
                <c:pt idx="1">
                  <c:v>1.02</c:v>
                </c:pt>
                <c:pt idx="2">
                  <c:v>1.0900000000000001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432-45D6-B321-26B92E60EA2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อุบัติเหตุจากการขนส่ง (V01-V99)
</c:v>
                </c:pt>
              </c:strCache>
            </c:strRef>
          </c:tx>
          <c:spPr>
            <a:ln w="28575">
              <a:solidFill>
                <a:srgbClr val="7030A0"/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  <a:ln w="28575">
                <a:solidFill>
                  <a:srgbClr val="7030A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Sheet1!$C$2:$C$4</c:f>
              <c:numCache>
                <c:formatCode>0.00</c:formatCode>
                <c:ptCount val="3"/>
                <c:pt idx="0">
                  <c:v>0.26</c:v>
                </c:pt>
                <c:pt idx="1">
                  <c:v>0.32</c:v>
                </c:pt>
                <c:pt idx="2">
                  <c:v>0.26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5EE-EC41-9B57-7DA7D1BAA7E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โลหิตเป็นพิษ
 </c:v>
                </c:pt>
              </c:strCache>
            </c:strRef>
          </c:tx>
          <c:spPr>
            <a:ln w="28575">
              <a:solidFill>
                <a:srgbClr val="FFFF00"/>
              </a:solidFill>
            </a:ln>
          </c:spPr>
          <c:marker>
            <c:spPr>
              <a:solidFill>
                <a:srgbClr val="FFFF00"/>
              </a:solidFill>
              <a:ln w="28575">
                <a:solidFill>
                  <a:srgbClr val="FFFF0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Sheet1!$D$2:$D$4</c:f>
              <c:numCache>
                <c:formatCode>0.00</c:formatCode>
                <c:ptCount val="3"/>
                <c:pt idx="0">
                  <c:v>0.19</c:v>
                </c:pt>
                <c:pt idx="1">
                  <c:v>0.13</c:v>
                </c:pt>
                <c:pt idx="2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5EE-EC41-9B57-7DA7D1BAA7E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โรคลูปัส อีริทธีมาโตซัสแบบทั่วร่างกาย </c:v>
                </c:pt>
              </c:strCache>
            </c:strRef>
          </c:tx>
          <c:spPr>
            <a:ln w="28575">
              <a:solidFill>
                <a:srgbClr val="FF00FF"/>
              </a:solidFill>
            </a:ln>
          </c:spPr>
          <c:marker>
            <c:spPr>
              <a:solidFill>
                <a:srgbClr val="FF00FF"/>
              </a:solidFill>
              <a:ln w="28575">
                <a:solidFill>
                  <a:srgbClr val="FF00FF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Sheet1!$E$2:$E$4</c:f>
              <c:numCache>
                <c:formatCode>0.00</c:formatCode>
                <c:ptCount val="3"/>
                <c:pt idx="0">
                  <c:v>0.06</c:v>
                </c:pt>
                <c:pt idx="1">
                  <c:v>0</c:v>
                </c:pt>
                <c:pt idx="2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EE-EC41-9B57-7DA7D1BAA7EB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
 ความผิดปกติแต่กำเนิดของหัวใจที่ไม่ระบุรายละเอียด</c:v>
                </c:pt>
              </c:strCache>
            </c:strRef>
          </c:tx>
          <c:spPr>
            <a:ln w="28575">
              <a:solidFill>
                <a:srgbClr val="66FF33"/>
              </a:solidFill>
            </a:ln>
          </c:spPr>
          <c:marker>
            <c:spPr>
              <a:solidFill>
                <a:srgbClr val="66FF33"/>
              </a:solidFill>
              <a:ln w="28575">
                <a:solidFill>
                  <a:srgbClr val="66FF33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Sheet1!$F$2:$F$4</c:f>
              <c:numCache>
                <c:formatCode>0.00</c:formatCode>
                <c:ptCount val="3"/>
                <c:pt idx="0">
                  <c:v>0</c:v>
                </c:pt>
                <c:pt idx="1">
                  <c:v>0.13</c:v>
                </c:pt>
                <c:pt idx="2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5EE-EC41-9B57-7DA7D1BAA7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3220864"/>
        <c:axId val="353343744"/>
      </c:lineChart>
      <c:catAx>
        <c:axId val="3532208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cap="sq">
            <a:round/>
          </a:ln>
        </c:spPr>
        <c:crossAx val="353343744"/>
        <c:crosses val="autoZero"/>
        <c:auto val="1"/>
        <c:lblAlgn val="ctr"/>
        <c:lblOffset val="100"/>
        <c:noMultiLvlLbl val="0"/>
      </c:catAx>
      <c:valAx>
        <c:axId val="35334374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r>
                  <a:rPr lang="th-TH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อัตรา/แสน</a:t>
                </a:r>
              </a:p>
            </c:rich>
          </c:tx>
          <c:layout>
            <c:manualLayout>
              <c:xMode val="edge"/>
              <c:yMode val="edge"/>
              <c:x val="0.11833736362472948"/>
              <c:y val="6.0257976030832265E-2"/>
            </c:manualLayout>
          </c:layout>
          <c:overlay val="0"/>
        </c:title>
        <c:numFmt formatCode="0.00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  <c:crossAx val="353220864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200" b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</c:dTable>
      <c:spPr>
        <a:noFill/>
      </c:spPr>
    </c:plotArea>
    <c:plotVisOnly val="1"/>
    <c:dispBlanksAs val="gap"/>
    <c:showDLblsOverMax val="0"/>
  </c:chart>
  <c:spPr>
    <a:ln>
      <a:solidFill>
        <a:srgbClr val="0000CC"/>
      </a:solidFill>
    </a:ln>
  </c:spPr>
  <c:txPr>
    <a:bodyPr/>
    <a:lstStyle/>
    <a:p>
      <a:pPr>
        <a:defRPr sz="1400"/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540037867210858"/>
          <c:y val="2.0984170772887521E-2"/>
          <c:w val="0.77736259921058393"/>
          <c:h val="0.5687429487490435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โรคหลอดเลือดในสมอง (I60-I69)
</c:v>
                </c:pt>
              </c:strCache>
            </c:strRef>
          </c:tx>
          <c:spPr>
            <a:ln w="28575">
              <a:solidFill>
                <a:srgbClr val="0000CC"/>
              </a:solidFill>
            </a:ln>
          </c:spPr>
          <c:marker>
            <c:spPr>
              <a:solidFill>
                <a:srgbClr val="0000CC"/>
              </a:solidFill>
              <a:ln w="28575">
                <a:solidFill>
                  <a:srgbClr val="0000CC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Sheet1!$B$2:$B$4</c:f>
              <c:numCache>
                <c:formatCode>0.00</c:formatCode>
                <c:ptCount val="3"/>
                <c:pt idx="0">
                  <c:v>0.83</c:v>
                </c:pt>
                <c:pt idx="1">
                  <c:v>0.51</c:v>
                </c:pt>
                <c:pt idx="2">
                  <c:v>1.47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432-45D6-B321-26B92E60EA2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อุบัติเหตุจากการขนส่ง (V01-V99)
</c:v>
                </c:pt>
              </c:strCache>
            </c:strRef>
          </c:tx>
          <c:spPr>
            <a:ln w="28575">
              <a:solidFill>
                <a:srgbClr val="7030A0"/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  <a:ln w="28575">
                <a:solidFill>
                  <a:srgbClr val="7030A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Sheet1!$C$2:$C$4</c:f>
              <c:numCache>
                <c:formatCode>0.00</c:formatCode>
                <c:ptCount val="3"/>
                <c:pt idx="0">
                  <c:v>1.34</c:v>
                </c:pt>
                <c:pt idx="1">
                  <c:v>1.85</c:v>
                </c:pt>
                <c:pt idx="2">
                  <c:v>0.96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5EE-EC41-9B57-7DA7D1BAA7E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ปอดอักเสบและโรคอื่นๆของปอด (J12-J18)
</c:v>
                </c:pt>
              </c:strCache>
            </c:strRef>
          </c:tx>
          <c:spPr>
            <a:ln w="28575">
              <a:solidFill>
                <a:srgbClr val="FFFF00"/>
              </a:solidFill>
            </a:ln>
          </c:spPr>
          <c:marker>
            <c:spPr>
              <a:solidFill>
                <a:srgbClr val="FFFF00"/>
              </a:solidFill>
              <a:ln w="28575">
                <a:solidFill>
                  <a:srgbClr val="FFFF0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Sheet1!$D$2:$D$4</c:f>
              <c:numCache>
                <c:formatCode>0.00</c:formatCode>
                <c:ptCount val="3"/>
                <c:pt idx="0">
                  <c:v>0.06</c:v>
                </c:pt>
                <c:pt idx="1">
                  <c:v>0.51</c:v>
                </c:pt>
                <c:pt idx="2">
                  <c:v>0.45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5EE-EC41-9B57-7DA7D1BAA7E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อุบัติเหตุ พลัด ตก ล้ม (W00-W19)</c:v>
                </c:pt>
              </c:strCache>
            </c:strRef>
          </c:tx>
          <c:spPr>
            <a:ln w="28575">
              <a:solidFill>
                <a:srgbClr val="FF00FF"/>
              </a:solidFill>
            </a:ln>
          </c:spPr>
          <c:marker>
            <c:spPr>
              <a:solidFill>
                <a:srgbClr val="FF00FF"/>
              </a:solidFill>
              <a:ln w="28575">
                <a:solidFill>
                  <a:srgbClr val="FF00FF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Sheet1!$E$2:$E$4</c:f>
              <c:numCache>
                <c:formatCode>0.00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EE-EC41-9B57-7DA7D1BAA7EB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อุบัติเหตุจากการตกน้ำ และการจมน้ำ (W65-W74)</c:v>
                </c:pt>
              </c:strCache>
            </c:strRef>
          </c:tx>
          <c:spPr>
            <a:ln w="28575">
              <a:solidFill>
                <a:srgbClr val="66FF33"/>
              </a:solidFill>
            </a:ln>
          </c:spPr>
          <c:marker>
            <c:spPr>
              <a:solidFill>
                <a:srgbClr val="66FF33"/>
              </a:solidFill>
              <a:ln w="28575">
                <a:solidFill>
                  <a:srgbClr val="66FF33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Sheet1!$F$2:$F$4</c:f>
              <c:numCache>
                <c:formatCode>0.00</c:formatCode>
                <c:ptCount val="3"/>
                <c:pt idx="0">
                  <c:v>0.38</c:v>
                </c:pt>
                <c:pt idx="1">
                  <c:v>0.13</c:v>
                </c:pt>
                <c:pt idx="2">
                  <c:v>0.19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5EE-EC41-9B57-7DA7D1BAA7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8824576"/>
        <c:axId val="228826496"/>
      </c:lineChart>
      <c:catAx>
        <c:axId val="2288245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cap="sq">
            <a:round/>
          </a:ln>
        </c:spPr>
        <c:crossAx val="228826496"/>
        <c:crosses val="autoZero"/>
        <c:auto val="1"/>
        <c:lblAlgn val="ctr"/>
        <c:lblOffset val="100"/>
        <c:noMultiLvlLbl val="0"/>
      </c:catAx>
      <c:valAx>
        <c:axId val="228826496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r>
                  <a:rPr lang="th-TH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อัตรา/แสน</a:t>
                </a:r>
              </a:p>
            </c:rich>
          </c:tx>
          <c:layout>
            <c:manualLayout>
              <c:xMode val="edge"/>
              <c:yMode val="edge"/>
              <c:x val="0.11833736362472948"/>
              <c:y val="6.0257976030832265E-2"/>
            </c:manualLayout>
          </c:layout>
          <c:overlay val="0"/>
        </c:title>
        <c:numFmt formatCode="0.00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  <c:crossAx val="228824576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200" b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</c:dTable>
      <c:spPr>
        <a:noFill/>
      </c:spPr>
    </c:plotArea>
    <c:plotVisOnly val="1"/>
    <c:dispBlanksAs val="gap"/>
    <c:showDLblsOverMax val="0"/>
  </c:chart>
  <c:spPr>
    <a:ln>
      <a:solidFill>
        <a:srgbClr val="0000CC"/>
      </a:solidFill>
    </a:ln>
  </c:spPr>
  <c:txPr>
    <a:bodyPr/>
    <a:lstStyle/>
    <a:p>
      <a:pPr>
        <a:defRPr sz="1400"/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540037867210858"/>
          <c:y val="2.0984170772887521E-2"/>
          <c:w val="0.77736259921058393"/>
          <c:h val="0.5687429487490435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ปอดอักเสบและโรคอื่นๆของปอด (J12-J18)
</c:v>
                </c:pt>
              </c:strCache>
            </c:strRef>
          </c:tx>
          <c:spPr>
            <a:ln w="28575">
              <a:solidFill>
                <a:srgbClr val="0000CC"/>
              </a:solidFill>
            </a:ln>
          </c:spPr>
          <c:marker>
            <c:spPr>
              <a:solidFill>
                <a:srgbClr val="0000CC"/>
              </a:solidFill>
              <a:ln w="28575">
                <a:solidFill>
                  <a:srgbClr val="0000CC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Sheet1!$B$2:$B$4</c:f>
              <c:numCache>
                <c:formatCode>0.00</c:formatCode>
                <c:ptCount val="3"/>
                <c:pt idx="0">
                  <c:v>15.5</c:v>
                </c:pt>
                <c:pt idx="1">
                  <c:v>17.43</c:v>
                </c:pt>
                <c:pt idx="2">
                  <c:v>19.45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432-45D6-B321-26B92E60EA2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โลหิตเป็นพิษ
 </c:v>
                </c:pt>
              </c:strCache>
            </c:strRef>
          </c:tx>
          <c:spPr>
            <a:ln w="28575">
              <a:solidFill>
                <a:srgbClr val="7030A0"/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  <a:ln w="28575">
                <a:solidFill>
                  <a:srgbClr val="7030A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Sheet1!$C$2:$C$4</c:f>
              <c:numCache>
                <c:formatCode>0.00</c:formatCode>
                <c:ptCount val="3"/>
                <c:pt idx="0">
                  <c:v>16.84</c:v>
                </c:pt>
                <c:pt idx="1">
                  <c:v>20.3</c:v>
                </c:pt>
                <c:pt idx="2">
                  <c:v>18.87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5EE-EC41-9B57-7DA7D1BAA7E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โรคหลอดเลือดในสมอง (I60-I69)
 </c:v>
                </c:pt>
              </c:strCache>
            </c:strRef>
          </c:tx>
          <c:spPr>
            <a:ln w="28575">
              <a:solidFill>
                <a:srgbClr val="FFFF00"/>
              </a:solidFill>
            </a:ln>
          </c:spPr>
          <c:marker>
            <c:spPr>
              <a:solidFill>
                <a:srgbClr val="FFFF00"/>
              </a:solidFill>
              <a:ln w="28575">
                <a:solidFill>
                  <a:srgbClr val="FFFF0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Sheet1!$D$2:$D$4</c:f>
              <c:numCache>
                <c:formatCode>0.00</c:formatCode>
                <c:ptCount val="3"/>
                <c:pt idx="0">
                  <c:v>11.35</c:v>
                </c:pt>
                <c:pt idx="1">
                  <c:v>12.26</c:v>
                </c:pt>
                <c:pt idx="2">
                  <c:v>12.35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5EE-EC41-9B57-7DA7D1BAA7E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มะเร็งและเนื้องอกทุกชนิด (C00-D48)
</c:v>
                </c:pt>
              </c:strCache>
            </c:strRef>
          </c:tx>
          <c:spPr>
            <a:ln w="28575">
              <a:solidFill>
                <a:srgbClr val="FF00FF"/>
              </a:solidFill>
            </a:ln>
          </c:spPr>
          <c:marker>
            <c:spPr>
              <a:solidFill>
                <a:srgbClr val="FF00FF"/>
              </a:solidFill>
              <a:ln w="28575">
                <a:solidFill>
                  <a:srgbClr val="FF00FF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Sheet1!$E$2:$E$4</c:f>
              <c:numCache>
                <c:formatCode>0.00</c:formatCode>
                <c:ptCount val="3"/>
                <c:pt idx="0">
                  <c:v>10.52</c:v>
                </c:pt>
                <c:pt idx="1">
                  <c:v>9.83</c:v>
                </c:pt>
                <c:pt idx="2">
                  <c:v>9.7200000000000006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EE-EC41-9B57-7DA7D1BAA7EB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
 การมีเจตนาทำร้ายตนเอง (X60-X84)
</c:v>
                </c:pt>
              </c:strCache>
            </c:strRef>
          </c:tx>
          <c:spPr>
            <a:ln w="28575">
              <a:solidFill>
                <a:srgbClr val="66FF33"/>
              </a:solidFill>
            </a:ln>
          </c:spPr>
          <c:marker>
            <c:spPr>
              <a:solidFill>
                <a:srgbClr val="66FF33"/>
              </a:solidFill>
              <a:ln w="28575">
                <a:solidFill>
                  <a:srgbClr val="66FF33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Sheet1!$F$2:$F$4</c:f>
              <c:numCache>
                <c:formatCode>0.00</c:formatCode>
                <c:ptCount val="3"/>
                <c:pt idx="0">
                  <c:v>6.63</c:v>
                </c:pt>
                <c:pt idx="1">
                  <c:v>8.3000000000000007</c:v>
                </c:pt>
                <c:pt idx="2">
                  <c:v>7.74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5EE-EC41-9B57-7DA7D1BAA7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6552064"/>
        <c:axId val="232403328"/>
      </c:lineChart>
      <c:catAx>
        <c:axId val="2265520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cap="sq">
            <a:round/>
          </a:ln>
        </c:spPr>
        <c:crossAx val="232403328"/>
        <c:crosses val="autoZero"/>
        <c:auto val="1"/>
        <c:lblAlgn val="ctr"/>
        <c:lblOffset val="100"/>
        <c:noMultiLvlLbl val="0"/>
      </c:catAx>
      <c:valAx>
        <c:axId val="232403328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r>
                  <a:rPr lang="th-TH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อัตรา/แสน</a:t>
                </a:r>
              </a:p>
            </c:rich>
          </c:tx>
          <c:layout>
            <c:manualLayout>
              <c:xMode val="edge"/>
              <c:yMode val="edge"/>
              <c:x val="0.11833736362472948"/>
              <c:y val="6.0257976030832265E-2"/>
            </c:manualLayout>
          </c:layout>
          <c:overlay val="0"/>
        </c:title>
        <c:numFmt formatCode="0.00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  <c:crossAx val="226552064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200" b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</c:dTable>
      <c:spPr>
        <a:noFill/>
      </c:spPr>
    </c:plotArea>
    <c:plotVisOnly val="1"/>
    <c:dispBlanksAs val="gap"/>
    <c:showDLblsOverMax val="0"/>
  </c:chart>
  <c:spPr>
    <a:ln>
      <a:solidFill>
        <a:srgbClr val="0000CC"/>
      </a:solidFill>
    </a:ln>
  </c:spPr>
  <c:txPr>
    <a:bodyPr/>
    <a:lstStyle/>
    <a:p>
      <a:pPr>
        <a:defRPr sz="1400"/>
      </a:pPr>
      <a:endParaRPr lang="th-TH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540037867210858"/>
          <c:y val="2.0984170772887521E-2"/>
          <c:w val="0.77736259921058393"/>
          <c:h val="0.56874294874904352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โลหิตเป็นพิษ
</c:v>
                </c:pt>
              </c:strCache>
            </c:strRef>
          </c:tx>
          <c:spPr>
            <a:ln w="28575">
              <a:solidFill>
                <a:srgbClr val="0000CC"/>
              </a:solidFill>
            </a:ln>
          </c:spPr>
          <c:marker>
            <c:spPr>
              <a:solidFill>
                <a:srgbClr val="0000CC"/>
              </a:solidFill>
              <a:ln w="28575">
                <a:solidFill>
                  <a:srgbClr val="0000CC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Sheet1!$B$2:$B$4</c:f>
              <c:numCache>
                <c:formatCode>0.00</c:formatCode>
                <c:ptCount val="3"/>
                <c:pt idx="0">
                  <c:v>24.87</c:v>
                </c:pt>
                <c:pt idx="1">
                  <c:v>33.32</c:v>
                </c:pt>
                <c:pt idx="2">
                  <c:v>39.92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432-45D6-B321-26B92E60EA2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ปอดอักเสบและโรคอื่นๆของปอด (J12-J18)
</c:v>
                </c:pt>
              </c:strCache>
            </c:strRef>
          </c:tx>
          <c:spPr>
            <a:ln w="28575">
              <a:solidFill>
                <a:srgbClr val="7030A0"/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  <a:ln w="28575">
                <a:solidFill>
                  <a:srgbClr val="7030A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Sheet1!$C$2:$C$4</c:f>
              <c:numCache>
                <c:formatCode>0.00</c:formatCode>
                <c:ptCount val="3"/>
                <c:pt idx="0">
                  <c:v>31.63</c:v>
                </c:pt>
                <c:pt idx="1">
                  <c:v>35.24</c:v>
                </c:pt>
                <c:pt idx="2">
                  <c:v>37.549999999999997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5EE-EC41-9B57-7DA7D1BAA7E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เบาหวาน (E10-E14)
</c:v>
                </c:pt>
              </c:strCache>
            </c:strRef>
          </c:tx>
          <c:spPr>
            <a:ln w="28575">
              <a:solidFill>
                <a:srgbClr val="FFFF00"/>
              </a:solidFill>
            </a:ln>
          </c:spPr>
          <c:marker>
            <c:spPr>
              <a:solidFill>
                <a:srgbClr val="FFFF00"/>
              </a:solidFill>
              <a:ln w="28575">
                <a:solidFill>
                  <a:srgbClr val="FFFF00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Sheet1!$D$2:$D$4</c:f>
              <c:numCache>
                <c:formatCode>0.00</c:formatCode>
                <c:ptCount val="3"/>
                <c:pt idx="0">
                  <c:v>23.47</c:v>
                </c:pt>
                <c:pt idx="1">
                  <c:v>21.96</c:v>
                </c:pt>
                <c:pt idx="2">
                  <c:v>23.03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5EE-EC41-9B57-7DA7D1BAA7E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ไตอักเสบ กลุ่มอาการของไตพิการและไตพิการ ( N00-N29)</c:v>
                </c:pt>
              </c:strCache>
            </c:strRef>
          </c:tx>
          <c:spPr>
            <a:ln w="28575">
              <a:solidFill>
                <a:srgbClr val="FF00FF"/>
              </a:solidFill>
            </a:ln>
          </c:spPr>
          <c:marker>
            <c:spPr>
              <a:solidFill>
                <a:srgbClr val="FF00FF"/>
              </a:solidFill>
              <a:ln w="28575">
                <a:solidFill>
                  <a:srgbClr val="FF00FF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Sheet1!$E$2:$E$4</c:f>
              <c:numCache>
                <c:formatCode>0.00</c:formatCode>
                <c:ptCount val="3"/>
                <c:pt idx="0">
                  <c:v>19.39</c:v>
                </c:pt>
                <c:pt idx="1">
                  <c:v>19.53</c:v>
                </c:pt>
                <c:pt idx="2">
                  <c:v>19.579999999999998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EE-EC41-9B57-7DA7D1BAA7EB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มะเร็งตับ (C229)
</c:v>
                </c:pt>
              </c:strCache>
            </c:strRef>
          </c:tx>
          <c:spPr>
            <a:ln w="28575">
              <a:solidFill>
                <a:srgbClr val="66FF33"/>
              </a:solidFill>
            </a:ln>
          </c:spPr>
          <c:marker>
            <c:spPr>
              <a:solidFill>
                <a:srgbClr val="66FF33"/>
              </a:solidFill>
              <a:ln w="28575">
                <a:solidFill>
                  <a:srgbClr val="66FF33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ปี 2563</c:v>
                </c:pt>
                <c:pt idx="1">
                  <c:v>ปี 2564</c:v>
                </c:pt>
                <c:pt idx="2">
                  <c:v>ปี 2565</c:v>
                </c:pt>
              </c:strCache>
            </c:strRef>
          </c:cat>
          <c:val>
            <c:numRef>
              <c:f>Sheet1!$F$2:$F$4</c:f>
              <c:numCache>
                <c:formatCode>0.00</c:formatCode>
                <c:ptCount val="3"/>
                <c:pt idx="0">
                  <c:v>17.350000000000001</c:v>
                </c:pt>
                <c:pt idx="1">
                  <c:v>20.94</c:v>
                </c:pt>
                <c:pt idx="2">
                  <c:v>18.170000000000002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5EE-EC41-9B57-7DA7D1BAA7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2667008"/>
        <c:axId val="232673280"/>
      </c:lineChart>
      <c:catAx>
        <c:axId val="2326670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ln cap="sq">
            <a:round/>
          </a:ln>
        </c:spPr>
        <c:crossAx val="232673280"/>
        <c:crosses val="autoZero"/>
        <c:auto val="1"/>
        <c:lblAlgn val="ctr"/>
        <c:lblOffset val="100"/>
        <c:noMultiLvlLbl val="0"/>
      </c:catAx>
      <c:valAx>
        <c:axId val="23267328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r>
                  <a:rPr lang="th-TH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อัตรา/แสน</a:t>
                </a:r>
              </a:p>
            </c:rich>
          </c:tx>
          <c:layout>
            <c:manualLayout>
              <c:xMode val="edge"/>
              <c:yMode val="edge"/>
              <c:x val="0.11833736362472948"/>
              <c:y val="6.0257976030832265E-2"/>
            </c:manualLayout>
          </c:layout>
          <c:overlay val="0"/>
        </c:title>
        <c:numFmt formatCode="0.00" sourceLinked="1"/>
        <c:majorTickMark val="none"/>
        <c:minorTickMark val="none"/>
        <c:tickLblPos val="nextTo"/>
        <c:txPr>
          <a:bodyPr/>
          <a:lstStyle/>
          <a:p>
            <a: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  <c:crossAx val="232667008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200" b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endParaRPr lang="th-TH"/>
          </a:p>
        </c:txPr>
      </c:dTable>
      <c:spPr>
        <a:noFill/>
      </c:spPr>
    </c:plotArea>
    <c:plotVisOnly val="1"/>
    <c:dispBlanksAs val="gap"/>
    <c:showDLblsOverMax val="0"/>
  </c:chart>
  <c:spPr>
    <a:ln>
      <a:solidFill>
        <a:srgbClr val="0000CC"/>
      </a:solidFill>
    </a:ln>
  </c:spPr>
  <c:txPr>
    <a:bodyPr/>
    <a:lstStyle/>
    <a:p>
      <a:pPr>
        <a:defRPr sz="1400"/>
      </a:pPr>
      <a:endParaRPr lang="th-TH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A7BF3D-3661-43D8-AAE8-50601C7D95AD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532606BD-C0AC-4AF9-9CD4-61743BD7403B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สร้างประชากรคุณภาพ/ส่งเสริมทีมหมอครอบครัว  ภาคีเครือข่ายที่เข้มแข็ง</a:t>
          </a:r>
          <a:endParaRPr lang="th-TH" sz="18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E36929C-7848-4D3F-8D3B-B7A85ACD8BBE}" type="par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FC6F417-2E2F-48FE-BF2A-B5C389EA2768}" type="sib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B5D2598-6136-4B91-A616-79FB850D7864}">
      <dgm:prSet phldrT="[Text]" custT="1"/>
      <dgm:spPr/>
      <dgm:t>
        <a:bodyPr/>
        <a:lstStyle/>
        <a:p>
          <a:r>
            <a:rPr lang="th-TH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สริมสร้างความร่วมมือขับเคลื่อนการดำเนินงานอนามัยแม่และเด็กร่วมกับภาคีเครือข่ายเข้ามามีส่วนร่วมในการส่งเสริมการมีบุตรในวัยเจริญพันธุ์และการดูแลหญิงตั้งครรภ์</a:t>
          </a:r>
          <a:endParaRPr lang="th-TH" sz="14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F94CE2D-18BA-4BE1-B219-E1C0CFD57C10}" type="par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5B38DFD-7186-4544-930E-E664D828C73C}" type="sib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A38A93E-7092-4C4E-B8D1-28C3D21DF313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ส่งเสริมการสร้างนวัตกรรมการจัดบริการสุขภาพแม่และเด็ก</a:t>
          </a:r>
        </a:p>
      </dgm:t>
    </dgm:pt>
    <dgm:pt modelId="{2554DFA6-EB73-4CC4-8F3E-BDDF2D1A31FD}" type="par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C375AC7-AEA4-4D68-97C3-71E01FB43774}" type="sib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AB7A278-603E-41C9-AF2A-008B21D115EF}">
      <dgm:prSet phldrT="[Text]" custT="1"/>
      <dgm:spPr/>
      <dgm:t>
        <a:bodyPr/>
        <a:lstStyle/>
        <a:p>
          <a:r>
            <a:rPr lang="th-TH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สนับสนุนให้เกิดกระบวนการแลกเปลี่ยนเรียนรู้และพัฒนาต้นแบบ</a:t>
          </a:r>
          <a:endParaRPr lang="th-TH" sz="1400" b="0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5149061-E570-4007-8FDE-F0A1CD441908}" type="par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C49A3DC-0DA7-44C1-B78F-A6E48DD22EDF}" type="sib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AB1DFE1-67CD-4EB5-ADD6-62D749E9BC6A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สร้างกระบวนการพัฒนาและสื่อสารความรู้สุขภาพสู่แม่และครอบครัว</a:t>
          </a:r>
        </a:p>
      </dgm:t>
    </dgm:pt>
    <dgm:pt modelId="{02E66FC9-E411-4167-B0DA-7DFF579C9A96}" type="par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FA1FE45-5E68-46EF-8B83-C0DEFF9B4991}" type="sib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69F1430-B05A-45D4-9E26-0B62FADC11ED}">
      <dgm:prSet phldrT="[Text]" custT="1"/>
      <dgm:spPr/>
      <dgm:t>
        <a:bodyPr/>
        <a:lstStyle/>
        <a:p>
          <a:r>
            <a:rPr lang="th-TH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พัฒนาฐานข้อมูล </a:t>
          </a:r>
          <a:r>
            <a:rPr lang="en-US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Pre-term, LBW, BA,TSH </a:t>
          </a:r>
          <a:r>
            <a:rPr lang="th-TH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และทารกตายปริกำเนิด</a:t>
          </a:r>
          <a:endParaRPr lang="th-TH" sz="14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9501860-DE36-4CE6-9499-3ED44E6273FA}" type="par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E50880F-FA7A-40FD-ABC2-AD5984AE5DF5}" type="sib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204956-7DE5-4C45-9915-1DC97AEE6D01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พัฒนาระบบบริการสุขภาพแม่และเด็ก</a:t>
          </a:r>
        </a:p>
      </dgm:t>
    </dgm:pt>
    <dgm:pt modelId="{9501018A-0EA8-4439-BD00-2D1F3DB633F3}" type="parTrans" cxnId="{C356ED9A-7330-405A-8B04-5725C71DC3A6}">
      <dgm:prSet/>
      <dgm:spPr/>
      <dgm:t>
        <a:bodyPr/>
        <a:lstStyle/>
        <a:p>
          <a:endParaRPr lang="th-TH" sz="2400"/>
        </a:p>
      </dgm:t>
    </dgm:pt>
    <dgm:pt modelId="{7B53C079-241D-4011-8274-19A630083E20}" type="sibTrans" cxnId="{C356ED9A-7330-405A-8B04-5725C71DC3A6}">
      <dgm:prSet/>
      <dgm:spPr/>
      <dgm:t>
        <a:bodyPr/>
        <a:lstStyle/>
        <a:p>
          <a:endParaRPr lang="th-TH" sz="2400"/>
        </a:p>
      </dgm:t>
    </dgm:pt>
    <dgm:pt modelId="{E16228CA-F842-4BE9-A3E6-0ED68E2D2ECE}">
      <dgm:prSet phldrT="[Text]" custT="1"/>
      <dgm:spPr/>
      <dgm:t>
        <a:bodyPr/>
        <a:lstStyle/>
        <a:p>
          <a:endParaRPr lang="th-TH" sz="12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E6D49BE-BB30-45FC-AEA4-ADA849AA6C77}" type="parTrans" cxnId="{4E93B545-3A54-4C05-8C1F-0F0C95E660AD}">
      <dgm:prSet/>
      <dgm:spPr/>
      <dgm:t>
        <a:bodyPr/>
        <a:lstStyle/>
        <a:p>
          <a:endParaRPr lang="th-TH" sz="2400"/>
        </a:p>
      </dgm:t>
    </dgm:pt>
    <dgm:pt modelId="{45E139A7-E227-411B-AA56-3D4F0C09E053}" type="sibTrans" cxnId="{4E93B545-3A54-4C05-8C1F-0F0C95E660AD}">
      <dgm:prSet/>
      <dgm:spPr/>
      <dgm:t>
        <a:bodyPr/>
        <a:lstStyle/>
        <a:p>
          <a:endParaRPr lang="th-TH" sz="2400"/>
        </a:p>
      </dgm:t>
    </dgm:pt>
    <dgm:pt modelId="{DD0F1946-2D2C-4024-AB31-42C6B5223BF7}">
      <dgm:prSet phldrT="[Text]" custT="1"/>
      <dgm:spPr/>
      <dgm:t>
        <a:bodyPr/>
        <a:lstStyle/>
        <a:p>
          <a:r>
            <a:rPr lang="th-TH" sz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พัฒนาศักยภาพบุคลากรด้านอนามัยแม่และเด็ก</a:t>
          </a:r>
          <a:endParaRPr lang="th-TH" sz="12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174E5B7-A2E6-4381-98FF-E038E4442598}" type="parTrans" cxnId="{0AFCC8D0-169E-4208-99FD-4D4A4F37AC0B}">
      <dgm:prSet/>
      <dgm:spPr/>
      <dgm:t>
        <a:bodyPr/>
        <a:lstStyle/>
        <a:p>
          <a:endParaRPr lang="th-TH" sz="2400"/>
        </a:p>
      </dgm:t>
    </dgm:pt>
    <dgm:pt modelId="{28C8FF24-28A9-48A7-9E03-ECD68E086814}" type="sibTrans" cxnId="{0AFCC8D0-169E-4208-99FD-4D4A4F37AC0B}">
      <dgm:prSet/>
      <dgm:spPr/>
      <dgm:t>
        <a:bodyPr/>
        <a:lstStyle/>
        <a:p>
          <a:endParaRPr lang="th-TH" sz="2400"/>
        </a:p>
      </dgm:t>
    </dgm:pt>
    <dgm:pt modelId="{03A11B39-8CFA-4656-923E-EECF8110C135}">
      <dgm:prSet custT="1"/>
      <dgm:spPr/>
      <dgm:t>
        <a:bodyPr/>
        <a:lstStyle/>
        <a:p>
          <a:r>
            <a:rPr lang="th-TH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ส่งเสริมสนับสนุนระบบการค้นหา และคัดกรองหญิงตั้งครรภ์กลุ่มเสี่ยงให้เข้าสู่ระบบการฝากครรภ์ได้เร็ว พร้อมทั้งดูแลและส่งต่อทันทีกรณีมีภาวะแทรกซ้อน</a:t>
          </a:r>
        </a:p>
      </dgm:t>
    </dgm:pt>
    <dgm:pt modelId="{8CD67D96-7C27-44A3-918F-DC59BEF525A6}" type="parTrans" cxnId="{8A45DD5B-EB69-41B0-A047-9FAA2ED15A8B}">
      <dgm:prSet/>
      <dgm:spPr/>
      <dgm:t>
        <a:bodyPr/>
        <a:lstStyle/>
        <a:p>
          <a:endParaRPr lang="th-TH"/>
        </a:p>
      </dgm:t>
    </dgm:pt>
    <dgm:pt modelId="{60CBC7EA-216E-45C1-BD66-6300231C4F38}" type="sibTrans" cxnId="{8A45DD5B-EB69-41B0-A047-9FAA2ED15A8B}">
      <dgm:prSet/>
      <dgm:spPr/>
      <dgm:t>
        <a:bodyPr/>
        <a:lstStyle/>
        <a:p>
          <a:endParaRPr lang="th-TH"/>
        </a:p>
      </dgm:t>
    </dgm:pt>
    <dgm:pt modelId="{FA99936A-8CCD-436E-B6BA-2A171836D365}">
      <dgm:prSet custT="1"/>
      <dgm:spPr/>
      <dgm:t>
        <a:bodyPr/>
        <a:lstStyle/>
        <a:p>
          <a:r>
            <a:rPr lang="th-TH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เตรียมความพร้อมก่อนตั้งครรภ์ </a:t>
          </a:r>
        </a:p>
      </dgm:t>
    </dgm:pt>
    <dgm:pt modelId="{0A694B67-6B3A-4D58-B30B-CAA3E95A0E94}" type="parTrans" cxnId="{359B2D10-ADDC-4550-A24E-D6A059290364}">
      <dgm:prSet/>
      <dgm:spPr/>
      <dgm:t>
        <a:bodyPr/>
        <a:lstStyle/>
        <a:p>
          <a:endParaRPr lang="th-TH"/>
        </a:p>
      </dgm:t>
    </dgm:pt>
    <dgm:pt modelId="{5D4C6459-1A96-4D58-AC9C-A992B5AF43BA}" type="sibTrans" cxnId="{359B2D10-ADDC-4550-A24E-D6A059290364}">
      <dgm:prSet/>
      <dgm:spPr/>
      <dgm:t>
        <a:bodyPr/>
        <a:lstStyle/>
        <a:p>
          <a:endParaRPr lang="th-TH"/>
        </a:p>
      </dgm:t>
    </dgm:pt>
    <dgm:pt modelId="{DC197735-5FCD-49F9-B1D9-93F9DCE6BB03}">
      <dgm:prSet custT="1"/>
      <dgm:spPr/>
      <dgm:t>
        <a:bodyPr/>
        <a:lstStyle/>
        <a:p>
          <a:r>
            <a:rPr lang="th-TH" sz="1400" dirty="0" err="1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บูรณา</a:t>
          </a:r>
          <a:r>
            <a: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การผ่านกลไกคณะกรรมการอนามัยแม่และเด็กและภาคีเครือข่าย </a:t>
          </a:r>
        </a:p>
      </dgm:t>
    </dgm:pt>
    <dgm:pt modelId="{750BA8CF-A15A-44B9-A676-59EE4688A46A}" type="parTrans" cxnId="{C277F740-3BF0-4DD3-B6D9-F0E23088CA24}">
      <dgm:prSet/>
      <dgm:spPr/>
      <dgm:t>
        <a:bodyPr/>
        <a:lstStyle/>
        <a:p>
          <a:endParaRPr lang="th-TH"/>
        </a:p>
      </dgm:t>
    </dgm:pt>
    <dgm:pt modelId="{C2695305-4880-48C3-AE5C-E9E24E0CE733}" type="sibTrans" cxnId="{C277F740-3BF0-4DD3-B6D9-F0E23088CA24}">
      <dgm:prSet/>
      <dgm:spPr/>
      <dgm:t>
        <a:bodyPr/>
        <a:lstStyle/>
        <a:p>
          <a:endParaRPr lang="th-TH"/>
        </a:p>
      </dgm:t>
    </dgm:pt>
    <dgm:pt modelId="{A0AAA78D-1DAF-45D5-9AA2-D28DF8280BE1}">
      <dgm:prSet custT="1"/>
      <dgm:spPr/>
      <dgm:t>
        <a:bodyPr/>
        <a:lstStyle/>
        <a:p>
          <a:r>
            <a:rPr lang="th-TH" sz="140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ในทุกระดับ(</a:t>
          </a:r>
          <a:r>
            <a:rPr lang="en-US" sz="140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MCH Board, PNC</a:t>
          </a:r>
          <a:r>
            <a:rPr lang="th-TH" sz="140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)</a:t>
          </a:r>
          <a:endParaRPr lang="th-TH" sz="1400" dirty="0">
            <a:solidFill>
              <a:prstClr val="black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10E2148-8DC6-4D81-987A-AA7ABA4307F4}" type="parTrans" cxnId="{857E72DA-005F-4747-BE4D-0A6E7EABF8FB}">
      <dgm:prSet/>
      <dgm:spPr/>
      <dgm:t>
        <a:bodyPr/>
        <a:lstStyle/>
        <a:p>
          <a:endParaRPr lang="th-TH"/>
        </a:p>
      </dgm:t>
    </dgm:pt>
    <dgm:pt modelId="{AD5023BF-E941-4579-AFCB-E3B2CF180AEC}" type="sibTrans" cxnId="{857E72DA-005F-4747-BE4D-0A6E7EABF8FB}">
      <dgm:prSet/>
      <dgm:spPr/>
      <dgm:t>
        <a:bodyPr/>
        <a:lstStyle/>
        <a:p>
          <a:endParaRPr lang="th-TH"/>
        </a:p>
      </dgm:t>
    </dgm:pt>
    <dgm:pt modelId="{B95092E5-53AD-461F-97EA-53FACE4D75B8}">
      <dgm:prSet custT="1"/>
      <dgm:spPr/>
      <dgm:t>
        <a:bodyPr/>
        <a:lstStyle/>
        <a:p>
          <a:r>
            <a: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การจัดทำระบบปฏิบัติการเชิงรุกเพื่อกาเข้าถึงกลุ่มเสี่ยงโดยอาศัยหมอครอบครัว</a:t>
          </a:r>
        </a:p>
      </dgm:t>
    </dgm:pt>
    <dgm:pt modelId="{CC402154-E001-4D7F-9669-C3549143AB7C}" type="parTrans" cxnId="{C3A4B757-8D44-41A4-9026-94A410E47C68}">
      <dgm:prSet/>
      <dgm:spPr/>
      <dgm:t>
        <a:bodyPr/>
        <a:lstStyle/>
        <a:p>
          <a:endParaRPr lang="th-TH"/>
        </a:p>
      </dgm:t>
    </dgm:pt>
    <dgm:pt modelId="{9543B328-E489-4E32-8D64-A2C1082790A7}" type="sibTrans" cxnId="{C3A4B757-8D44-41A4-9026-94A410E47C68}">
      <dgm:prSet/>
      <dgm:spPr/>
      <dgm:t>
        <a:bodyPr/>
        <a:lstStyle/>
        <a:p>
          <a:endParaRPr lang="th-TH"/>
        </a:p>
      </dgm:t>
    </dgm:pt>
    <dgm:pt modelId="{067CC5A0-7D2D-4A39-9D94-73791186227D}">
      <dgm:prSet custT="1"/>
      <dgm:spPr/>
      <dgm:t>
        <a:bodyPr/>
        <a:lstStyle/>
        <a:p>
          <a:r>
            <a:rPr lang="th-TH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พัฒนาความรอบรู้ด้านสุขภาพ</a:t>
          </a:r>
        </a:p>
      </dgm:t>
    </dgm:pt>
    <dgm:pt modelId="{15F85FC4-B2B7-4DDA-B431-E1C84CE9D1C2}" type="parTrans" cxnId="{04DB6B84-3FC6-47A1-A100-7AE75D558B5B}">
      <dgm:prSet/>
      <dgm:spPr/>
      <dgm:t>
        <a:bodyPr/>
        <a:lstStyle/>
        <a:p>
          <a:endParaRPr lang="th-TH"/>
        </a:p>
      </dgm:t>
    </dgm:pt>
    <dgm:pt modelId="{9584D2AE-9758-4B71-973A-8DDDD02434AA}" type="sibTrans" cxnId="{04DB6B84-3FC6-47A1-A100-7AE75D558B5B}">
      <dgm:prSet/>
      <dgm:spPr/>
      <dgm:t>
        <a:bodyPr/>
        <a:lstStyle/>
        <a:p>
          <a:endParaRPr lang="th-TH"/>
        </a:p>
      </dgm:t>
    </dgm:pt>
    <dgm:pt modelId="{19197E1D-1D67-4D02-9919-FCC79A0B19B0}">
      <dgm:prSet custT="1"/>
      <dgm:spPr/>
      <dgm:t>
        <a:bodyPr/>
        <a:lstStyle/>
        <a:p>
          <a:r>
            <a:rPr lang="th-TH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ในหญิงตั้งครรภ์ ครอบครัวและผู้ดูแลเกี่ยวกับภาวะเสี่ยงและ </a:t>
          </a:r>
          <a:r>
            <a:rPr lang="en-US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Early warning signs </a:t>
          </a:r>
          <a:r>
            <a:rPr lang="th-TH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รายโรค</a:t>
          </a:r>
        </a:p>
      </dgm:t>
    </dgm:pt>
    <dgm:pt modelId="{822C53D8-BF07-4845-B843-6C32B61884E1}" type="parTrans" cxnId="{83558214-5AC9-47F2-96BD-E3B6582B6C00}">
      <dgm:prSet/>
      <dgm:spPr/>
      <dgm:t>
        <a:bodyPr/>
        <a:lstStyle/>
        <a:p>
          <a:endParaRPr lang="th-TH"/>
        </a:p>
      </dgm:t>
    </dgm:pt>
    <dgm:pt modelId="{B0400940-717F-4B34-A072-3A86986D6980}" type="sibTrans" cxnId="{83558214-5AC9-47F2-96BD-E3B6582B6C00}">
      <dgm:prSet/>
      <dgm:spPr/>
      <dgm:t>
        <a:bodyPr/>
        <a:lstStyle/>
        <a:p>
          <a:endParaRPr lang="th-TH"/>
        </a:p>
      </dgm:t>
    </dgm:pt>
    <dgm:pt modelId="{CF500B9A-FDDE-41BF-90C3-7C519B244B87}">
      <dgm:prSet custT="1"/>
      <dgm:spPr/>
      <dgm:t>
        <a:bodyPr/>
        <a:lstStyle/>
        <a:p>
          <a:r>
            <a:rPr lang="th-TH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พัฒนาองค์ความรู้ นวัตกรรมและเทคโนโลยีด้านอนามัยแม่และเด็ก</a:t>
          </a:r>
        </a:p>
      </dgm:t>
    </dgm:pt>
    <dgm:pt modelId="{0A3BAD68-9BCC-4F68-B8C1-C714DD45CFE5}" type="parTrans" cxnId="{32F0E9FC-BF2F-43C5-B505-9C711B5BFFF1}">
      <dgm:prSet/>
      <dgm:spPr/>
      <dgm:t>
        <a:bodyPr/>
        <a:lstStyle/>
        <a:p>
          <a:endParaRPr lang="th-TH"/>
        </a:p>
      </dgm:t>
    </dgm:pt>
    <dgm:pt modelId="{2E0474C5-00B3-4C9E-BAC3-03DC2D288F2A}" type="sibTrans" cxnId="{32F0E9FC-BF2F-43C5-B505-9C711B5BFFF1}">
      <dgm:prSet/>
      <dgm:spPr/>
      <dgm:t>
        <a:bodyPr/>
        <a:lstStyle/>
        <a:p>
          <a:endParaRPr lang="th-TH"/>
        </a:p>
      </dgm:t>
    </dgm:pt>
    <dgm:pt modelId="{D88395F6-24E3-4E95-A08B-0EB9E2997CEF}">
      <dgm:prSet custT="1"/>
      <dgm:spPr/>
      <dgm:t>
        <a:bodyPr/>
        <a:lstStyle/>
        <a:p>
          <a:r>
            <a:rPr lang="th-TH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ทบทวนและถอดบทเรียนระบบการดูแล </a:t>
          </a:r>
          <a:r>
            <a:rPr lang="en-US" sz="1400" spc="-40" dirty="0" err="1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Udon</a:t>
          </a:r>
          <a:r>
            <a:rPr lang="en-US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Model/ROBER</a:t>
          </a:r>
          <a:r>
            <a:rPr lang="th-TH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en-US" sz="1400" spc="-40" dirty="0" err="1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Udonthani</a:t>
          </a:r>
          <a:r>
            <a:rPr lang="en-US" sz="14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7 steps</a:t>
          </a:r>
        </a:p>
      </dgm:t>
    </dgm:pt>
    <dgm:pt modelId="{F6428A9F-4525-47A5-8B7A-B1909A1514B3}" type="parTrans" cxnId="{7B63D58A-1AF3-4BA3-B45C-E8F7B2090AC1}">
      <dgm:prSet/>
      <dgm:spPr/>
      <dgm:t>
        <a:bodyPr/>
        <a:lstStyle/>
        <a:p>
          <a:endParaRPr lang="th-TH"/>
        </a:p>
      </dgm:t>
    </dgm:pt>
    <dgm:pt modelId="{4D104FB0-F827-485D-AB05-9831A683864A}" type="sibTrans" cxnId="{7B63D58A-1AF3-4BA3-B45C-E8F7B2090AC1}">
      <dgm:prSet/>
      <dgm:spPr/>
      <dgm:t>
        <a:bodyPr/>
        <a:lstStyle/>
        <a:p>
          <a:endParaRPr lang="th-TH"/>
        </a:p>
      </dgm:t>
    </dgm:pt>
    <dgm:pt modelId="{1D47AFA4-8B01-4C13-8A03-E7C42DBE0003}">
      <dgm:prSet custT="1"/>
      <dgm:spPr/>
      <dgm:t>
        <a:bodyPr/>
        <a:lstStyle/>
        <a:p>
          <a:r>
            <a: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พัฒนาระบบรายงานมารดาและทารกเสียชีวิตและบาดเจ็บ</a:t>
          </a:r>
        </a:p>
      </dgm:t>
    </dgm:pt>
    <dgm:pt modelId="{3A4E8EC1-C752-4F4F-AD41-3A10C19E83F3}" type="parTrans" cxnId="{C377AD4E-B3F1-4B28-9119-3BBDE1FA06A1}">
      <dgm:prSet/>
      <dgm:spPr/>
      <dgm:t>
        <a:bodyPr/>
        <a:lstStyle/>
        <a:p>
          <a:endParaRPr lang="th-TH"/>
        </a:p>
      </dgm:t>
    </dgm:pt>
    <dgm:pt modelId="{378E9BBB-23CB-450C-835D-07F55C85EDFF}" type="sibTrans" cxnId="{C377AD4E-B3F1-4B28-9119-3BBDE1FA06A1}">
      <dgm:prSet/>
      <dgm:spPr/>
      <dgm:t>
        <a:bodyPr/>
        <a:lstStyle/>
        <a:p>
          <a:endParaRPr lang="th-TH"/>
        </a:p>
      </dgm:t>
    </dgm:pt>
    <dgm:pt modelId="{4DCDF405-B12A-4C0F-AB16-CCDA6D3E718D}">
      <dgm:prSet custT="1"/>
      <dgm:spPr/>
      <dgm:t>
        <a:bodyPr/>
        <a:lstStyle/>
        <a:p>
          <a:r>
            <a: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พัฒนาฐานข้อมูลระบบเฝ้าระวัง กำกับติดตามของเครือข่ายสุขภาพอนามัยแม่และเด็กในทุกระดับ</a:t>
          </a:r>
        </a:p>
      </dgm:t>
    </dgm:pt>
    <dgm:pt modelId="{5433F7A1-0593-4C37-AE58-B3CE684077B9}" type="parTrans" cxnId="{B2946E3A-6AFE-4D03-94D0-F53A4B2B6C77}">
      <dgm:prSet/>
      <dgm:spPr/>
      <dgm:t>
        <a:bodyPr/>
        <a:lstStyle/>
        <a:p>
          <a:endParaRPr lang="th-TH"/>
        </a:p>
      </dgm:t>
    </dgm:pt>
    <dgm:pt modelId="{9DF8BDE0-1583-4B78-834B-1B259CBB8ABA}" type="sibTrans" cxnId="{B2946E3A-6AFE-4D03-94D0-F53A4B2B6C77}">
      <dgm:prSet/>
      <dgm:spPr/>
      <dgm:t>
        <a:bodyPr/>
        <a:lstStyle/>
        <a:p>
          <a:endParaRPr lang="th-TH"/>
        </a:p>
      </dgm:t>
    </dgm:pt>
    <dgm:pt modelId="{31D3E227-8CD5-4E9E-AFD2-52F97887D2C5}">
      <dgm:prSet custT="1"/>
      <dgm:spPr/>
      <dgm:t>
        <a:bodyPr/>
        <a:lstStyle/>
        <a:p>
          <a:r>
            <a:rPr lang="th-TH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พัฒนาระบบการคืนข้อมูลการส่งต่อการดูแลในสถานบริการทุกระดับ</a:t>
          </a:r>
          <a:endParaRPr lang="en-US" sz="1400" dirty="0">
            <a:solidFill>
              <a:srgbClr val="00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1F03FC0-2225-44D8-AD93-1505D803EC1A}" type="parTrans" cxnId="{C3F2EF9F-BA35-4554-A228-8213A608EA68}">
      <dgm:prSet/>
      <dgm:spPr/>
      <dgm:t>
        <a:bodyPr/>
        <a:lstStyle/>
        <a:p>
          <a:endParaRPr lang="th-TH"/>
        </a:p>
      </dgm:t>
    </dgm:pt>
    <dgm:pt modelId="{89990E72-0167-4DDE-894C-9D3251E263E8}" type="sibTrans" cxnId="{C3F2EF9F-BA35-4554-A228-8213A608EA68}">
      <dgm:prSet/>
      <dgm:spPr/>
      <dgm:t>
        <a:bodyPr/>
        <a:lstStyle/>
        <a:p>
          <a:endParaRPr lang="th-TH"/>
        </a:p>
      </dgm:t>
    </dgm:pt>
    <dgm:pt modelId="{A06DA55D-B197-474F-BFDB-27823DDA4EBE}">
      <dgm:prSet custT="1"/>
      <dgm:spPr/>
      <dgm:t>
        <a:bodyPr/>
        <a:lstStyle/>
        <a:p>
          <a:r>
            <a: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พัฒนาความรอบรู้ด้านสุขภาพแม่และเด็ก ครอบครัว ผู้ดูแล ชุมชน ผ่านกิจกรรม </a:t>
          </a:r>
          <a:r>
            <a:rPr lang="th-TH" sz="1400" dirty="0" err="1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รร</a:t>
          </a:r>
          <a:r>
            <a: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.พ่อแม่</a:t>
          </a:r>
          <a:endParaRPr lang="en-US" sz="1400" dirty="0">
            <a:solidFill>
              <a:prstClr val="black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6125A253-2EC5-4CD8-9421-259F7B5FDF88}" type="parTrans" cxnId="{D3694F0A-90A1-4E68-896C-BA06F410B0C2}">
      <dgm:prSet/>
      <dgm:spPr/>
      <dgm:t>
        <a:bodyPr/>
        <a:lstStyle/>
        <a:p>
          <a:endParaRPr lang="th-TH"/>
        </a:p>
      </dgm:t>
    </dgm:pt>
    <dgm:pt modelId="{95ED7667-6823-47B8-83C5-74A8B0871C4E}" type="sibTrans" cxnId="{D3694F0A-90A1-4E68-896C-BA06F410B0C2}">
      <dgm:prSet/>
      <dgm:spPr/>
      <dgm:t>
        <a:bodyPr/>
        <a:lstStyle/>
        <a:p>
          <a:endParaRPr lang="th-TH"/>
        </a:p>
      </dgm:t>
    </dgm:pt>
    <dgm:pt modelId="{C6D62984-0B9A-46E0-823E-AD7ED32C840C}">
      <dgm:prSet custT="1"/>
      <dgm:spPr/>
      <dgm:t>
        <a:bodyPr/>
        <a:lstStyle/>
        <a:p>
          <a:r>
            <a: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สนับสนุนการขับเคลื่อนทางสังคมและรณรงค์สร้างกระแส</a:t>
          </a:r>
          <a:endParaRPr lang="th-TH" sz="1400" dirty="0">
            <a:solidFill>
              <a:srgbClr val="FF000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47E44DC-2658-41B6-8709-56F5FDFDFA78}" type="parTrans" cxnId="{6D1C43C0-6B7C-40D6-AD27-2504B28E3D84}">
      <dgm:prSet/>
      <dgm:spPr/>
      <dgm:t>
        <a:bodyPr/>
        <a:lstStyle/>
        <a:p>
          <a:endParaRPr lang="th-TH"/>
        </a:p>
      </dgm:t>
    </dgm:pt>
    <dgm:pt modelId="{5EA1B8D5-456B-41EF-93E7-BD3AC88C08E6}" type="sibTrans" cxnId="{6D1C43C0-6B7C-40D6-AD27-2504B28E3D84}">
      <dgm:prSet/>
      <dgm:spPr/>
      <dgm:t>
        <a:bodyPr/>
        <a:lstStyle/>
        <a:p>
          <a:endParaRPr lang="th-TH"/>
        </a:p>
      </dgm:t>
    </dgm:pt>
    <dgm:pt modelId="{C1174686-33B7-4D46-85A3-6AF32D926141}">
      <dgm:prSet custT="1"/>
      <dgm:spPr/>
      <dgm:t>
        <a:bodyPr/>
        <a:lstStyle/>
        <a:p>
          <a:r>
            <a:rPr lang="th-TH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ขับเคลื่อนการดำเนินงานโดย </a:t>
          </a:r>
          <a:r>
            <a:rPr lang="en-US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MCH board </a:t>
          </a:r>
          <a:r>
            <a:rPr lang="th-TH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และทบทวนวิเคราะห์สาเหตุการตายมารดาเมื่อเกิดเหตุ</a:t>
          </a:r>
        </a:p>
      </dgm:t>
    </dgm:pt>
    <dgm:pt modelId="{877FEB08-4A93-4DE4-9B40-CBEDFE28364B}" type="parTrans" cxnId="{F94B69FF-B43F-4427-832D-746E9F1BEDA1}">
      <dgm:prSet/>
      <dgm:spPr/>
      <dgm:t>
        <a:bodyPr/>
        <a:lstStyle/>
        <a:p>
          <a:endParaRPr lang="th-TH"/>
        </a:p>
      </dgm:t>
    </dgm:pt>
    <dgm:pt modelId="{6873086D-AE07-4450-8A65-281E956C3A1B}" type="sibTrans" cxnId="{F94B69FF-B43F-4427-832D-746E9F1BEDA1}">
      <dgm:prSet/>
      <dgm:spPr/>
      <dgm:t>
        <a:bodyPr/>
        <a:lstStyle/>
        <a:p>
          <a:endParaRPr lang="th-TH"/>
        </a:p>
      </dgm:t>
    </dgm:pt>
    <dgm:pt modelId="{7F4FE968-ED1F-4483-93BE-088AD15798F3}">
      <dgm:prSet custT="1"/>
      <dgm:spPr/>
      <dgm:t>
        <a:bodyPr/>
        <a:lstStyle/>
        <a:p>
          <a:r>
            <a: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พัฒนาคุณภาพมาตรฐานการบริการ</a:t>
          </a:r>
          <a:r>
            <a:rPr lang="en-US" sz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ANC</a:t>
          </a:r>
          <a:r>
            <a:rPr lang="th-TH" sz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en-US" sz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LR</a:t>
          </a:r>
          <a:r>
            <a:rPr lang="th-TH" sz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en-US" sz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PP/Newborn </a:t>
          </a:r>
          <a:r>
            <a:rPr lang="th-TH" sz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อย่างต่อเนื่อง </a:t>
          </a:r>
          <a:r>
            <a:rPr lang="th-TH" sz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(</a:t>
          </a:r>
          <a:r>
            <a:rPr lang="en-US" sz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External Audit</a:t>
          </a:r>
          <a:r>
            <a:rPr lang="th-TH" sz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)</a:t>
          </a:r>
          <a:endParaRPr lang="en-US" sz="1200" dirty="0">
            <a:solidFill>
              <a:prstClr val="black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5828A137-A573-4BC9-8B2D-105A00D7CA7A}" type="parTrans" cxnId="{66BE49CF-8CBE-4B79-A9B7-B863891B23DB}">
      <dgm:prSet/>
      <dgm:spPr/>
      <dgm:t>
        <a:bodyPr/>
        <a:lstStyle/>
        <a:p>
          <a:endParaRPr lang="th-TH"/>
        </a:p>
      </dgm:t>
    </dgm:pt>
    <dgm:pt modelId="{7EC7C2FA-39AA-4926-B1B2-B2A4EAE3BEDC}" type="sibTrans" cxnId="{66BE49CF-8CBE-4B79-A9B7-B863891B23DB}">
      <dgm:prSet/>
      <dgm:spPr/>
      <dgm:t>
        <a:bodyPr/>
        <a:lstStyle/>
        <a:p>
          <a:endParaRPr lang="th-TH"/>
        </a:p>
      </dgm:t>
    </dgm:pt>
    <dgm:pt modelId="{C4F08135-0DA2-402B-ACAE-0D501E8053EF}">
      <dgm:prSet custT="1"/>
      <dgm:spPr/>
      <dgm:t>
        <a:bodyPr/>
        <a:lstStyle/>
        <a:p>
          <a:r>
            <a:rPr lang="th-TH" sz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จัดซ้อมแผนวิกฤตหญิงตั้งครรภ์เสี่ยงสูง/ภาวะวิกฤติฉุกเฉินการคลอด</a:t>
          </a:r>
          <a:endParaRPr lang="en-US" sz="1200" dirty="0">
            <a:solidFill>
              <a:prstClr val="black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F79B36D-1599-4F0A-B6BA-DE2C459BA385}" type="parTrans" cxnId="{684C7E39-EA76-4739-8A0A-E923159C9B89}">
      <dgm:prSet/>
      <dgm:spPr/>
      <dgm:t>
        <a:bodyPr/>
        <a:lstStyle/>
        <a:p>
          <a:endParaRPr lang="th-TH"/>
        </a:p>
      </dgm:t>
    </dgm:pt>
    <dgm:pt modelId="{5346D4FF-2264-411E-A221-1FE0A4637258}" type="sibTrans" cxnId="{684C7E39-EA76-4739-8A0A-E923159C9B89}">
      <dgm:prSet/>
      <dgm:spPr/>
      <dgm:t>
        <a:bodyPr/>
        <a:lstStyle/>
        <a:p>
          <a:endParaRPr lang="th-TH"/>
        </a:p>
      </dgm:t>
    </dgm:pt>
    <dgm:pt modelId="{E265F050-FE64-4DA4-831A-B3D57117B9D5}">
      <dgm:prSet custT="1"/>
      <dgm:spPr/>
      <dgm:t>
        <a:bodyPr/>
        <a:lstStyle/>
        <a:p>
          <a:r>
            <a: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พัฒนาระบบการดูแลหญิงตั้งครรภ์ที่มีภาวะเสี่ยงดูแลร่วมกันระหว่าง</a:t>
          </a:r>
          <a:r>
            <a:rPr lang="th-TH" sz="1200" dirty="0" err="1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สห</a:t>
          </a:r>
          <a:r>
            <a: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สาขาวิชาชีพและสูติแพทย์อย่างเป็นระบบ</a:t>
          </a:r>
        </a:p>
      </dgm:t>
    </dgm:pt>
    <dgm:pt modelId="{0E104A4B-A04A-4030-825A-CB113B6A5532}" type="parTrans" cxnId="{649A3F83-1755-43BC-B03B-E5C0B9C3E59D}">
      <dgm:prSet/>
      <dgm:spPr/>
      <dgm:t>
        <a:bodyPr/>
        <a:lstStyle/>
        <a:p>
          <a:endParaRPr lang="th-TH"/>
        </a:p>
      </dgm:t>
    </dgm:pt>
    <dgm:pt modelId="{22CAD899-4B72-4F87-AF44-782B14926C37}" type="sibTrans" cxnId="{649A3F83-1755-43BC-B03B-E5C0B9C3E59D}">
      <dgm:prSet/>
      <dgm:spPr/>
      <dgm:t>
        <a:bodyPr/>
        <a:lstStyle/>
        <a:p>
          <a:endParaRPr lang="th-TH"/>
        </a:p>
      </dgm:t>
    </dgm:pt>
    <dgm:pt modelId="{88A6E7F8-27F3-465A-88DC-F18FA800CC6A}">
      <dgm:prSet custT="1"/>
      <dgm:spPr/>
      <dgm:t>
        <a:bodyPr/>
        <a:lstStyle/>
        <a:p>
          <a:r>
            <a: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พัฒนาการดูแลระบบ </a:t>
          </a:r>
          <a:r>
            <a:rPr lang="en-US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Zoning </a:t>
          </a:r>
          <a:r>
            <a: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และการส่งต่อ </a:t>
          </a:r>
          <a:r>
            <a:rPr lang="en-US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consult </a:t>
          </a:r>
          <a:r>
            <a: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ที่มีคุณภาพ อย่างเป็นระบบ /พัฒนาระบบคืนข้อมูลในหญิงตั้งครรภ์และหลังคลอด ตามแนวทางจังหวัด</a:t>
          </a:r>
        </a:p>
      </dgm:t>
    </dgm:pt>
    <dgm:pt modelId="{5EC563A7-53EA-4B96-8E42-1F0E3F904D40}" type="parTrans" cxnId="{C469DA45-1E6F-42D0-85C0-AAEC0B360C4C}">
      <dgm:prSet/>
      <dgm:spPr/>
      <dgm:t>
        <a:bodyPr/>
        <a:lstStyle/>
        <a:p>
          <a:endParaRPr lang="th-TH"/>
        </a:p>
      </dgm:t>
    </dgm:pt>
    <dgm:pt modelId="{9DE9DF8D-73B3-4664-9D28-86C3036FB1B4}" type="sibTrans" cxnId="{C469DA45-1E6F-42D0-85C0-AAEC0B360C4C}">
      <dgm:prSet/>
      <dgm:spPr/>
      <dgm:t>
        <a:bodyPr/>
        <a:lstStyle/>
        <a:p>
          <a:endParaRPr lang="th-TH"/>
        </a:p>
      </dgm:t>
    </dgm:pt>
    <dgm:pt modelId="{175A7664-953A-428B-8415-74082AB05B64}">
      <dgm:prSet custT="1"/>
      <dgm:spPr/>
      <dgm:t>
        <a:bodyPr/>
        <a:lstStyle/>
        <a:p>
          <a:r>
            <a:rPr lang="th-TH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นิเทศ ติดตาม </a:t>
          </a:r>
          <a:r>
            <a:rPr lang="en-US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Coaching </a:t>
          </a:r>
          <a:r>
            <a:rPr lang="th-TH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ในอำเภอที่เกิดเหตุซ้ำ </a:t>
          </a:r>
          <a:endParaRPr lang="en-US" sz="1200" dirty="0">
            <a:solidFill>
              <a:srgbClr val="00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3CE5DC6-0FAC-446F-BFD0-5A04FA3BE70B}" type="parTrans" cxnId="{060DE1D1-5BD1-477E-BD35-67F1495082AA}">
      <dgm:prSet/>
      <dgm:spPr/>
      <dgm:t>
        <a:bodyPr/>
        <a:lstStyle/>
        <a:p>
          <a:endParaRPr lang="th-TH"/>
        </a:p>
      </dgm:t>
    </dgm:pt>
    <dgm:pt modelId="{C52D7094-1E54-454C-B1B9-44226E542DEE}" type="sibTrans" cxnId="{060DE1D1-5BD1-477E-BD35-67F1495082AA}">
      <dgm:prSet/>
      <dgm:spPr/>
      <dgm:t>
        <a:bodyPr/>
        <a:lstStyle/>
        <a:p>
          <a:endParaRPr lang="th-TH"/>
        </a:p>
      </dgm:t>
    </dgm:pt>
    <dgm:pt modelId="{504B7DF9-8EFD-48AA-BA2C-35BF70ABD331}">
      <dgm:prSet custT="1"/>
      <dgm:spPr/>
      <dgm:t>
        <a:bodyPr/>
        <a:lstStyle/>
        <a:p>
          <a:r>
            <a:rPr lang="th-TH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แนวทาง </a:t>
          </a:r>
          <a:r>
            <a:rPr lang="en-US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Early ANC </a:t>
          </a:r>
          <a:r>
            <a:rPr lang="th-TH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และให้บริการ </a:t>
          </a:r>
          <a:r>
            <a:rPr lang="en-US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ANC </a:t>
          </a:r>
          <a:r>
            <a:rPr lang="th-TH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ตามมาตรฐาน </a:t>
          </a:r>
          <a:r>
            <a:rPr lang="en-US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8 </a:t>
          </a:r>
          <a:r>
            <a:rPr lang="th-TH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ครั้ง คุณภาพ</a:t>
          </a:r>
        </a:p>
      </dgm:t>
    </dgm:pt>
    <dgm:pt modelId="{397788C6-495B-462F-8B93-4CFA01277C20}" type="parTrans" cxnId="{5503436A-33C1-4200-BE99-438C5D20C726}">
      <dgm:prSet/>
      <dgm:spPr/>
      <dgm:t>
        <a:bodyPr/>
        <a:lstStyle/>
        <a:p>
          <a:endParaRPr lang="th-TH"/>
        </a:p>
      </dgm:t>
    </dgm:pt>
    <dgm:pt modelId="{10ADA951-786F-4C0E-A3AF-2A819E04B75E}" type="sibTrans" cxnId="{5503436A-33C1-4200-BE99-438C5D20C726}">
      <dgm:prSet/>
      <dgm:spPr/>
      <dgm:t>
        <a:bodyPr/>
        <a:lstStyle/>
        <a:p>
          <a:endParaRPr lang="th-TH"/>
        </a:p>
      </dgm:t>
    </dgm:pt>
    <dgm:pt modelId="{917C3D33-EE7D-47CB-AFA5-14D411BDC161}" type="pres">
      <dgm:prSet presAssocID="{7BA7BF3D-3661-43D8-AAE8-50601C7D95AD}" presName="Name0" presStyleCnt="0">
        <dgm:presLayoutVars>
          <dgm:dir/>
          <dgm:animLvl val="lvl"/>
          <dgm:resizeHandles val="exact"/>
        </dgm:presLayoutVars>
      </dgm:prSet>
      <dgm:spPr/>
    </dgm:pt>
    <dgm:pt modelId="{69932FAC-A033-4E1E-ADBE-3294E55B3DB9}" type="pres">
      <dgm:prSet presAssocID="{532606BD-C0AC-4AF9-9CD4-61743BD7403B}" presName="composite" presStyleCnt="0"/>
      <dgm:spPr/>
    </dgm:pt>
    <dgm:pt modelId="{E6636CDD-5B53-4B1B-9095-D5FF14B2490A}" type="pres">
      <dgm:prSet presAssocID="{532606BD-C0AC-4AF9-9CD4-61743BD7403B}" presName="parTx" presStyleLbl="alignNode1" presStyleIdx="0" presStyleCnt="4" custScaleY="124584" custLinFactNeighborX="-166" custLinFactNeighborY="-6146">
        <dgm:presLayoutVars>
          <dgm:chMax val="0"/>
          <dgm:chPref val="0"/>
          <dgm:bulletEnabled val="1"/>
        </dgm:presLayoutVars>
      </dgm:prSet>
      <dgm:spPr/>
    </dgm:pt>
    <dgm:pt modelId="{4727EF65-2D4D-40AA-ABB5-2C83B3F97656}" type="pres">
      <dgm:prSet presAssocID="{532606BD-C0AC-4AF9-9CD4-61743BD7403B}" presName="desTx" presStyleLbl="alignAccFollowNode1" presStyleIdx="0" presStyleCnt="4">
        <dgm:presLayoutVars>
          <dgm:bulletEnabled val="1"/>
        </dgm:presLayoutVars>
      </dgm:prSet>
      <dgm:spPr/>
    </dgm:pt>
    <dgm:pt modelId="{F3A89505-4953-4BEF-A568-2F2B6630D9AB}" type="pres">
      <dgm:prSet presAssocID="{7FC6F417-2E2F-48FE-BF2A-B5C389EA2768}" presName="space" presStyleCnt="0"/>
      <dgm:spPr/>
    </dgm:pt>
    <dgm:pt modelId="{4E32D589-F725-4BD3-AD65-902DA33BEB21}" type="pres">
      <dgm:prSet presAssocID="{3A38A93E-7092-4C4E-B8D1-28C3D21DF313}" presName="composite" presStyleCnt="0"/>
      <dgm:spPr/>
    </dgm:pt>
    <dgm:pt modelId="{915D5A09-6891-4830-8D5E-B8251006E85E}" type="pres">
      <dgm:prSet presAssocID="{3A38A93E-7092-4C4E-B8D1-28C3D21DF313}" presName="parTx" presStyleLbl="alignNode1" presStyleIdx="1" presStyleCnt="4" custScaleY="124584" custLinFactNeighborX="-166" custLinFactNeighborY="-6146">
        <dgm:presLayoutVars>
          <dgm:chMax val="0"/>
          <dgm:chPref val="0"/>
          <dgm:bulletEnabled val="1"/>
        </dgm:presLayoutVars>
      </dgm:prSet>
      <dgm:spPr/>
    </dgm:pt>
    <dgm:pt modelId="{54F29A50-B9EB-4216-9C36-6C652F666B47}" type="pres">
      <dgm:prSet presAssocID="{3A38A93E-7092-4C4E-B8D1-28C3D21DF313}" presName="desTx" presStyleLbl="alignAccFollowNode1" presStyleIdx="1" presStyleCnt="4">
        <dgm:presLayoutVars>
          <dgm:bulletEnabled val="1"/>
        </dgm:presLayoutVars>
      </dgm:prSet>
      <dgm:spPr/>
    </dgm:pt>
    <dgm:pt modelId="{BBDEC5CC-1471-4A75-99CB-DD3F76878553}" type="pres">
      <dgm:prSet presAssocID="{AC375AC7-AEA4-4D68-97C3-71E01FB43774}" presName="space" presStyleCnt="0"/>
      <dgm:spPr/>
    </dgm:pt>
    <dgm:pt modelId="{573BDA34-1B0E-4206-9DFD-338C17B170A5}" type="pres">
      <dgm:prSet presAssocID="{CAB1DFE1-67CD-4EB5-ADD6-62D749E9BC6A}" presName="composite" presStyleCnt="0"/>
      <dgm:spPr/>
    </dgm:pt>
    <dgm:pt modelId="{65DD7798-687A-47EF-91C3-80817A97C792}" type="pres">
      <dgm:prSet presAssocID="{CAB1DFE1-67CD-4EB5-ADD6-62D749E9BC6A}" presName="parTx" presStyleLbl="alignNode1" presStyleIdx="2" presStyleCnt="4" custScaleY="108155" custLinFactNeighborX="-166" custLinFactNeighborY="-10253">
        <dgm:presLayoutVars>
          <dgm:chMax val="0"/>
          <dgm:chPref val="0"/>
          <dgm:bulletEnabled val="1"/>
        </dgm:presLayoutVars>
      </dgm:prSet>
      <dgm:spPr/>
    </dgm:pt>
    <dgm:pt modelId="{13E8B9EB-0764-47F3-99FA-7048B9DADEA7}" type="pres">
      <dgm:prSet presAssocID="{CAB1DFE1-67CD-4EB5-ADD6-62D749E9BC6A}" presName="desTx" presStyleLbl="alignAccFollowNode1" presStyleIdx="2" presStyleCnt="4">
        <dgm:presLayoutVars>
          <dgm:bulletEnabled val="1"/>
        </dgm:presLayoutVars>
      </dgm:prSet>
      <dgm:spPr/>
    </dgm:pt>
    <dgm:pt modelId="{75CB31FB-1C17-4879-A8A4-27C6AD786E37}" type="pres">
      <dgm:prSet presAssocID="{DFA1FE45-5E68-46EF-8B83-C0DEFF9B4991}" presName="space" presStyleCnt="0"/>
      <dgm:spPr/>
    </dgm:pt>
    <dgm:pt modelId="{13874634-AF26-4730-B7C5-256626116917}" type="pres">
      <dgm:prSet presAssocID="{48204956-7DE5-4C45-9915-1DC97AEE6D01}" presName="composite" presStyleCnt="0"/>
      <dgm:spPr/>
    </dgm:pt>
    <dgm:pt modelId="{E0536F31-2ACF-4C4A-B1B2-FBACA20ECB12}" type="pres">
      <dgm:prSet presAssocID="{48204956-7DE5-4C45-9915-1DC97AEE6D01}" presName="parTx" presStyleLbl="alignNode1" presStyleIdx="3" presStyleCnt="4" custLinFactNeighborX="-198" custLinFactNeighborY="-8812">
        <dgm:presLayoutVars>
          <dgm:chMax val="0"/>
          <dgm:chPref val="0"/>
          <dgm:bulletEnabled val="1"/>
        </dgm:presLayoutVars>
      </dgm:prSet>
      <dgm:spPr/>
    </dgm:pt>
    <dgm:pt modelId="{D8CD2349-B67E-4AC2-BE7E-B9B4004DC285}" type="pres">
      <dgm:prSet presAssocID="{48204956-7DE5-4C45-9915-1DC97AEE6D01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D3694F0A-90A1-4E68-896C-BA06F410B0C2}" srcId="{CAB1DFE1-67CD-4EB5-ADD6-62D749E9BC6A}" destId="{A06DA55D-B197-474F-BFDB-27823DDA4EBE}" srcOrd="4" destOrd="0" parTransId="{6125A253-2EC5-4CD8-9421-259F7B5FDF88}" sibTransId="{95ED7667-6823-47B8-83C5-74A8B0871C4E}"/>
    <dgm:cxn modelId="{A4A3870E-3FB5-424D-ADE1-662CFB78678A}" type="presOf" srcId="{CF500B9A-FDDE-41BF-90C3-7C519B244B87}" destId="{54F29A50-B9EB-4216-9C36-6C652F666B47}" srcOrd="0" destOrd="3" presId="urn:microsoft.com/office/officeart/2005/8/layout/hList1"/>
    <dgm:cxn modelId="{359B2D10-ADDC-4550-A24E-D6A059290364}" srcId="{532606BD-C0AC-4AF9-9CD4-61743BD7403B}" destId="{FA99936A-8CCD-436E-B6BA-2A171836D365}" srcOrd="2" destOrd="0" parTransId="{0A694B67-6B3A-4D58-B30B-CAA3E95A0E94}" sibTransId="{5D4C6459-1A96-4D58-AC9C-A992B5AF43BA}"/>
    <dgm:cxn modelId="{83558214-5AC9-47F2-96BD-E3B6582B6C00}" srcId="{3A38A93E-7092-4C4E-B8D1-28C3D21DF313}" destId="{19197E1D-1D67-4D02-9919-FCC79A0B19B0}" srcOrd="2" destOrd="0" parTransId="{822C53D8-BF07-4845-B843-6C32B61884E1}" sibTransId="{B0400940-717F-4B34-A072-3A86986D6980}"/>
    <dgm:cxn modelId="{CC83771B-A599-4C7B-BA31-897A7B349494}" srcId="{CAB1DFE1-67CD-4EB5-ADD6-62D749E9BC6A}" destId="{069F1430-B05A-45D4-9E26-0B62FADC11ED}" srcOrd="0" destOrd="0" parTransId="{49501860-DE36-4CE6-9499-3ED44E6273FA}" sibTransId="{2E50880F-FA7A-40FD-ABC2-AD5984AE5DF5}"/>
    <dgm:cxn modelId="{0FD64F23-1610-45DF-A8F1-B682E2C45E8A}" type="presOf" srcId="{1D47AFA4-8B01-4C13-8A03-E7C42DBE0003}" destId="{13E8B9EB-0764-47F3-99FA-7048B9DADEA7}" srcOrd="0" destOrd="1" presId="urn:microsoft.com/office/officeart/2005/8/layout/hList1"/>
    <dgm:cxn modelId="{E6B8EB34-9FAF-45F0-9EB9-705A17B286B4}" type="presOf" srcId="{E265F050-FE64-4DA4-831A-B3D57117B9D5}" destId="{D8CD2349-B67E-4AC2-BE7E-B9B4004DC285}" srcOrd="0" destOrd="4" presId="urn:microsoft.com/office/officeart/2005/8/layout/hList1"/>
    <dgm:cxn modelId="{684C7E39-EA76-4739-8A0A-E923159C9B89}" srcId="{48204956-7DE5-4C45-9915-1DC97AEE6D01}" destId="{C4F08135-0DA2-402B-ACAE-0D501E8053EF}" srcOrd="3" destOrd="0" parTransId="{DF79B36D-1599-4F0A-B6BA-DE2C459BA385}" sibTransId="{5346D4FF-2264-411E-A221-1FE0A4637258}"/>
    <dgm:cxn modelId="{97CBDC39-170F-43AE-AED3-623EE0D9F1F5}" type="presOf" srcId="{A0AAA78D-1DAF-45D5-9AA2-D28DF8280BE1}" destId="{4727EF65-2D4D-40AA-ABB5-2C83B3F97656}" srcOrd="0" destOrd="4" presId="urn:microsoft.com/office/officeart/2005/8/layout/hList1"/>
    <dgm:cxn modelId="{B2946E3A-6AFE-4D03-94D0-F53A4B2B6C77}" srcId="{CAB1DFE1-67CD-4EB5-ADD6-62D749E9BC6A}" destId="{4DCDF405-B12A-4C0F-AB16-CCDA6D3E718D}" srcOrd="2" destOrd="0" parTransId="{5433F7A1-0593-4C37-AE58-B3CE684077B9}" sibTransId="{9DF8BDE0-1583-4B78-834B-1B259CBB8ABA}"/>
    <dgm:cxn modelId="{C277F740-3BF0-4DD3-B6D9-F0E23088CA24}" srcId="{532606BD-C0AC-4AF9-9CD4-61743BD7403B}" destId="{DC197735-5FCD-49F9-B1D9-93F9DCE6BB03}" srcOrd="3" destOrd="0" parTransId="{750BA8CF-A15A-44B9-A676-59EE4688A46A}" sibTransId="{C2695305-4880-48C3-AE5C-E9E24E0CE733}"/>
    <dgm:cxn modelId="{8A45DD5B-EB69-41B0-A047-9FAA2ED15A8B}" srcId="{532606BD-C0AC-4AF9-9CD4-61743BD7403B}" destId="{03A11B39-8CFA-4656-923E-EECF8110C135}" srcOrd="1" destOrd="0" parTransId="{8CD67D96-7C27-44A3-918F-DC59BEF525A6}" sibTransId="{60CBC7EA-216E-45C1-BD66-6300231C4F38}"/>
    <dgm:cxn modelId="{006F5262-CEE1-4A00-BB0A-67B9936BF7CD}" srcId="{7BA7BF3D-3661-43D8-AAE8-50601C7D95AD}" destId="{3A38A93E-7092-4C4E-B8D1-28C3D21DF313}" srcOrd="1" destOrd="0" parTransId="{2554DFA6-EB73-4CC4-8F3E-BDDF2D1A31FD}" sibTransId="{AC375AC7-AEA4-4D68-97C3-71E01FB43774}"/>
    <dgm:cxn modelId="{4E93B545-3A54-4C05-8C1F-0F0C95E660AD}" srcId="{48204956-7DE5-4C45-9915-1DC97AEE6D01}" destId="{E16228CA-F842-4BE9-A3E6-0ED68E2D2ECE}" srcOrd="8" destOrd="0" parTransId="{FE6D49BE-BB30-45FC-AEA4-ADA849AA6C77}" sibTransId="{45E139A7-E227-411B-AA56-3D4F0C09E053}"/>
    <dgm:cxn modelId="{C469DA45-1E6F-42D0-85C0-AAEC0B360C4C}" srcId="{48204956-7DE5-4C45-9915-1DC97AEE6D01}" destId="{88A6E7F8-27F3-465A-88DC-F18FA800CC6A}" srcOrd="5" destOrd="0" parTransId="{5EC563A7-53EA-4B96-8E42-1F0E3F904D40}" sibTransId="{9DE9DF8D-73B3-4664-9D28-86C3036FB1B4}"/>
    <dgm:cxn modelId="{19E37447-F645-40C8-AF0D-80AA6D174586}" type="presOf" srcId="{067CC5A0-7D2D-4A39-9D94-73791186227D}" destId="{54F29A50-B9EB-4216-9C36-6C652F666B47}" srcOrd="0" destOrd="1" presId="urn:microsoft.com/office/officeart/2005/8/layout/hList1"/>
    <dgm:cxn modelId="{6785A367-5A8B-4E49-A83F-1F40CB6439A0}" type="presOf" srcId="{19197E1D-1D67-4D02-9919-FCC79A0B19B0}" destId="{54F29A50-B9EB-4216-9C36-6C652F666B47}" srcOrd="0" destOrd="2" presId="urn:microsoft.com/office/officeart/2005/8/layout/hList1"/>
    <dgm:cxn modelId="{5503436A-33C1-4200-BE99-438C5D20C726}" srcId="{48204956-7DE5-4C45-9915-1DC97AEE6D01}" destId="{504B7DF9-8EFD-48AA-BA2C-35BF70ABD331}" srcOrd="7" destOrd="0" parTransId="{397788C6-495B-462F-8B93-4CFA01277C20}" sibTransId="{10ADA951-786F-4C0E-A3AF-2A819E04B75E}"/>
    <dgm:cxn modelId="{C809F86A-B143-41E6-9B7A-37D26284B2A0}" type="presOf" srcId="{504B7DF9-8EFD-48AA-BA2C-35BF70ABD331}" destId="{D8CD2349-B67E-4AC2-BE7E-B9B4004DC285}" srcOrd="0" destOrd="7" presId="urn:microsoft.com/office/officeart/2005/8/layout/hList1"/>
    <dgm:cxn modelId="{5980E34C-5F46-4870-B837-98F67A56A896}" type="presOf" srcId="{7BA7BF3D-3661-43D8-AAE8-50601C7D95AD}" destId="{917C3D33-EE7D-47CB-AFA5-14D411BDC161}" srcOrd="0" destOrd="0" presId="urn:microsoft.com/office/officeart/2005/8/layout/hList1"/>
    <dgm:cxn modelId="{C377AD4E-B3F1-4B28-9119-3BBDE1FA06A1}" srcId="{CAB1DFE1-67CD-4EB5-ADD6-62D749E9BC6A}" destId="{1D47AFA4-8B01-4C13-8A03-E7C42DBE0003}" srcOrd="1" destOrd="0" parTransId="{3A4E8EC1-C752-4F4F-AD41-3A10C19E83F3}" sibTransId="{378E9BBB-23CB-450C-835D-07F55C85EDFF}"/>
    <dgm:cxn modelId="{5C9CFE4F-3E15-43F0-887F-02C326F5C86D}" type="presOf" srcId="{7B5D2598-6136-4B91-A616-79FB850D7864}" destId="{4727EF65-2D4D-40AA-ABB5-2C83B3F97656}" srcOrd="0" destOrd="0" presId="urn:microsoft.com/office/officeart/2005/8/layout/hList1"/>
    <dgm:cxn modelId="{F3CB5350-73EA-497A-A639-E3859D6553CA}" type="presOf" srcId="{DD0F1946-2D2C-4024-AB31-42C6B5223BF7}" destId="{D8CD2349-B67E-4AC2-BE7E-B9B4004DC285}" srcOrd="0" destOrd="0" presId="urn:microsoft.com/office/officeart/2005/8/layout/hList1"/>
    <dgm:cxn modelId="{2A8ADA73-5DEC-4944-AD4F-CCAA337AE51D}" type="presOf" srcId="{4DCDF405-B12A-4C0F-AB16-CCDA6D3E718D}" destId="{13E8B9EB-0764-47F3-99FA-7048B9DADEA7}" srcOrd="0" destOrd="2" presId="urn:microsoft.com/office/officeart/2005/8/layout/hList1"/>
    <dgm:cxn modelId="{A1A61D74-E35E-4600-9AF4-2D2B835931A1}" type="presOf" srcId="{7AB7A278-603E-41C9-AF2A-008B21D115EF}" destId="{54F29A50-B9EB-4216-9C36-6C652F666B47}" srcOrd="0" destOrd="0" presId="urn:microsoft.com/office/officeart/2005/8/layout/hList1"/>
    <dgm:cxn modelId="{F3F36375-B788-4F84-BFE7-1D64AA57FD88}" type="presOf" srcId="{3A38A93E-7092-4C4E-B8D1-28C3D21DF313}" destId="{915D5A09-6891-4830-8D5E-B8251006E85E}" srcOrd="0" destOrd="0" presId="urn:microsoft.com/office/officeart/2005/8/layout/hList1"/>
    <dgm:cxn modelId="{AD17D956-1B28-448F-9CD2-7057057EE404}" type="presOf" srcId="{31D3E227-8CD5-4E9E-AFD2-52F97887D2C5}" destId="{13E8B9EB-0764-47F3-99FA-7048B9DADEA7}" srcOrd="0" destOrd="3" presId="urn:microsoft.com/office/officeart/2005/8/layout/hList1"/>
    <dgm:cxn modelId="{1BE77757-E3CA-4DC8-8C0D-AFA0D09E7B58}" type="presOf" srcId="{532606BD-C0AC-4AF9-9CD4-61743BD7403B}" destId="{E6636CDD-5B53-4B1B-9095-D5FF14B2490A}" srcOrd="0" destOrd="0" presId="urn:microsoft.com/office/officeart/2005/8/layout/hList1"/>
    <dgm:cxn modelId="{C3A4B757-8D44-41A4-9026-94A410E47C68}" srcId="{532606BD-C0AC-4AF9-9CD4-61743BD7403B}" destId="{B95092E5-53AD-461F-97EA-53FACE4D75B8}" srcOrd="5" destOrd="0" parTransId="{CC402154-E001-4D7F-9669-C3549143AB7C}" sibTransId="{9543B328-E489-4E32-8D64-A2C1082790A7}"/>
    <dgm:cxn modelId="{9E93D578-338C-45AE-B796-4AE2208A1A29}" type="presOf" srcId="{C6D62984-0B9A-46E0-823E-AD7ED32C840C}" destId="{13E8B9EB-0764-47F3-99FA-7048B9DADEA7}" srcOrd="0" destOrd="5" presId="urn:microsoft.com/office/officeart/2005/8/layout/hList1"/>
    <dgm:cxn modelId="{A26E087B-0596-4873-8410-D22C5E544273}" srcId="{7BA7BF3D-3661-43D8-AAE8-50601C7D95AD}" destId="{532606BD-C0AC-4AF9-9CD4-61743BD7403B}" srcOrd="0" destOrd="0" parTransId="{DE36929C-7848-4D3F-8D3B-B7A85ACD8BBE}" sibTransId="{7FC6F417-2E2F-48FE-BF2A-B5C389EA2768}"/>
    <dgm:cxn modelId="{649A3F83-1755-43BC-B03B-E5C0B9C3E59D}" srcId="{48204956-7DE5-4C45-9915-1DC97AEE6D01}" destId="{E265F050-FE64-4DA4-831A-B3D57117B9D5}" srcOrd="4" destOrd="0" parTransId="{0E104A4B-A04A-4030-825A-CB113B6A5532}" sibTransId="{22CAD899-4B72-4F87-AF44-782B14926C37}"/>
    <dgm:cxn modelId="{04DB6B84-3FC6-47A1-A100-7AE75D558B5B}" srcId="{3A38A93E-7092-4C4E-B8D1-28C3D21DF313}" destId="{067CC5A0-7D2D-4A39-9D94-73791186227D}" srcOrd="1" destOrd="0" parTransId="{15F85FC4-B2B7-4DDA-B431-E1C84CE9D1C2}" sibTransId="{9584D2AE-9758-4B71-973A-8DDDD02434AA}"/>
    <dgm:cxn modelId="{7B63D58A-1AF3-4BA3-B45C-E8F7B2090AC1}" srcId="{3A38A93E-7092-4C4E-B8D1-28C3D21DF313}" destId="{D88395F6-24E3-4E95-A08B-0EB9E2997CEF}" srcOrd="4" destOrd="0" parTransId="{F6428A9F-4525-47A5-8B7A-B1909A1514B3}" sibTransId="{4D104FB0-F827-485D-AB05-9831A683864A}"/>
    <dgm:cxn modelId="{CC59F091-B639-4C69-9BB5-70B42ECF63FD}" type="presOf" srcId="{B95092E5-53AD-461F-97EA-53FACE4D75B8}" destId="{4727EF65-2D4D-40AA-ABB5-2C83B3F97656}" srcOrd="0" destOrd="5" presId="urn:microsoft.com/office/officeart/2005/8/layout/hList1"/>
    <dgm:cxn modelId="{FC744F96-FC04-41CE-AA20-2AC97A9D7DBC}" type="presOf" srcId="{175A7664-953A-428B-8415-74082AB05B64}" destId="{D8CD2349-B67E-4AC2-BE7E-B9B4004DC285}" srcOrd="0" destOrd="6" presId="urn:microsoft.com/office/officeart/2005/8/layout/hList1"/>
    <dgm:cxn modelId="{C356ED9A-7330-405A-8B04-5725C71DC3A6}" srcId="{7BA7BF3D-3661-43D8-AAE8-50601C7D95AD}" destId="{48204956-7DE5-4C45-9915-1DC97AEE6D01}" srcOrd="3" destOrd="0" parTransId="{9501018A-0EA8-4439-BD00-2D1F3DB633F3}" sibTransId="{7B53C079-241D-4011-8274-19A630083E20}"/>
    <dgm:cxn modelId="{053A6F9D-0304-4631-8B9C-3F4F9438EE60}" type="presOf" srcId="{C4F08135-0DA2-402B-ACAE-0D501E8053EF}" destId="{D8CD2349-B67E-4AC2-BE7E-B9B4004DC285}" srcOrd="0" destOrd="3" presId="urn:microsoft.com/office/officeart/2005/8/layout/hList1"/>
    <dgm:cxn modelId="{C3F2EF9F-BA35-4554-A228-8213A608EA68}" srcId="{CAB1DFE1-67CD-4EB5-ADD6-62D749E9BC6A}" destId="{31D3E227-8CD5-4E9E-AFD2-52F97887D2C5}" srcOrd="3" destOrd="0" parTransId="{F1F03FC0-2225-44D8-AD93-1505D803EC1A}" sibTransId="{89990E72-0167-4DDE-894C-9D3251E263E8}"/>
    <dgm:cxn modelId="{7B5021A1-EBC8-4120-B286-1E2E18C66EB9}" srcId="{532606BD-C0AC-4AF9-9CD4-61743BD7403B}" destId="{7B5D2598-6136-4B91-A616-79FB850D7864}" srcOrd="0" destOrd="0" parTransId="{9F94CE2D-18BA-4BE1-B219-E1C0CFD57C10}" sibTransId="{B5B38DFD-7186-4544-930E-E664D828C73C}"/>
    <dgm:cxn modelId="{CE0266A2-D5D7-4949-80F2-7AF12151BCDF}" srcId="{3A38A93E-7092-4C4E-B8D1-28C3D21DF313}" destId="{7AB7A278-603E-41C9-AF2A-008B21D115EF}" srcOrd="0" destOrd="0" parTransId="{85149061-E570-4007-8FDE-F0A1CD441908}" sibTransId="{0C49A3DC-0DA7-44C1-B78F-A6E48DD22EDF}"/>
    <dgm:cxn modelId="{2E97DFA5-3B1F-465E-A454-DC8062A11A41}" srcId="{7BA7BF3D-3661-43D8-AAE8-50601C7D95AD}" destId="{CAB1DFE1-67CD-4EB5-ADD6-62D749E9BC6A}" srcOrd="2" destOrd="0" parTransId="{02E66FC9-E411-4167-B0DA-7DFF579C9A96}" sibTransId="{DFA1FE45-5E68-46EF-8B83-C0DEFF9B4991}"/>
    <dgm:cxn modelId="{66715CB3-15C6-4770-8FF5-601262E83964}" type="presOf" srcId="{FA99936A-8CCD-436E-B6BA-2A171836D365}" destId="{4727EF65-2D4D-40AA-ABB5-2C83B3F97656}" srcOrd="0" destOrd="2" presId="urn:microsoft.com/office/officeart/2005/8/layout/hList1"/>
    <dgm:cxn modelId="{E3BC4DB9-1E4B-47AD-B246-6CB2F16696F7}" type="presOf" srcId="{03A11B39-8CFA-4656-923E-EECF8110C135}" destId="{4727EF65-2D4D-40AA-ABB5-2C83B3F97656}" srcOrd="0" destOrd="1" presId="urn:microsoft.com/office/officeart/2005/8/layout/hList1"/>
    <dgm:cxn modelId="{C775FDBA-E252-4259-A2EB-B70F12E79ABA}" type="presOf" srcId="{7F4FE968-ED1F-4483-93BE-088AD15798F3}" destId="{D8CD2349-B67E-4AC2-BE7E-B9B4004DC285}" srcOrd="0" destOrd="2" presId="urn:microsoft.com/office/officeart/2005/8/layout/hList1"/>
    <dgm:cxn modelId="{87D7DCBB-801E-46FB-91BE-0B90755C2BBB}" type="presOf" srcId="{E16228CA-F842-4BE9-A3E6-0ED68E2D2ECE}" destId="{D8CD2349-B67E-4AC2-BE7E-B9B4004DC285}" srcOrd="0" destOrd="8" presId="urn:microsoft.com/office/officeart/2005/8/layout/hList1"/>
    <dgm:cxn modelId="{6D1C43C0-6B7C-40D6-AD27-2504B28E3D84}" srcId="{CAB1DFE1-67CD-4EB5-ADD6-62D749E9BC6A}" destId="{C6D62984-0B9A-46E0-823E-AD7ED32C840C}" srcOrd="5" destOrd="0" parTransId="{D47E44DC-2658-41B6-8709-56F5FDFDFA78}" sibTransId="{5EA1B8D5-456B-41EF-93E7-BD3AC88C08E6}"/>
    <dgm:cxn modelId="{08BD4EC6-6EDA-4D5E-961F-CD5F396AC91E}" type="presOf" srcId="{CAB1DFE1-67CD-4EB5-ADD6-62D749E9BC6A}" destId="{65DD7798-687A-47EF-91C3-80817A97C792}" srcOrd="0" destOrd="0" presId="urn:microsoft.com/office/officeart/2005/8/layout/hList1"/>
    <dgm:cxn modelId="{D1ACA7C8-273C-48A2-B7AD-1F6DC57E1A99}" type="presOf" srcId="{48204956-7DE5-4C45-9915-1DC97AEE6D01}" destId="{E0536F31-2ACF-4C4A-B1B2-FBACA20ECB12}" srcOrd="0" destOrd="0" presId="urn:microsoft.com/office/officeart/2005/8/layout/hList1"/>
    <dgm:cxn modelId="{66BE49CF-8CBE-4B79-A9B7-B863891B23DB}" srcId="{48204956-7DE5-4C45-9915-1DC97AEE6D01}" destId="{7F4FE968-ED1F-4483-93BE-088AD15798F3}" srcOrd="2" destOrd="0" parTransId="{5828A137-A573-4BC9-8B2D-105A00D7CA7A}" sibTransId="{7EC7C2FA-39AA-4926-B1B2-B2A4EAE3BEDC}"/>
    <dgm:cxn modelId="{ED901DD0-71EB-4962-8025-EC38640CD165}" type="presOf" srcId="{D88395F6-24E3-4E95-A08B-0EB9E2997CEF}" destId="{54F29A50-B9EB-4216-9C36-6C652F666B47}" srcOrd="0" destOrd="4" presId="urn:microsoft.com/office/officeart/2005/8/layout/hList1"/>
    <dgm:cxn modelId="{0AFCC8D0-169E-4208-99FD-4D4A4F37AC0B}" srcId="{48204956-7DE5-4C45-9915-1DC97AEE6D01}" destId="{DD0F1946-2D2C-4024-AB31-42C6B5223BF7}" srcOrd="0" destOrd="0" parTransId="{0174E5B7-A2E6-4381-98FF-E038E4442598}" sibTransId="{28C8FF24-28A9-48A7-9E03-ECD68E086814}"/>
    <dgm:cxn modelId="{060DE1D1-5BD1-477E-BD35-67F1495082AA}" srcId="{48204956-7DE5-4C45-9915-1DC97AEE6D01}" destId="{175A7664-953A-428B-8415-74082AB05B64}" srcOrd="6" destOrd="0" parTransId="{A3CE5DC6-0FAC-446F-BFD0-5A04FA3BE70B}" sibTransId="{C52D7094-1E54-454C-B1B9-44226E542DEE}"/>
    <dgm:cxn modelId="{A58EDED8-00DD-4963-B480-194D7CA67E9C}" type="presOf" srcId="{A06DA55D-B197-474F-BFDB-27823DDA4EBE}" destId="{13E8B9EB-0764-47F3-99FA-7048B9DADEA7}" srcOrd="0" destOrd="4" presId="urn:microsoft.com/office/officeart/2005/8/layout/hList1"/>
    <dgm:cxn modelId="{A9017ED9-BE1A-49E0-9ED7-202DA2850AA4}" type="presOf" srcId="{DC197735-5FCD-49F9-B1D9-93F9DCE6BB03}" destId="{4727EF65-2D4D-40AA-ABB5-2C83B3F97656}" srcOrd="0" destOrd="3" presId="urn:microsoft.com/office/officeart/2005/8/layout/hList1"/>
    <dgm:cxn modelId="{857E72DA-005F-4747-BE4D-0A6E7EABF8FB}" srcId="{532606BD-C0AC-4AF9-9CD4-61743BD7403B}" destId="{A0AAA78D-1DAF-45D5-9AA2-D28DF8280BE1}" srcOrd="4" destOrd="0" parTransId="{310E2148-8DC6-4D81-987A-AA7ABA4307F4}" sibTransId="{AD5023BF-E941-4579-AFCB-E3B2CF180AEC}"/>
    <dgm:cxn modelId="{8595FCE0-179C-4667-A963-060BF7D871F5}" type="presOf" srcId="{88A6E7F8-27F3-465A-88DC-F18FA800CC6A}" destId="{D8CD2349-B67E-4AC2-BE7E-B9B4004DC285}" srcOrd="0" destOrd="5" presId="urn:microsoft.com/office/officeart/2005/8/layout/hList1"/>
    <dgm:cxn modelId="{278F5AE1-E64F-4EEF-B9DB-7CCA9D49FA6F}" type="presOf" srcId="{069F1430-B05A-45D4-9E26-0B62FADC11ED}" destId="{13E8B9EB-0764-47F3-99FA-7048B9DADEA7}" srcOrd="0" destOrd="0" presId="urn:microsoft.com/office/officeart/2005/8/layout/hList1"/>
    <dgm:cxn modelId="{265493EF-D7D8-47B2-B5CA-3C2A31A0A8A6}" type="presOf" srcId="{C1174686-33B7-4D46-85A3-6AF32D926141}" destId="{D8CD2349-B67E-4AC2-BE7E-B9B4004DC285}" srcOrd="0" destOrd="1" presId="urn:microsoft.com/office/officeart/2005/8/layout/hList1"/>
    <dgm:cxn modelId="{32F0E9FC-BF2F-43C5-B505-9C711B5BFFF1}" srcId="{3A38A93E-7092-4C4E-B8D1-28C3D21DF313}" destId="{CF500B9A-FDDE-41BF-90C3-7C519B244B87}" srcOrd="3" destOrd="0" parTransId="{0A3BAD68-9BCC-4F68-B8C1-C714DD45CFE5}" sibTransId="{2E0474C5-00B3-4C9E-BAC3-03DC2D288F2A}"/>
    <dgm:cxn modelId="{F94B69FF-B43F-4427-832D-746E9F1BEDA1}" srcId="{48204956-7DE5-4C45-9915-1DC97AEE6D01}" destId="{C1174686-33B7-4D46-85A3-6AF32D926141}" srcOrd="1" destOrd="0" parTransId="{877FEB08-4A93-4DE4-9B40-CBEDFE28364B}" sibTransId="{6873086D-AE07-4450-8A65-281E956C3A1B}"/>
    <dgm:cxn modelId="{C3477E6F-BFC9-47F0-8900-4DB1EF6EC460}" type="presParOf" srcId="{917C3D33-EE7D-47CB-AFA5-14D411BDC161}" destId="{69932FAC-A033-4E1E-ADBE-3294E55B3DB9}" srcOrd="0" destOrd="0" presId="urn:microsoft.com/office/officeart/2005/8/layout/hList1"/>
    <dgm:cxn modelId="{E488E297-CDFD-437F-A3DF-04E2D9FF708C}" type="presParOf" srcId="{69932FAC-A033-4E1E-ADBE-3294E55B3DB9}" destId="{E6636CDD-5B53-4B1B-9095-D5FF14B2490A}" srcOrd="0" destOrd="0" presId="urn:microsoft.com/office/officeart/2005/8/layout/hList1"/>
    <dgm:cxn modelId="{D5228DA1-6FD9-4AE8-A880-BC0846BB1A44}" type="presParOf" srcId="{69932FAC-A033-4E1E-ADBE-3294E55B3DB9}" destId="{4727EF65-2D4D-40AA-ABB5-2C83B3F97656}" srcOrd="1" destOrd="0" presId="urn:microsoft.com/office/officeart/2005/8/layout/hList1"/>
    <dgm:cxn modelId="{58A4795A-FF47-4C28-97AC-DE59D76B01CC}" type="presParOf" srcId="{917C3D33-EE7D-47CB-AFA5-14D411BDC161}" destId="{F3A89505-4953-4BEF-A568-2F2B6630D9AB}" srcOrd="1" destOrd="0" presId="urn:microsoft.com/office/officeart/2005/8/layout/hList1"/>
    <dgm:cxn modelId="{C76D7527-8856-4C9C-99F0-DB1D4B173BF3}" type="presParOf" srcId="{917C3D33-EE7D-47CB-AFA5-14D411BDC161}" destId="{4E32D589-F725-4BD3-AD65-902DA33BEB21}" srcOrd="2" destOrd="0" presId="urn:microsoft.com/office/officeart/2005/8/layout/hList1"/>
    <dgm:cxn modelId="{F8C109A8-7521-4216-B8FE-C39638AEDE29}" type="presParOf" srcId="{4E32D589-F725-4BD3-AD65-902DA33BEB21}" destId="{915D5A09-6891-4830-8D5E-B8251006E85E}" srcOrd="0" destOrd="0" presId="urn:microsoft.com/office/officeart/2005/8/layout/hList1"/>
    <dgm:cxn modelId="{16DDA74D-10E4-4768-A463-5F6095F14D04}" type="presParOf" srcId="{4E32D589-F725-4BD3-AD65-902DA33BEB21}" destId="{54F29A50-B9EB-4216-9C36-6C652F666B47}" srcOrd="1" destOrd="0" presId="urn:microsoft.com/office/officeart/2005/8/layout/hList1"/>
    <dgm:cxn modelId="{F988EE9D-1EBF-4ED7-ACC9-FCC1C6DB7F89}" type="presParOf" srcId="{917C3D33-EE7D-47CB-AFA5-14D411BDC161}" destId="{BBDEC5CC-1471-4A75-99CB-DD3F76878553}" srcOrd="3" destOrd="0" presId="urn:microsoft.com/office/officeart/2005/8/layout/hList1"/>
    <dgm:cxn modelId="{5708AADB-3208-49F5-8D19-D51F64922D79}" type="presParOf" srcId="{917C3D33-EE7D-47CB-AFA5-14D411BDC161}" destId="{573BDA34-1B0E-4206-9DFD-338C17B170A5}" srcOrd="4" destOrd="0" presId="urn:microsoft.com/office/officeart/2005/8/layout/hList1"/>
    <dgm:cxn modelId="{4FFE1C53-BA69-4596-AF34-23B745833D4F}" type="presParOf" srcId="{573BDA34-1B0E-4206-9DFD-338C17B170A5}" destId="{65DD7798-687A-47EF-91C3-80817A97C792}" srcOrd="0" destOrd="0" presId="urn:microsoft.com/office/officeart/2005/8/layout/hList1"/>
    <dgm:cxn modelId="{F170C130-CAC4-4207-9F55-2E56E26B28CC}" type="presParOf" srcId="{573BDA34-1B0E-4206-9DFD-338C17B170A5}" destId="{13E8B9EB-0764-47F3-99FA-7048B9DADEA7}" srcOrd="1" destOrd="0" presId="urn:microsoft.com/office/officeart/2005/8/layout/hList1"/>
    <dgm:cxn modelId="{13D4AA81-E9EC-478F-BDEA-16F0855D3397}" type="presParOf" srcId="{917C3D33-EE7D-47CB-AFA5-14D411BDC161}" destId="{75CB31FB-1C17-4879-A8A4-27C6AD786E37}" srcOrd="5" destOrd="0" presId="urn:microsoft.com/office/officeart/2005/8/layout/hList1"/>
    <dgm:cxn modelId="{35993779-A718-4948-ABB2-E9DB22710333}" type="presParOf" srcId="{917C3D33-EE7D-47CB-AFA5-14D411BDC161}" destId="{13874634-AF26-4730-B7C5-256626116917}" srcOrd="6" destOrd="0" presId="urn:microsoft.com/office/officeart/2005/8/layout/hList1"/>
    <dgm:cxn modelId="{ED887D98-A454-4C7B-AF6D-EF1EDF66AAB0}" type="presParOf" srcId="{13874634-AF26-4730-B7C5-256626116917}" destId="{E0536F31-2ACF-4C4A-B1B2-FBACA20ECB12}" srcOrd="0" destOrd="0" presId="urn:microsoft.com/office/officeart/2005/8/layout/hList1"/>
    <dgm:cxn modelId="{1E3DE542-5B71-4710-9AE3-936F69BEB651}" type="presParOf" srcId="{13874634-AF26-4730-B7C5-256626116917}" destId="{D8CD2349-B67E-4AC2-BE7E-B9B4004DC28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A7BF3D-3661-43D8-AAE8-50601C7D95AD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532606BD-C0AC-4AF9-9CD4-61743BD7403B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บูรณา</a:t>
          </a:r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การองค์กรภาคีเครือข่ายทุกภาคส่วน(</a:t>
          </a:r>
          <a:r>
            <a:rPr lang="en-US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Partnership)</a:t>
          </a:r>
          <a:endParaRPr lang="th-TH" sz="18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E36929C-7848-4D3F-8D3B-B7A85ACD8BBE}" type="par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FC6F417-2E2F-48FE-BF2A-B5C389EA2768}" type="sib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B5D2598-6136-4B91-A616-79FB850D7864}">
      <dgm:prSet phldrT="[Text]" custT="1"/>
      <dgm:spPr/>
      <dgm:t>
        <a:bodyPr/>
        <a:lstStyle/>
        <a:p>
          <a:r>
            <a:rPr lang="th-TH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เสริมสร้างความร่วมมือขับเคลื่อนการดำเนินงานเด็กปฐมวัยร่วมกับภาคีเครือข่าย เช่น เครือข่ายชุมชน องค์กรปกครองส่วนท้องถิ่นท้องถิ่น สำนักงานศึกษาธิการ พัฒนาสังคม </a:t>
          </a:r>
          <a:endParaRPr lang="th-TH" sz="14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F94CE2D-18BA-4BE1-B219-E1C0CFD57C10}" type="par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5B38DFD-7186-4544-930E-E664D828C73C}" type="sib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A38A93E-7092-4C4E-B8D1-28C3D21DF313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จัดบริการสุขภาพเด็กปฐมวัยที่มีคุณภาพ (</a:t>
          </a:r>
          <a:r>
            <a:rPr lang="en-US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Building Capacity)</a:t>
          </a:r>
          <a:endParaRPr lang="th-TH" sz="18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554DFA6-EB73-4CC4-8F3E-BDDF2D1A31FD}" type="par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C375AC7-AEA4-4D68-97C3-71E01FB43774}" type="sib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AB7A278-603E-41C9-AF2A-008B21D115EF}">
      <dgm:prSet phldrT="[Text]" custT="1"/>
      <dgm:spPr/>
      <dgm:t>
        <a:bodyPr/>
        <a:lstStyle/>
        <a:p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ระบบให้คำปรึกษาแนะนำ  </a:t>
          </a:r>
          <a:r>
            <a: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coaching</a:t>
          </a:r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ระบบพี่เลี้ยง และระบบ </a:t>
          </a:r>
          <a:r>
            <a: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on the job training /</a:t>
          </a:r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ประเมินรับรอง </a:t>
          </a:r>
          <a:r>
            <a:rPr lang="en-US" sz="1600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wcc</a:t>
          </a:r>
          <a:r>
            <a: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คุณภาพ</a:t>
          </a:r>
          <a:endParaRPr lang="th-TH" sz="1600" b="0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5149061-E570-4007-8FDE-F0A1CD441908}" type="par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C49A3DC-0DA7-44C1-B78F-A6E48DD22EDF}" type="sib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AB1DFE1-67CD-4EB5-ADD6-62D749E9BC6A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เสริมสร้างความรู้ สื่อสารสุขภาพเด็กปฐมวัยอย่างยั่งยืน (</a:t>
          </a:r>
          <a:r>
            <a:rPr lang="en-US" sz="1800" b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Advocate</a:t>
          </a:r>
          <a:r>
            <a:rPr lang="th-TH" sz="1800" b="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)</a:t>
          </a:r>
          <a:endParaRPr lang="th-TH" sz="18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2E66FC9-E411-4167-B0DA-7DFF579C9A96}" type="par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FA1FE45-5E68-46EF-8B83-C0DEFF9B4991}" type="sib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69F1430-B05A-45D4-9E26-0B62FADC11ED}">
      <dgm:prSet phldrT="[Text]" custT="1"/>
      <dgm:spPr/>
      <dgm:t>
        <a:bodyPr/>
        <a:lstStyle/>
        <a:p>
          <a:r>
            <a:rPr lang="th-TH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พัฒนาระบบสื่อสารสาธารณะเพื่อสร้างความรอบรู้สุขภาพเด็กปฐมวัย</a:t>
          </a:r>
          <a:endParaRPr lang="th-TH" sz="18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9501860-DE36-4CE6-9499-3ED44E6273FA}" type="par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E50880F-FA7A-40FD-ABC2-AD5984AE5DF5}" type="sib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204956-7DE5-4C45-9915-1DC97AEE6D01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ส่งเสริมการ</a:t>
          </a:r>
          <a:r>
            <a:rPr lang="th-TH" sz="1800" b="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สร้างนว</a:t>
          </a:r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ตก</a:t>
          </a:r>
          <a:r>
            <a:rPr lang="th-TH" sz="1800" b="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รรม</a:t>
          </a:r>
          <a:endParaRPr lang="th-TH" sz="18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501018A-0EA8-4439-BD00-2D1F3DB633F3}" type="parTrans" cxnId="{C356ED9A-7330-405A-8B04-5725C71DC3A6}">
      <dgm:prSet/>
      <dgm:spPr/>
      <dgm:t>
        <a:bodyPr/>
        <a:lstStyle/>
        <a:p>
          <a:endParaRPr lang="th-TH" sz="2400"/>
        </a:p>
      </dgm:t>
    </dgm:pt>
    <dgm:pt modelId="{7B53C079-241D-4011-8274-19A630083E20}" type="sibTrans" cxnId="{C356ED9A-7330-405A-8B04-5725C71DC3A6}">
      <dgm:prSet/>
      <dgm:spPr/>
      <dgm:t>
        <a:bodyPr/>
        <a:lstStyle/>
        <a:p>
          <a:endParaRPr lang="th-TH" sz="2400"/>
        </a:p>
      </dgm:t>
    </dgm:pt>
    <dgm:pt modelId="{E16228CA-F842-4BE9-A3E6-0ED68E2D2ECE}">
      <dgm:prSet phldrT="[Text]" custT="1"/>
      <dgm:spPr/>
      <dgm:t>
        <a:bodyPr/>
        <a:lstStyle/>
        <a:p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E6D49BE-BB30-45FC-AEA4-ADA849AA6C77}" type="parTrans" cxnId="{4E93B545-3A54-4C05-8C1F-0F0C95E660AD}">
      <dgm:prSet/>
      <dgm:spPr/>
      <dgm:t>
        <a:bodyPr/>
        <a:lstStyle/>
        <a:p>
          <a:endParaRPr lang="th-TH" sz="2400"/>
        </a:p>
      </dgm:t>
    </dgm:pt>
    <dgm:pt modelId="{45E139A7-E227-411B-AA56-3D4F0C09E053}" type="sibTrans" cxnId="{4E93B545-3A54-4C05-8C1F-0F0C95E660AD}">
      <dgm:prSet/>
      <dgm:spPr/>
      <dgm:t>
        <a:bodyPr/>
        <a:lstStyle/>
        <a:p>
          <a:endParaRPr lang="th-TH" sz="2400"/>
        </a:p>
      </dgm:t>
    </dgm:pt>
    <dgm:pt modelId="{DD0F1946-2D2C-4024-AB31-42C6B5223BF7}">
      <dgm:prSet phldrT="[Text]" custT="1"/>
      <dgm:spPr/>
      <dgm:t>
        <a:bodyPr/>
        <a:lstStyle/>
        <a:p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พัฒนาศักยภาพบุคลากรงานปฐมวัย/ภาคีเครือข่าย/ครูปฐมวัย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174E5B7-A2E6-4381-98FF-E038E4442598}" type="parTrans" cxnId="{0AFCC8D0-169E-4208-99FD-4D4A4F37AC0B}">
      <dgm:prSet/>
      <dgm:spPr/>
      <dgm:t>
        <a:bodyPr/>
        <a:lstStyle/>
        <a:p>
          <a:endParaRPr lang="th-TH" sz="2400"/>
        </a:p>
      </dgm:t>
    </dgm:pt>
    <dgm:pt modelId="{28C8FF24-28A9-48A7-9E03-ECD68E086814}" type="sibTrans" cxnId="{0AFCC8D0-169E-4208-99FD-4D4A4F37AC0B}">
      <dgm:prSet/>
      <dgm:spPr/>
      <dgm:t>
        <a:bodyPr/>
        <a:lstStyle/>
        <a:p>
          <a:endParaRPr lang="th-TH" sz="2400"/>
        </a:p>
      </dgm:t>
    </dgm:pt>
    <dgm:pt modelId="{6421DDE9-EA6F-4979-A22F-B8AEDDBB119C}">
      <dgm:prSet custT="1"/>
      <dgm:spPr/>
      <dgm:t>
        <a:bodyPr/>
        <a:lstStyle/>
        <a:p>
          <a:r>
            <a:rPr lang="th-TH" sz="1400" dirty="0" err="1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บูรณา</a:t>
          </a:r>
          <a:r>
            <a:rPr lang="th-TH" sz="14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การตามแผนพัฒนาเด็กปฐมวัยพ.ศ.2564-2570</a:t>
          </a:r>
        </a:p>
      </dgm:t>
    </dgm:pt>
    <dgm:pt modelId="{07EE41BA-7D07-47BD-9228-0896EF414A82}" type="parTrans" cxnId="{9959138B-3F47-448E-B0BF-B930AEB7F86D}">
      <dgm:prSet/>
      <dgm:spPr/>
      <dgm:t>
        <a:bodyPr/>
        <a:lstStyle/>
        <a:p>
          <a:endParaRPr lang="th-TH"/>
        </a:p>
      </dgm:t>
    </dgm:pt>
    <dgm:pt modelId="{26BB49E6-C274-4674-9F74-A4C6773DFC3F}" type="sibTrans" cxnId="{9959138B-3F47-448E-B0BF-B930AEB7F86D}">
      <dgm:prSet/>
      <dgm:spPr/>
      <dgm:t>
        <a:bodyPr/>
        <a:lstStyle/>
        <a:p>
          <a:endParaRPr lang="th-TH"/>
        </a:p>
      </dgm:t>
    </dgm:pt>
    <dgm:pt modelId="{5F008B42-228C-48D0-8E26-B37DAFD67EDD}">
      <dgm:prSet custT="1"/>
      <dgm:spPr/>
      <dgm:t>
        <a:bodyPr/>
        <a:lstStyle/>
        <a:p>
          <a:r>
            <a: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ถ่ายทอดนโยบาย </a:t>
          </a:r>
          <a:r>
            <a:rPr lang="th-TH" sz="1400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สพด</a:t>
          </a:r>
          <a:r>
            <a: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4 </a:t>
          </a:r>
          <a:r>
            <a:rPr lang="en-US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 </a:t>
          </a:r>
          <a:r>
            <a: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แก่หน่วยงานที่เกี่ยวข้อง</a:t>
          </a:r>
          <a:endParaRPr lang="en-US" sz="14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394F669-7B57-4257-B716-CE240C846A84}" type="parTrans" cxnId="{61D2CE32-F857-43F2-B0B0-E6B95FDA7774}">
      <dgm:prSet/>
      <dgm:spPr/>
      <dgm:t>
        <a:bodyPr/>
        <a:lstStyle/>
        <a:p>
          <a:endParaRPr lang="th-TH"/>
        </a:p>
      </dgm:t>
    </dgm:pt>
    <dgm:pt modelId="{7439DDDE-16B6-4688-ADFF-BDA93E0555F3}" type="sibTrans" cxnId="{61D2CE32-F857-43F2-B0B0-E6B95FDA7774}">
      <dgm:prSet/>
      <dgm:spPr/>
      <dgm:t>
        <a:bodyPr/>
        <a:lstStyle/>
        <a:p>
          <a:endParaRPr lang="th-TH"/>
        </a:p>
      </dgm:t>
    </dgm:pt>
    <dgm:pt modelId="{C5AC5344-A26D-418A-9425-FF675AE31E09}">
      <dgm:prSet custT="1"/>
      <dgm:spPr/>
      <dgm:t>
        <a:bodyPr/>
        <a:lstStyle/>
        <a:p>
          <a:r>
            <a: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สร้างระบบพัฒนาผู้มีอิทธิพลในชุมชนเกี่ยวกับแนวทางเลี้ยงดูเด็กปฐมวัยที่ถูกต้อง</a:t>
          </a:r>
        </a:p>
      </dgm:t>
    </dgm:pt>
    <dgm:pt modelId="{ACBF5CE8-FCAB-4C23-841F-CA66F9E94C3D}" type="parTrans" cxnId="{71AAB257-6A96-4EBC-9899-64FE9387FF8F}">
      <dgm:prSet/>
      <dgm:spPr/>
      <dgm:t>
        <a:bodyPr/>
        <a:lstStyle/>
        <a:p>
          <a:endParaRPr lang="th-TH"/>
        </a:p>
      </dgm:t>
    </dgm:pt>
    <dgm:pt modelId="{2FA38302-C94D-4A33-BEF6-BCDCD45EC85F}" type="sibTrans" cxnId="{71AAB257-6A96-4EBC-9899-64FE9387FF8F}">
      <dgm:prSet/>
      <dgm:spPr/>
      <dgm:t>
        <a:bodyPr/>
        <a:lstStyle/>
        <a:p>
          <a:endParaRPr lang="th-TH"/>
        </a:p>
      </dgm:t>
    </dgm:pt>
    <dgm:pt modelId="{64106E59-FE6D-439B-8661-E9C0ECD36DD0}">
      <dgm:prSet custT="1"/>
      <dgm:spPr/>
      <dgm:t>
        <a:bodyPr/>
        <a:lstStyle/>
        <a:p>
          <a:r>
            <a: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ขยายการดำเนินงานตำบลมหัศจรรย์ </a:t>
          </a:r>
          <a:r>
            <a:rPr lang="en-US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1,</a:t>
          </a:r>
          <a:r>
            <a: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000วัน+ สู่</a:t>
          </a:r>
          <a:r>
            <a:rPr lang="en-US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2,500</a:t>
          </a:r>
          <a:r>
            <a: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วัน</a:t>
          </a:r>
          <a:r>
            <a:rPr lang="en-US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</a:t>
          </a:r>
        </a:p>
      </dgm:t>
    </dgm:pt>
    <dgm:pt modelId="{EBC4475D-64A1-4C8F-BC1E-3627E0183F0E}" type="parTrans" cxnId="{A730940C-52D6-4FBA-B74E-9BD91E5E2A96}">
      <dgm:prSet/>
      <dgm:spPr/>
      <dgm:t>
        <a:bodyPr/>
        <a:lstStyle/>
        <a:p>
          <a:endParaRPr lang="th-TH"/>
        </a:p>
      </dgm:t>
    </dgm:pt>
    <dgm:pt modelId="{797D0BD1-67B8-44E0-886F-3F5F0ABBE56D}" type="sibTrans" cxnId="{A730940C-52D6-4FBA-B74E-9BD91E5E2A96}">
      <dgm:prSet/>
      <dgm:spPr/>
      <dgm:t>
        <a:bodyPr/>
        <a:lstStyle/>
        <a:p>
          <a:endParaRPr lang="th-TH"/>
        </a:p>
      </dgm:t>
    </dgm:pt>
    <dgm:pt modelId="{88F15765-3BEE-49ED-AF6D-501FEB733855}">
      <dgm:prSet custT="1"/>
      <dgm:spPr/>
      <dgm:t>
        <a:bodyPr/>
        <a:lstStyle/>
        <a:p>
          <a:r>
            <a:rPr lang="th-TH" sz="16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กำกับติดตามกระบวนการการดำเนินงาน เด็ก อุดร กินดี เล่นได้  สูงใหญ่ ไอคิวดี ต่อเนื่อง</a:t>
          </a:r>
          <a:endParaRPr lang="th-TH" sz="1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8F3AB9C-2823-46EA-98B5-9AD9CB238785}" type="parTrans" cxnId="{38FA3155-45C2-4B0A-B7A8-908C474CBADD}">
      <dgm:prSet/>
      <dgm:spPr/>
      <dgm:t>
        <a:bodyPr/>
        <a:lstStyle/>
        <a:p>
          <a:endParaRPr lang="th-TH"/>
        </a:p>
      </dgm:t>
    </dgm:pt>
    <dgm:pt modelId="{18C52A2B-A1B2-4837-9B41-6E0D4D7F5228}" type="sibTrans" cxnId="{38FA3155-45C2-4B0A-B7A8-908C474CBADD}">
      <dgm:prSet/>
      <dgm:spPr/>
      <dgm:t>
        <a:bodyPr/>
        <a:lstStyle/>
        <a:p>
          <a:endParaRPr lang="th-TH"/>
        </a:p>
      </dgm:t>
    </dgm:pt>
    <dgm:pt modelId="{58D18471-E110-4EBF-B797-2689DF02B54A}">
      <dgm:prSet custT="1"/>
      <dgm:spPr/>
      <dgm:t>
        <a:bodyPr/>
        <a:lstStyle/>
        <a:p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ทบทวนวิเคราะห์การดูแลเด็กที่พัฒนาการล่าช้า</a:t>
          </a:r>
        </a:p>
      </dgm:t>
    </dgm:pt>
    <dgm:pt modelId="{A41CBF30-B998-4BDC-9BC6-E4DE57BE8047}" type="parTrans" cxnId="{BCF6CB37-B192-4B47-B8CE-343850422813}">
      <dgm:prSet/>
      <dgm:spPr/>
      <dgm:t>
        <a:bodyPr/>
        <a:lstStyle/>
        <a:p>
          <a:endParaRPr lang="th-TH"/>
        </a:p>
      </dgm:t>
    </dgm:pt>
    <dgm:pt modelId="{794A7D1A-3708-4FF9-B5ED-D194827A8CD2}" type="sibTrans" cxnId="{BCF6CB37-B192-4B47-B8CE-343850422813}">
      <dgm:prSet/>
      <dgm:spPr/>
      <dgm:t>
        <a:bodyPr/>
        <a:lstStyle/>
        <a:p>
          <a:endParaRPr lang="th-TH"/>
        </a:p>
      </dgm:t>
    </dgm:pt>
    <dgm:pt modelId="{1C397B72-A289-49F7-ADC4-28867D3BFD42}">
      <dgm:prSet custT="1"/>
      <dgm:spPr/>
      <dgm:t>
        <a:bodyPr/>
        <a:lstStyle/>
        <a:p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พัฒนาระบบการดูแล </a:t>
          </a:r>
          <a:r>
            <a: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case management </a:t>
          </a:r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รายบุคคล</a:t>
          </a:r>
        </a:p>
      </dgm:t>
    </dgm:pt>
    <dgm:pt modelId="{395B1DAE-7CCA-4886-B2AF-7ED96452885D}" type="parTrans" cxnId="{B813AFEE-010E-4439-B1C3-8F113290371C}">
      <dgm:prSet/>
      <dgm:spPr/>
      <dgm:t>
        <a:bodyPr/>
        <a:lstStyle/>
        <a:p>
          <a:endParaRPr lang="th-TH"/>
        </a:p>
      </dgm:t>
    </dgm:pt>
    <dgm:pt modelId="{145C1AA7-270D-413F-BFA4-CAA40AA896D3}" type="sibTrans" cxnId="{B813AFEE-010E-4439-B1C3-8F113290371C}">
      <dgm:prSet/>
      <dgm:spPr/>
      <dgm:t>
        <a:bodyPr/>
        <a:lstStyle/>
        <a:p>
          <a:endParaRPr lang="th-TH"/>
        </a:p>
      </dgm:t>
    </dgm:pt>
    <dgm:pt modelId="{054D53E3-0ECB-41DB-9AC5-44A894A0D1F8}">
      <dgm:prSet custT="1"/>
      <dgm:spPr/>
      <dgm:t>
        <a:bodyPr/>
        <a:lstStyle/>
        <a:p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พัฒนาการดูแลระบบ </a:t>
          </a:r>
          <a:r>
            <a: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Zoning  </a:t>
          </a:r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ให้มีพี่เลี้ยงในแต่ละโซน และการส่งต่อ </a:t>
          </a:r>
          <a:r>
            <a: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consult </a:t>
          </a:r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ที่มีคุณภาพ </a:t>
          </a:r>
        </a:p>
      </dgm:t>
    </dgm:pt>
    <dgm:pt modelId="{1C397DD9-17FE-4CC9-BC1B-1D547F94CC4A}" type="parTrans" cxnId="{211E2340-C44F-4742-822E-1D2AAD1D87C2}">
      <dgm:prSet/>
      <dgm:spPr/>
      <dgm:t>
        <a:bodyPr/>
        <a:lstStyle/>
        <a:p>
          <a:endParaRPr lang="th-TH"/>
        </a:p>
      </dgm:t>
    </dgm:pt>
    <dgm:pt modelId="{2447A57E-D755-4ABC-B195-9BA3E7ED46D5}" type="sibTrans" cxnId="{211E2340-C44F-4742-822E-1D2AAD1D87C2}">
      <dgm:prSet/>
      <dgm:spPr/>
      <dgm:t>
        <a:bodyPr/>
        <a:lstStyle/>
        <a:p>
          <a:endParaRPr lang="th-TH"/>
        </a:p>
      </dgm:t>
    </dgm:pt>
    <dgm:pt modelId="{249C8A0D-E4E0-410D-B34D-A2ABF9C676D6}">
      <dgm:prSet custT="1"/>
      <dgm:spPr/>
      <dgm:t>
        <a:bodyPr/>
        <a:lstStyle/>
        <a:p>
          <a:r>
            <a:rPr lang="th-TH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พัฒนาฐานข้อมูล ระบบเฝ้าระวัง และ ระบบกำกับติดตาม</a:t>
          </a:r>
        </a:p>
      </dgm:t>
    </dgm:pt>
    <dgm:pt modelId="{71E2A552-92CF-4178-9657-07E2B32F9798}" type="parTrans" cxnId="{9873F597-5284-4CC6-ABAB-A07D570133F0}">
      <dgm:prSet/>
      <dgm:spPr/>
      <dgm:t>
        <a:bodyPr/>
        <a:lstStyle/>
        <a:p>
          <a:endParaRPr lang="th-TH"/>
        </a:p>
      </dgm:t>
    </dgm:pt>
    <dgm:pt modelId="{42DF851B-4290-4F43-AD85-5C85C97ADF17}" type="sibTrans" cxnId="{9873F597-5284-4CC6-ABAB-A07D570133F0}">
      <dgm:prSet/>
      <dgm:spPr/>
      <dgm:t>
        <a:bodyPr/>
        <a:lstStyle/>
        <a:p>
          <a:endParaRPr lang="th-TH"/>
        </a:p>
      </dgm:t>
    </dgm:pt>
    <dgm:pt modelId="{2E5E7B91-56D0-442F-BA36-62533685EBB3}">
      <dgm:prSet custT="1"/>
      <dgm:spPr/>
      <dgm:t>
        <a:bodyPr/>
        <a:lstStyle/>
        <a:p>
          <a:r>
            <a:rPr lang="th-TH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พัฒนาทักษะความเป็นพ่อแม่ให้ผู้ดูแลเด็ก</a:t>
          </a:r>
        </a:p>
      </dgm:t>
    </dgm:pt>
    <dgm:pt modelId="{94923E13-46AA-49A5-9E36-A927AB367D12}" type="parTrans" cxnId="{9D398AAE-7F22-440F-BB8D-81AEFF3EB028}">
      <dgm:prSet/>
      <dgm:spPr/>
      <dgm:t>
        <a:bodyPr/>
        <a:lstStyle/>
        <a:p>
          <a:endParaRPr lang="th-TH"/>
        </a:p>
      </dgm:t>
    </dgm:pt>
    <dgm:pt modelId="{264F8EBE-9059-4E81-8EB2-A946CF34FEEF}" type="sibTrans" cxnId="{9D398AAE-7F22-440F-BB8D-81AEFF3EB028}">
      <dgm:prSet/>
      <dgm:spPr/>
      <dgm:t>
        <a:bodyPr/>
        <a:lstStyle/>
        <a:p>
          <a:endParaRPr lang="th-TH"/>
        </a:p>
      </dgm:t>
    </dgm:pt>
    <dgm:pt modelId="{F6995D95-A78A-4C59-8D1D-4BDB21817FEB}">
      <dgm:prSet custT="1"/>
      <dgm:spPr/>
      <dgm:t>
        <a:bodyPr/>
        <a:lstStyle/>
        <a:p>
          <a:r>
            <a:rPr lang="th-TH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พัฒนาฐานข้อมูลระบบเฝ้าระวัง ภาวะโภชนาการ</a:t>
          </a:r>
        </a:p>
      </dgm:t>
    </dgm:pt>
    <dgm:pt modelId="{79700686-0E27-499A-A210-26065D208E62}" type="parTrans" cxnId="{95B0ED54-DD78-410E-B76E-5CF15F8AB206}">
      <dgm:prSet/>
      <dgm:spPr/>
      <dgm:t>
        <a:bodyPr/>
        <a:lstStyle/>
        <a:p>
          <a:endParaRPr lang="th-TH"/>
        </a:p>
      </dgm:t>
    </dgm:pt>
    <dgm:pt modelId="{67DA59F9-327F-4089-A912-91BEEC752FDD}" type="sibTrans" cxnId="{95B0ED54-DD78-410E-B76E-5CF15F8AB206}">
      <dgm:prSet/>
      <dgm:spPr/>
      <dgm:t>
        <a:bodyPr/>
        <a:lstStyle/>
        <a:p>
          <a:endParaRPr lang="th-TH"/>
        </a:p>
      </dgm:t>
    </dgm:pt>
    <dgm:pt modelId="{A98E037C-7B86-4427-B9A4-13D718E68F95}">
      <dgm:prSet custT="1"/>
      <dgm:spPr/>
      <dgm:t>
        <a:bodyPr/>
        <a:lstStyle/>
        <a:p>
          <a:r>
            <a:rPr lang="th-TH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การใช้สื่อสาธารณะให้เกิดประโยชน์</a:t>
          </a:r>
        </a:p>
      </dgm:t>
    </dgm:pt>
    <dgm:pt modelId="{A5946CFB-41AB-403B-A1D2-44F5807BC74C}" type="parTrans" cxnId="{B6C4118A-41A8-47A6-B5CD-50241F9C4D58}">
      <dgm:prSet/>
      <dgm:spPr/>
      <dgm:t>
        <a:bodyPr/>
        <a:lstStyle/>
        <a:p>
          <a:endParaRPr lang="th-TH"/>
        </a:p>
      </dgm:t>
    </dgm:pt>
    <dgm:pt modelId="{2E886621-7FE0-4797-87F2-ABAC0430B3CE}" type="sibTrans" cxnId="{B6C4118A-41A8-47A6-B5CD-50241F9C4D58}">
      <dgm:prSet/>
      <dgm:spPr/>
      <dgm:t>
        <a:bodyPr/>
        <a:lstStyle/>
        <a:p>
          <a:endParaRPr lang="th-TH"/>
        </a:p>
      </dgm:t>
    </dgm:pt>
    <dgm:pt modelId="{DF8F1455-7F0D-46E9-AF6D-DFAC7263B49D}">
      <dgm:prSet custT="1"/>
      <dgm:spPr/>
      <dgm:t>
        <a:bodyPr/>
        <a:lstStyle/>
        <a:p>
          <a:r>
            <a:rPr lang="th-TH" sz="16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สนับสนุนให้เกิดกระบวนการแลกเปลี่ยนเรียนรู้และพัฒนา </a:t>
          </a:r>
          <a:r>
            <a:rPr lang="th-TH" sz="1600" spc="-40" dirty="0" err="1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สพด</a:t>
          </a:r>
          <a:r>
            <a:rPr lang="th-TH" sz="16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.ต้นแบบ กินดีเล่นได้สูงใหญ่ ไอคิวดี </a:t>
          </a:r>
          <a:r>
            <a:rPr lang="th-TH" sz="1600" spc="-40" dirty="0" err="1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สพด</a:t>
          </a:r>
          <a:r>
            <a:rPr lang="th-TH" sz="16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.4</a:t>
          </a:r>
          <a:r>
            <a:rPr lang="en-US" sz="16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</a:t>
          </a:r>
        </a:p>
      </dgm:t>
    </dgm:pt>
    <dgm:pt modelId="{86508C68-C5B5-43B9-804D-7F67D646A1A5}" type="parTrans" cxnId="{910572AD-3D49-40D5-927E-3A21E44B7845}">
      <dgm:prSet/>
      <dgm:spPr/>
      <dgm:t>
        <a:bodyPr/>
        <a:lstStyle/>
        <a:p>
          <a:endParaRPr lang="th-TH"/>
        </a:p>
      </dgm:t>
    </dgm:pt>
    <dgm:pt modelId="{E99EFF10-5C04-44E5-A9D9-F719C26F8183}" type="sibTrans" cxnId="{910572AD-3D49-40D5-927E-3A21E44B7845}">
      <dgm:prSet/>
      <dgm:spPr/>
      <dgm:t>
        <a:bodyPr/>
        <a:lstStyle/>
        <a:p>
          <a:endParaRPr lang="th-TH"/>
        </a:p>
      </dgm:t>
    </dgm:pt>
    <dgm:pt modelId="{F257E4EC-18CC-4340-B589-7BD23E382914}">
      <dgm:prSet custT="1"/>
      <dgm:spPr/>
      <dgm:t>
        <a:bodyPr/>
        <a:lstStyle/>
        <a:p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ส่งเสริมให้เกิดงานวิจัยในการดำเนินงาน</a:t>
          </a:r>
        </a:p>
      </dgm:t>
    </dgm:pt>
    <dgm:pt modelId="{ABFF6EE6-EBDA-4C1D-BA77-7725317D45AF}" type="parTrans" cxnId="{73B3B4D9-2642-4372-B2DF-B5C5439A80BF}">
      <dgm:prSet/>
      <dgm:spPr/>
      <dgm:t>
        <a:bodyPr/>
        <a:lstStyle/>
        <a:p>
          <a:endParaRPr lang="th-TH"/>
        </a:p>
      </dgm:t>
    </dgm:pt>
    <dgm:pt modelId="{A1BAFA19-1F1A-44F8-BB8D-0C8E112F752A}" type="sibTrans" cxnId="{73B3B4D9-2642-4372-B2DF-B5C5439A80BF}">
      <dgm:prSet/>
      <dgm:spPr/>
      <dgm:t>
        <a:bodyPr/>
        <a:lstStyle/>
        <a:p>
          <a:endParaRPr lang="th-TH"/>
        </a:p>
      </dgm:t>
    </dgm:pt>
    <dgm:pt modelId="{DB259443-81F6-4755-9E88-7C5236B76B7A}">
      <dgm:prSet custT="1"/>
      <dgm:spPr/>
      <dgm:t>
        <a:bodyPr/>
        <a:lstStyle/>
        <a:p>
          <a:r>
            <a: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พัฒนาองค์ความรู้ นวัตกรรมและเทคโนโลยีต่อยอดเพื่อเกิดนวัตกรรมแก้ปัญหา</a:t>
          </a:r>
        </a:p>
      </dgm:t>
    </dgm:pt>
    <dgm:pt modelId="{2D05E3B2-5F29-484A-9F29-6C8FF1C508ED}" type="parTrans" cxnId="{AC859B49-7081-4C62-B196-F0573A6A94B3}">
      <dgm:prSet/>
      <dgm:spPr/>
      <dgm:t>
        <a:bodyPr/>
        <a:lstStyle/>
        <a:p>
          <a:endParaRPr lang="th-TH"/>
        </a:p>
      </dgm:t>
    </dgm:pt>
    <dgm:pt modelId="{BE779B16-3336-4EFE-9242-338A6C8BF998}" type="sibTrans" cxnId="{AC859B49-7081-4C62-B196-F0573A6A94B3}">
      <dgm:prSet/>
      <dgm:spPr/>
      <dgm:t>
        <a:bodyPr/>
        <a:lstStyle/>
        <a:p>
          <a:endParaRPr lang="th-TH"/>
        </a:p>
      </dgm:t>
    </dgm:pt>
    <dgm:pt modelId="{7C986D20-C1B0-4731-BA8C-DB661519690D}">
      <dgm:prSet custT="1"/>
      <dgm:spPr/>
      <dgm:t>
        <a:bodyPr/>
        <a:lstStyle/>
        <a:p>
          <a:r>
            <a:rPr lang="th-TH" sz="16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ส่งเสริมการใช้ภูมิปัญญาท้องถิ่นในการส่งเสริมการเจริญเติบเติบโตของเด็กปฐมวัย</a:t>
          </a:r>
        </a:p>
      </dgm:t>
    </dgm:pt>
    <dgm:pt modelId="{4EA0FE8F-479B-4599-B7EA-0CCB1E6EA99C}" type="parTrans" cxnId="{ED8F1F72-5228-43AE-B6A4-77604AD59072}">
      <dgm:prSet/>
      <dgm:spPr/>
      <dgm:t>
        <a:bodyPr/>
        <a:lstStyle/>
        <a:p>
          <a:endParaRPr lang="th-TH"/>
        </a:p>
      </dgm:t>
    </dgm:pt>
    <dgm:pt modelId="{2FC1DE1B-15D7-4A69-8AD8-713ECCB3CEF1}" type="sibTrans" cxnId="{ED8F1F72-5228-43AE-B6A4-77604AD59072}">
      <dgm:prSet/>
      <dgm:spPr/>
      <dgm:t>
        <a:bodyPr/>
        <a:lstStyle/>
        <a:p>
          <a:endParaRPr lang="th-TH"/>
        </a:p>
      </dgm:t>
    </dgm:pt>
    <dgm:pt modelId="{917C3D33-EE7D-47CB-AFA5-14D411BDC161}" type="pres">
      <dgm:prSet presAssocID="{7BA7BF3D-3661-43D8-AAE8-50601C7D95AD}" presName="Name0" presStyleCnt="0">
        <dgm:presLayoutVars>
          <dgm:dir/>
          <dgm:animLvl val="lvl"/>
          <dgm:resizeHandles val="exact"/>
        </dgm:presLayoutVars>
      </dgm:prSet>
      <dgm:spPr/>
    </dgm:pt>
    <dgm:pt modelId="{69932FAC-A033-4E1E-ADBE-3294E55B3DB9}" type="pres">
      <dgm:prSet presAssocID="{532606BD-C0AC-4AF9-9CD4-61743BD7403B}" presName="composite" presStyleCnt="0"/>
      <dgm:spPr/>
    </dgm:pt>
    <dgm:pt modelId="{E6636CDD-5B53-4B1B-9095-D5FF14B2490A}" type="pres">
      <dgm:prSet presAssocID="{532606BD-C0AC-4AF9-9CD4-61743BD7403B}" presName="parTx" presStyleLbl="alignNode1" presStyleIdx="0" presStyleCnt="4" custScaleY="113674" custLinFactNeighborX="-166" custLinFactNeighborY="-6146">
        <dgm:presLayoutVars>
          <dgm:chMax val="0"/>
          <dgm:chPref val="0"/>
          <dgm:bulletEnabled val="1"/>
        </dgm:presLayoutVars>
      </dgm:prSet>
      <dgm:spPr/>
    </dgm:pt>
    <dgm:pt modelId="{4727EF65-2D4D-40AA-ABB5-2C83B3F97656}" type="pres">
      <dgm:prSet presAssocID="{532606BD-C0AC-4AF9-9CD4-61743BD7403B}" presName="desTx" presStyleLbl="alignAccFollowNode1" presStyleIdx="0" presStyleCnt="4" custLinFactNeighborX="-166" custLinFactNeighborY="1632">
        <dgm:presLayoutVars>
          <dgm:bulletEnabled val="1"/>
        </dgm:presLayoutVars>
      </dgm:prSet>
      <dgm:spPr/>
    </dgm:pt>
    <dgm:pt modelId="{F3A89505-4953-4BEF-A568-2F2B6630D9AB}" type="pres">
      <dgm:prSet presAssocID="{7FC6F417-2E2F-48FE-BF2A-B5C389EA2768}" presName="space" presStyleCnt="0"/>
      <dgm:spPr/>
    </dgm:pt>
    <dgm:pt modelId="{4E32D589-F725-4BD3-AD65-902DA33BEB21}" type="pres">
      <dgm:prSet presAssocID="{3A38A93E-7092-4C4E-B8D1-28C3D21DF313}" presName="composite" presStyleCnt="0"/>
      <dgm:spPr/>
    </dgm:pt>
    <dgm:pt modelId="{915D5A09-6891-4830-8D5E-B8251006E85E}" type="pres">
      <dgm:prSet presAssocID="{3A38A93E-7092-4C4E-B8D1-28C3D21DF313}" presName="parTx" presStyleLbl="alignNode1" presStyleIdx="1" presStyleCnt="4" custScaleY="112067" custLinFactNeighborX="-1222" custLinFactNeighborY="-7270">
        <dgm:presLayoutVars>
          <dgm:chMax val="0"/>
          <dgm:chPref val="0"/>
          <dgm:bulletEnabled val="1"/>
        </dgm:presLayoutVars>
      </dgm:prSet>
      <dgm:spPr/>
    </dgm:pt>
    <dgm:pt modelId="{54F29A50-B9EB-4216-9C36-6C652F666B47}" type="pres">
      <dgm:prSet presAssocID="{3A38A93E-7092-4C4E-B8D1-28C3D21DF313}" presName="desTx" presStyleLbl="alignAccFollowNode1" presStyleIdx="1" presStyleCnt="4">
        <dgm:presLayoutVars>
          <dgm:bulletEnabled val="1"/>
        </dgm:presLayoutVars>
      </dgm:prSet>
      <dgm:spPr/>
    </dgm:pt>
    <dgm:pt modelId="{BBDEC5CC-1471-4A75-99CB-DD3F76878553}" type="pres">
      <dgm:prSet presAssocID="{AC375AC7-AEA4-4D68-97C3-71E01FB43774}" presName="space" presStyleCnt="0"/>
      <dgm:spPr/>
    </dgm:pt>
    <dgm:pt modelId="{573BDA34-1B0E-4206-9DFD-338C17B170A5}" type="pres">
      <dgm:prSet presAssocID="{CAB1DFE1-67CD-4EB5-ADD6-62D749E9BC6A}" presName="composite" presStyleCnt="0"/>
      <dgm:spPr/>
    </dgm:pt>
    <dgm:pt modelId="{65DD7798-687A-47EF-91C3-80817A97C792}" type="pres">
      <dgm:prSet presAssocID="{CAB1DFE1-67CD-4EB5-ADD6-62D749E9BC6A}" presName="parTx" presStyleLbl="alignNode1" presStyleIdx="2" presStyleCnt="4" custScaleX="103775" custScaleY="107639" custLinFactNeighborX="-1629" custLinFactNeighborY="-8377">
        <dgm:presLayoutVars>
          <dgm:chMax val="0"/>
          <dgm:chPref val="0"/>
          <dgm:bulletEnabled val="1"/>
        </dgm:presLayoutVars>
      </dgm:prSet>
      <dgm:spPr/>
    </dgm:pt>
    <dgm:pt modelId="{13E8B9EB-0764-47F3-99FA-7048B9DADEA7}" type="pres">
      <dgm:prSet presAssocID="{CAB1DFE1-67CD-4EB5-ADD6-62D749E9BC6A}" presName="desTx" presStyleLbl="alignAccFollowNode1" presStyleIdx="2" presStyleCnt="4" custLinFactNeighborX="-812" custLinFactNeighborY="-1026">
        <dgm:presLayoutVars>
          <dgm:bulletEnabled val="1"/>
        </dgm:presLayoutVars>
      </dgm:prSet>
      <dgm:spPr/>
    </dgm:pt>
    <dgm:pt modelId="{75CB31FB-1C17-4879-A8A4-27C6AD786E37}" type="pres">
      <dgm:prSet presAssocID="{DFA1FE45-5E68-46EF-8B83-C0DEFF9B4991}" presName="space" presStyleCnt="0"/>
      <dgm:spPr/>
    </dgm:pt>
    <dgm:pt modelId="{13874634-AF26-4730-B7C5-256626116917}" type="pres">
      <dgm:prSet presAssocID="{48204956-7DE5-4C45-9915-1DC97AEE6D01}" presName="composite" presStyleCnt="0"/>
      <dgm:spPr/>
    </dgm:pt>
    <dgm:pt modelId="{E0536F31-2ACF-4C4A-B1B2-FBACA20ECB12}" type="pres">
      <dgm:prSet presAssocID="{48204956-7DE5-4C45-9915-1DC97AEE6D01}" presName="parTx" presStyleLbl="alignNode1" presStyleIdx="3" presStyleCnt="4" custLinFactNeighborX="-198" custLinFactNeighborY="-8812">
        <dgm:presLayoutVars>
          <dgm:chMax val="0"/>
          <dgm:chPref val="0"/>
          <dgm:bulletEnabled val="1"/>
        </dgm:presLayoutVars>
      </dgm:prSet>
      <dgm:spPr/>
    </dgm:pt>
    <dgm:pt modelId="{D8CD2349-B67E-4AC2-BE7E-B9B4004DC285}" type="pres">
      <dgm:prSet presAssocID="{48204956-7DE5-4C45-9915-1DC97AEE6D01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7E25FB0A-1711-4662-AF76-3081DB5BE734}" type="presOf" srcId="{CAB1DFE1-67CD-4EB5-ADD6-62D749E9BC6A}" destId="{65DD7798-687A-47EF-91C3-80817A97C792}" srcOrd="0" destOrd="0" presId="urn:microsoft.com/office/officeart/2005/8/layout/hList1"/>
    <dgm:cxn modelId="{A730940C-52D6-4FBA-B74E-9BD91E5E2A96}" srcId="{532606BD-C0AC-4AF9-9CD4-61743BD7403B}" destId="{64106E59-FE6D-439B-8661-E9C0ECD36DD0}" srcOrd="4" destOrd="0" parTransId="{EBC4475D-64A1-4C8F-BC1E-3627E0183F0E}" sibTransId="{797D0BD1-67B8-44E0-886F-3F5F0ABBE56D}"/>
    <dgm:cxn modelId="{D6EAB618-64AF-4D2B-BD1D-A6466290BBF3}" type="presOf" srcId="{054D53E3-0ECB-41DB-9AC5-44A894A0D1F8}" destId="{54F29A50-B9EB-4216-9C36-6C652F666B47}" srcOrd="0" destOrd="4" presId="urn:microsoft.com/office/officeart/2005/8/layout/hList1"/>
    <dgm:cxn modelId="{CC83771B-A599-4C7B-BA31-897A7B349494}" srcId="{CAB1DFE1-67CD-4EB5-ADD6-62D749E9BC6A}" destId="{069F1430-B05A-45D4-9E26-0B62FADC11ED}" srcOrd="0" destOrd="0" parTransId="{49501860-DE36-4CE6-9499-3ED44E6273FA}" sibTransId="{2E50880F-FA7A-40FD-ABC2-AD5984AE5DF5}"/>
    <dgm:cxn modelId="{61D2CE32-F857-43F2-B0B0-E6B95FDA7774}" srcId="{532606BD-C0AC-4AF9-9CD4-61743BD7403B}" destId="{5F008B42-228C-48D0-8E26-B37DAFD67EDD}" srcOrd="2" destOrd="0" parTransId="{E394F669-7B57-4257-B716-CE240C846A84}" sibTransId="{7439DDDE-16B6-4688-ADFF-BDA93E0555F3}"/>
    <dgm:cxn modelId="{05A34A35-C78A-491B-B192-3A909BBBE7E7}" type="presOf" srcId="{7B5D2598-6136-4B91-A616-79FB850D7864}" destId="{4727EF65-2D4D-40AA-ABB5-2C83B3F97656}" srcOrd="0" destOrd="0" presId="urn:microsoft.com/office/officeart/2005/8/layout/hList1"/>
    <dgm:cxn modelId="{BCF6CB37-B192-4B47-B8CE-343850422813}" srcId="{3A38A93E-7092-4C4E-B8D1-28C3D21DF313}" destId="{58D18471-E110-4EBF-B797-2689DF02B54A}" srcOrd="2" destOrd="0" parTransId="{A41CBF30-B998-4BDC-9BC6-E4DE57BE8047}" sibTransId="{794A7D1A-3708-4FF9-B5ED-D194827A8CD2}"/>
    <dgm:cxn modelId="{704C543A-C066-4E1A-8B2E-07E4E75B0B37}" type="presOf" srcId="{3A38A93E-7092-4C4E-B8D1-28C3D21DF313}" destId="{915D5A09-6891-4830-8D5E-B8251006E85E}" srcOrd="0" destOrd="0" presId="urn:microsoft.com/office/officeart/2005/8/layout/hList1"/>
    <dgm:cxn modelId="{33B3C53B-C91A-4DCE-B6DB-83759ACA62B3}" type="presOf" srcId="{7C986D20-C1B0-4731-BA8C-DB661519690D}" destId="{D8CD2349-B67E-4AC2-BE7E-B9B4004DC285}" srcOrd="0" destOrd="4" presId="urn:microsoft.com/office/officeart/2005/8/layout/hList1"/>
    <dgm:cxn modelId="{48C1833F-D4C1-41A3-A52D-A1B4C2161858}" type="presOf" srcId="{A98E037C-7B86-4427-B9A4-13D718E68F95}" destId="{13E8B9EB-0764-47F3-99FA-7048B9DADEA7}" srcOrd="0" destOrd="4" presId="urn:microsoft.com/office/officeart/2005/8/layout/hList1"/>
    <dgm:cxn modelId="{211E2340-C44F-4742-822E-1D2AAD1D87C2}" srcId="{3A38A93E-7092-4C4E-B8D1-28C3D21DF313}" destId="{054D53E3-0ECB-41DB-9AC5-44A894A0D1F8}" srcOrd="4" destOrd="0" parTransId="{1C397DD9-17FE-4CC9-BC1B-1D547F94CC4A}" sibTransId="{2447A57E-D755-4ABC-B195-9BA3E7ED46D5}"/>
    <dgm:cxn modelId="{03988F40-0DAD-4930-9870-AC201814E239}" type="presOf" srcId="{64106E59-FE6D-439B-8661-E9C0ECD36DD0}" destId="{4727EF65-2D4D-40AA-ABB5-2C83B3F97656}" srcOrd="0" destOrd="4" presId="urn:microsoft.com/office/officeart/2005/8/layout/hList1"/>
    <dgm:cxn modelId="{006F5262-CEE1-4A00-BB0A-67B9936BF7CD}" srcId="{7BA7BF3D-3661-43D8-AAE8-50601C7D95AD}" destId="{3A38A93E-7092-4C4E-B8D1-28C3D21DF313}" srcOrd="1" destOrd="0" parTransId="{2554DFA6-EB73-4CC4-8F3E-BDDF2D1A31FD}" sibTransId="{AC375AC7-AEA4-4D68-97C3-71E01FB43774}"/>
    <dgm:cxn modelId="{4E93B545-3A54-4C05-8C1F-0F0C95E660AD}" srcId="{48204956-7DE5-4C45-9915-1DC97AEE6D01}" destId="{E16228CA-F842-4BE9-A3E6-0ED68E2D2ECE}" srcOrd="5" destOrd="0" parTransId="{FE6D49BE-BB30-45FC-AEA4-ADA849AA6C77}" sibTransId="{45E139A7-E227-411B-AA56-3D4F0C09E053}"/>
    <dgm:cxn modelId="{AC859B49-7081-4C62-B196-F0573A6A94B3}" srcId="{48204956-7DE5-4C45-9915-1DC97AEE6D01}" destId="{DB259443-81F6-4755-9E88-7C5236B76B7A}" srcOrd="3" destOrd="0" parTransId="{2D05E3B2-5F29-484A-9F29-6C8FF1C508ED}" sibTransId="{BE779B16-3336-4EFE-9242-338A6C8BF998}"/>
    <dgm:cxn modelId="{E35B1E4A-A75A-4E23-B1E0-5764726471CA}" type="presOf" srcId="{C5AC5344-A26D-418A-9425-FF675AE31E09}" destId="{4727EF65-2D4D-40AA-ABB5-2C83B3F97656}" srcOrd="0" destOrd="3" presId="urn:microsoft.com/office/officeart/2005/8/layout/hList1"/>
    <dgm:cxn modelId="{7F1DD64B-82DF-439E-B68B-127480645EDA}" type="presOf" srcId="{DB259443-81F6-4755-9E88-7C5236B76B7A}" destId="{D8CD2349-B67E-4AC2-BE7E-B9B4004DC285}" srcOrd="0" destOrd="3" presId="urn:microsoft.com/office/officeart/2005/8/layout/hList1"/>
    <dgm:cxn modelId="{ED8F1F72-5228-43AE-B6A4-77604AD59072}" srcId="{48204956-7DE5-4C45-9915-1DC97AEE6D01}" destId="{7C986D20-C1B0-4731-BA8C-DB661519690D}" srcOrd="4" destOrd="0" parTransId="{4EA0FE8F-479B-4599-B7EA-0CCB1E6EA99C}" sibTransId="{2FC1DE1B-15D7-4A69-8AD8-713ECCB3CEF1}"/>
    <dgm:cxn modelId="{186E7053-668A-4AF2-9D60-0C9E6497D6FB}" type="presOf" srcId="{069F1430-B05A-45D4-9E26-0B62FADC11ED}" destId="{13E8B9EB-0764-47F3-99FA-7048B9DADEA7}" srcOrd="0" destOrd="0" presId="urn:microsoft.com/office/officeart/2005/8/layout/hList1"/>
    <dgm:cxn modelId="{57BF7074-B9C2-4F1D-A733-BA4D80BB9764}" type="presOf" srcId="{58D18471-E110-4EBF-B797-2689DF02B54A}" destId="{54F29A50-B9EB-4216-9C36-6C652F666B47}" srcOrd="0" destOrd="2" presId="urn:microsoft.com/office/officeart/2005/8/layout/hList1"/>
    <dgm:cxn modelId="{5D738054-B668-48BD-8C92-A49A43D3A0CD}" type="presOf" srcId="{1C397B72-A289-49F7-ADC4-28867D3BFD42}" destId="{54F29A50-B9EB-4216-9C36-6C652F666B47}" srcOrd="0" destOrd="3" presId="urn:microsoft.com/office/officeart/2005/8/layout/hList1"/>
    <dgm:cxn modelId="{95B0ED54-DD78-410E-B76E-5CF15F8AB206}" srcId="{CAB1DFE1-67CD-4EB5-ADD6-62D749E9BC6A}" destId="{F6995D95-A78A-4C59-8D1D-4BDB21817FEB}" srcOrd="3" destOrd="0" parTransId="{79700686-0E27-499A-A210-26065D208E62}" sibTransId="{67DA59F9-327F-4089-A912-91BEEC752FDD}"/>
    <dgm:cxn modelId="{38FA3155-45C2-4B0A-B7A8-908C474CBADD}" srcId="{3A38A93E-7092-4C4E-B8D1-28C3D21DF313}" destId="{88F15765-3BEE-49ED-AF6D-501FEB733855}" srcOrd="1" destOrd="0" parTransId="{88F3AB9C-2823-46EA-98B5-9AD9CB238785}" sibTransId="{18C52A2B-A1B2-4837-9B41-6E0D4D7F5228}"/>
    <dgm:cxn modelId="{F49B4576-A2A5-41C4-90B0-EDE989599E65}" type="presOf" srcId="{DD0F1946-2D2C-4024-AB31-42C6B5223BF7}" destId="{D8CD2349-B67E-4AC2-BE7E-B9B4004DC285}" srcOrd="0" destOrd="0" presId="urn:microsoft.com/office/officeart/2005/8/layout/hList1"/>
    <dgm:cxn modelId="{71AAB257-6A96-4EBC-9899-64FE9387FF8F}" srcId="{532606BD-C0AC-4AF9-9CD4-61743BD7403B}" destId="{C5AC5344-A26D-418A-9425-FF675AE31E09}" srcOrd="3" destOrd="0" parTransId="{ACBF5CE8-FCAB-4C23-841F-CA66F9E94C3D}" sibTransId="{2FA38302-C94D-4A33-BEF6-BCDCD45EC85F}"/>
    <dgm:cxn modelId="{7C9FC057-F019-4556-A09A-F6ECEEB0A521}" type="presOf" srcId="{7AB7A278-603E-41C9-AF2A-008B21D115EF}" destId="{54F29A50-B9EB-4216-9C36-6C652F666B47}" srcOrd="0" destOrd="0" presId="urn:microsoft.com/office/officeart/2005/8/layout/hList1"/>
    <dgm:cxn modelId="{A26E087B-0596-4873-8410-D22C5E544273}" srcId="{7BA7BF3D-3661-43D8-AAE8-50601C7D95AD}" destId="{532606BD-C0AC-4AF9-9CD4-61743BD7403B}" srcOrd="0" destOrd="0" parTransId="{DE36929C-7848-4D3F-8D3B-B7A85ACD8BBE}" sibTransId="{7FC6F417-2E2F-48FE-BF2A-B5C389EA2768}"/>
    <dgm:cxn modelId="{861D1885-FD97-44C1-B25A-C6E605C2FDD2}" type="presOf" srcId="{6421DDE9-EA6F-4979-A22F-B8AEDDBB119C}" destId="{4727EF65-2D4D-40AA-ABB5-2C83B3F97656}" srcOrd="0" destOrd="1" presId="urn:microsoft.com/office/officeart/2005/8/layout/hList1"/>
    <dgm:cxn modelId="{2F28ED88-6A5F-465F-9FDA-DC433FFDCC33}" type="presOf" srcId="{2E5E7B91-56D0-442F-BA36-62533685EBB3}" destId="{13E8B9EB-0764-47F3-99FA-7048B9DADEA7}" srcOrd="0" destOrd="2" presId="urn:microsoft.com/office/officeart/2005/8/layout/hList1"/>
    <dgm:cxn modelId="{B6C4118A-41A8-47A6-B5CD-50241F9C4D58}" srcId="{CAB1DFE1-67CD-4EB5-ADD6-62D749E9BC6A}" destId="{A98E037C-7B86-4427-B9A4-13D718E68F95}" srcOrd="4" destOrd="0" parTransId="{A5946CFB-41AB-403B-A1D2-44F5807BC74C}" sibTransId="{2E886621-7FE0-4797-87F2-ABAC0430B3CE}"/>
    <dgm:cxn modelId="{9959138B-3F47-448E-B0BF-B930AEB7F86D}" srcId="{532606BD-C0AC-4AF9-9CD4-61743BD7403B}" destId="{6421DDE9-EA6F-4979-A22F-B8AEDDBB119C}" srcOrd="1" destOrd="0" parTransId="{07EE41BA-7D07-47BD-9228-0896EF414A82}" sibTransId="{26BB49E6-C274-4674-9F74-A4C6773DFC3F}"/>
    <dgm:cxn modelId="{9873F597-5284-4CC6-ABAB-A07D570133F0}" srcId="{CAB1DFE1-67CD-4EB5-ADD6-62D749E9BC6A}" destId="{249C8A0D-E4E0-410D-B34D-A2ABF9C676D6}" srcOrd="1" destOrd="0" parTransId="{71E2A552-92CF-4178-9657-07E2B32F9798}" sibTransId="{42DF851B-4290-4F43-AD85-5C85C97ADF17}"/>
    <dgm:cxn modelId="{7E70469A-3920-4708-B3B2-8F572DA47E8D}" type="presOf" srcId="{88F15765-3BEE-49ED-AF6D-501FEB733855}" destId="{54F29A50-B9EB-4216-9C36-6C652F666B47}" srcOrd="0" destOrd="1" presId="urn:microsoft.com/office/officeart/2005/8/layout/hList1"/>
    <dgm:cxn modelId="{C356ED9A-7330-405A-8B04-5725C71DC3A6}" srcId="{7BA7BF3D-3661-43D8-AAE8-50601C7D95AD}" destId="{48204956-7DE5-4C45-9915-1DC97AEE6D01}" srcOrd="3" destOrd="0" parTransId="{9501018A-0EA8-4439-BD00-2D1F3DB633F3}" sibTransId="{7B53C079-241D-4011-8274-19A630083E20}"/>
    <dgm:cxn modelId="{7B5021A1-EBC8-4120-B286-1E2E18C66EB9}" srcId="{532606BD-C0AC-4AF9-9CD4-61743BD7403B}" destId="{7B5D2598-6136-4B91-A616-79FB850D7864}" srcOrd="0" destOrd="0" parTransId="{9F94CE2D-18BA-4BE1-B219-E1C0CFD57C10}" sibTransId="{B5B38DFD-7186-4544-930E-E664D828C73C}"/>
    <dgm:cxn modelId="{CE0266A2-D5D7-4949-80F2-7AF12151BCDF}" srcId="{3A38A93E-7092-4C4E-B8D1-28C3D21DF313}" destId="{7AB7A278-603E-41C9-AF2A-008B21D115EF}" srcOrd="0" destOrd="0" parTransId="{85149061-E570-4007-8FDE-F0A1CD441908}" sibTransId="{0C49A3DC-0DA7-44C1-B78F-A6E48DD22EDF}"/>
    <dgm:cxn modelId="{2E97DFA5-3B1F-465E-A454-DC8062A11A41}" srcId="{7BA7BF3D-3661-43D8-AAE8-50601C7D95AD}" destId="{CAB1DFE1-67CD-4EB5-ADD6-62D749E9BC6A}" srcOrd="2" destOrd="0" parTransId="{02E66FC9-E411-4167-B0DA-7DFF579C9A96}" sibTransId="{DFA1FE45-5E68-46EF-8B83-C0DEFF9B4991}"/>
    <dgm:cxn modelId="{286850A7-7986-4B1A-A3D0-741487257F56}" type="presOf" srcId="{48204956-7DE5-4C45-9915-1DC97AEE6D01}" destId="{E0536F31-2ACF-4C4A-B1B2-FBACA20ECB12}" srcOrd="0" destOrd="0" presId="urn:microsoft.com/office/officeart/2005/8/layout/hList1"/>
    <dgm:cxn modelId="{910572AD-3D49-40D5-927E-3A21E44B7845}" srcId="{48204956-7DE5-4C45-9915-1DC97AEE6D01}" destId="{DF8F1455-7F0D-46E9-AF6D-DFAC7263B49D}" srcOrd="1" destOrd="0" parTransId="{86508C68-C5B5-43B9-804D-7F67D646A1A5}" sibTransId="{E99EFF10-5C04-44E5-A9D9-F719C26F8183}"/>
    <dgm:cxn modelId="{9D398AAE-7F22-440F-BB8D-81AEFF3EB028}" srcId="{CAB1DFE1-67CD-4EB5-ADD6-62D749E9BC6A}" destId="{2E5E7B91-56D0-442F-BA36-62533685EBB3}" srcOrd="2" destOrd="0" parTransId="{94923E13-46AA-49A5-9E36-A927AB367D12}" sibTransId="{264F8EBE-9059-4E81-8EB2-A946CF34FEEF}"/>
    <dgm:cxn modelId="{61F123B6-F3E0-4DBB-A2E0-8C3D279506FA}" type="presOf" srcId="{249C8A0D-E4E0-410D-B34D-A2ABF9C676D6}" destId="{13E8B9EB-0764-47F3-99FA-7048B9DADEA7}" srcOrd="0" destOrd="1" presId="urn:microsoft.com/office/officeart/2005/8/layout/hList1"/>
    <dgm:cxn modelId="{3D2AF1BC-CBF9-4C6A-BB13-1DBAA93C4DAA}" type="presOf" srcId="{F257E4EC-18CC-4340-B589-7BD23E382914}" destId="{D8CD2349-B67E-4AC2-BE7E-B9B4004DC285}" srcOrd="0" destOrd="2" presId="urn:microsoft.com/office/officeart/2005/8/layout/hList1"/>
    <dgm:cxn modelId="{58DC90C8-5EB4-446B-B004-506483684090}" type="presOf" srcId="{7BA7BF3D-3661-43D8-AAE8-50601C7D95AD}" destId="{917C3D33-EE7D-47CB-AFA5-14D411BDC161}" srcOrd="0" destOrd="0" presId="urn:microsoft.com/office/officeart/2005/8/layout/hList1"/>
    <dgm:cxn modelId="{ADA78CCA-02B9-4577-B803-3DD9A66AF83D}" type="presOf" srcId="{5F008B42-228C-48D0-8E26-B37DAFD67EDD}" destId="{4727EF65-2D4D-40AA-ABB5-2C83B3F97656}" srcOrd="0" destOrd="2" presId="urn:microsoft.com/office/officeart/2005/8/layout/hList1"/>
    <dgm:cxn modelId="{0AFCC8D0-169E-4208-99FD-4D4A4F37AC0B}" srcId="{48204956-7DE5-4C45-9915-1DC97AEE6D01}" destId="{DD0F1946-2D2C-4024-AB31-42C6B5223BF7}" srcOrd="0" destOrd="0" parTransId="{0174E5B7-A2E6-4381-98FF-E038E4442598}" sibTransId="{28C8FF24-28A9-48A7-9E03-ECD68E086814}"/>
    <dgm:cxn modelId="{84C112D5-FC1D-4261-8D51-EF3306FF175F}" type="presOf" srcId="{E16228CA-F842-4BE9-A3E6-0ED68E2D2ECE}" destId="{D8CD2349-B67E-4AC2-BE7E-B9B4004DC285}" srcOrd="0" destOrd="5" presId="urn:microsoft.com/office/officeart/2005/8/layout/hList1"/>
    <dgm:cxn modelId="{5E4456D6-E37D-49F6-8301-CD5ECD67F147}" type="presOf" srcId="{F6995D95-A78A-4C59-8D1D-4BDB21817FEB}" destId="{13E8B9EB-0764-47F3-99FA-7048B9DADEA7}" srcOrd="0" destOrd="3" presId="urn:microsoft.com/office/officeart/2005/8/layout/hList1"/>
    <dgm:cxn modelId="{944429D8-F327-4365-B30A-6EDA6242D1C2}" type="presOf" srcId="{532606BD-C0AC-4AF9-9CD4-61743BD7403B}" destId="{E6636CDD-5B53-4B1B-9095-D5FF14B2490A}" srcOrd="0" destOrd="0" presId="urn:microsoft.com/office/officeart/2005/8/layout/hList1"/>
    <dgm:cxn modelId="{73B3B4D9-2642-4372-B2DF-B5C5439A80BF}" srcId="{48204956-7DE5-4C45-9915-1DC97AEE6D01}" destId="{F257E4EC-18CC-4340-B589-7BD23E382914}" srcOrd="2" destOrd="0" parTransId="{ABFF6EE6-EBDA-4C1D-BA77-7725317D45AF}" sibTransId="{A1BAFA19-1F1A-44F8-BB8D-0C8E112F752A}"/>
    <dgm:cxn modelId="{4B651BDF-6323-4972-B448-845254B10B7F}" type="presOf" srcId="{DF8F1455-7F0D-46E9-AF6D-DFAC7263B49D}" destId="{D8CD2349-B67E-4AC2-BE7E-B9B4004DC285}" srcOrd="0" destOrd="1" presId="urn:microsoft.com/office/officeart/2005/8/layout/hList1"/>
    <dgm:cxn modelId="{B813AFEE-010E-4439-B1C3-8F113290371C}" srcId="{3A38A93E-7092-4C4E-B8D1-28C3D21DF313}" destId="{1C397B72-A289-49F7-ADC4-28867D3BFD42}" srcOrd="3" destOrd="0" parTransId="{395B1DAE-7CCA-4886-B2AF-7ED96452885D}" sibTransId="{145C1AA7-270D-413F-BFA4-CAA40AA896D3}"/>
    <dgm:cxn modelId="{A2D84E98-90EB-44F3-B377-FBDB3D1474DC}" type="presParOf" srcId="{917C3D33-EE7D-47CB-AFA5-14D411BDC161}" destId="{69932FAC-A033-4E1E-ADBE-3294E55B3DB9}" srcOrd="0" destOrd="0" presId="urn:microsoft.com/office/officeart/2005/8/layout/hList1"/>
    <dgm:cxn modelId="{D9C7C884-E749-4760-81E3-FFDDF9687A69}" type="presParOf" srcId="{69932FAC-A033-4E1E-ADBE-3294E55B3DB9}" destId="{E6636CDD-5B53-4B1B-9095-D5FF14B2490A}" srcOrd="0" destOrd="0" presId="urn:microsoft.com/office/officeart/2005/8/layout/hList1"/>
    <dgm:cxn modelId="{26AC8997-9A60-4D2E-871E-C17B80B98205}" type="presParOf" srcId="{69932FAC-A033-4E1E-ADBE-3294E55B3DB9}" destId="{4727EF65-2D4D-40AA-ABB5-2C83B3F97656}" srcOrd="1" destOrd="0" presId="urn:microsoft.com/office/officeart/2005/8/layout/hList1"/>
    <dgm:cxn modelId="{DAB36469-1DC6-4CEC-89C0-D5B1BF85860A}" type="presParOf" srcId="{917C3D33-EE7D-47CB-AFA5-14D411BDC161}" destId="{F3A89505-4953-4BEF-A568-2F2B6630D9AB}" srcOrd="1" destOrd="0" presId="urn:microsoft.com/office/officeart/2005/8/layout/hList1"/>
    <dgm:cxn modelId="{E5BD3302-C18A-4A02-BD13-118026CCACFB}" type="presParOf" srcId="{917C3D33-EE7D-47CB-AFA5-14D411BDC161}" destId="{4E32D589-F725-4BD3-AD65-902DA33BEB21}" srcOrd="2" destOrd="0" presId="urn:microsoft.com/office/officeart/2005/8/layout/hList1"/>
    <dgm:cxn modelId="{6F24E0CC-45E3-43E6-9A27-C1D7DC268B9D}" type="presParOf" srcId="{4E32D589-F725-4BD3-AD65-902DA33BEB21}" destId="{915D5A09-6891-4830-8D5E-B8251006E85E}" srcOrd="0" destOrd="0" presId="urn:microsoft.com/office/officeart/2005/8/layout/hList1"/>
    <dgm:cxn modelId="{C6A35306-119A-4812-8A05-EB4781D19218}" type="presParOf" srcId="{4E32D589-F725-4BD3-AD65-902DA33BEB21}" destId="{54F29A50-B9EB-4216-9C36-6C652F666B47}" srcOrd="1" destOrd="0" presId="urn:microsoft.com/office/officeart/2005/8/layout/hList1"/>
    <dgm:cxn modelId="{6FAFF8DC-4032-415C-BBF2-AEBCFAF48262}" type="presParOf" srcId="{917C3D33-EE7D-47CB-AFA5-14D411BDC161}" destId="{BBDEC5CC-1471-4A75-99CB-DD3F76878553}" srcOrd="3" destOrd="0" presId="urn:microsoft.com/office/officeart/2005/8/layout/hList1"/>
    <dgm:cxn modelId="{CDC1769A-AF40-4385-8380-651CECD8DB2E}" type="presParOf" srcId="{917C3D33-EE7D-47CB-AFA5-14D411BDC161}" destId="{573BDA34-1B0E-4206-9DFD-338C17B170A5}" srcOrd="4" destOrd="0" presId="urn:microsoft.com/office/officeart/2005/8/layout/hList1"/>
    <dgm:cxn modelId="{75EE4217-6479-490A-9A08-524F810BA70E}" type="presParOf" srcId="{573BDA34-1B0E-4206-9DFD-338C17B170A5}" destId="{65DD7798-687A-47EF-91C3-80817A97C792}" srcOrd="0" destOrd="0" presId="urn:microsoft.com/office/officeart/2005/8/layout/hList1"/>
    <dgm:cxn modelId="{1AE4413E-4530-4171-A92C-8F2EE6650EB5}" type="presParOf" srcId="{573BDA34-1B0E-4206-9DFD-338C17B170A5}" destId="{13E8B9EB-0764-47F3-99FA-7048B9DADEA7}" srcOrd="1" destOrd="0" presId="urn:microsoft.com/office/officeart/2005/8/layout/hList1"/>
    <dgm:cxn modelId="{AAFFA0B4-2308-4232-B524-714B6FBBEAF4}" type="presParOf" srcId="{917C3D33-EE7D-47CB-AFA5-14D411BDC161}" destId="{75CB31FB-1C17-4879-A8A4-27C6AD786E37}" srcOrd="5" destOrd="0" presId="urn:microsoft.com/office/officeart/2005/8/layout/hList1"/>
    <dgm:cxn modelId="{AEA1D544-9D5C-441B-83A6-B4BFB6EF206B}" type="presParOf" srcId="{917C3D33-EE7D-47CB-AFA5-14D411BDC161}" destId="{13874634-AF26-4730-B7C5-256626116917}" srcOrd="6" destOrd="0" presId="urn:microsoft.com/office/officeart/2005/8/layout/hList1"/>
    <dgm:cxn modelId="{5C2C08F0-0F5D-462F-9DBC-60B288AD0E6F}" type="presParOf" srcId="{13874634-AF26-4730-B7C5-256626116917}" destId="{E0536F31-2ACF-4C4A-B1B2-FBACA20ECB12}" srcOrd="0" destOrd="0" presId="urn:microsoft.com/office/officeart/2005/8/layout/hList1"/>
    <dgm:cxn modelId="{7E85C95A-99FF-45CC-AF73-3F713870B840}" type="presParOf" srcId="{13874634-AF26-4730-B7C5-256626116917}" destId="{D8CD2349-B67E-4AC2-BE7E-B9B4004DC28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BA7BF3D-3661-43D8-AAE8-50601C7D95AD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532606BD-C0AC-4AF9-9CD4-61743BD7403B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ขับเคลื่อนนโยบายพัฒนาศักยภาพเด็กไทยในศตวรรษที่ 21</a:t>
          </a:r>
          <a:r>
            <a:rPr lang="en-US" sz="1800" b="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endParaRPr lang="th-TH" sz="18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E36929C-7848-4D3F-8D3B-B7A85ACD8BBE}" type="par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FC6F417-2E2F-48FE-BF2A-B5C389EA2768}" type="sib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B5D2598-6136-4B91-A616-79FB850D7864}">
      <dgm:prSet phldrT="[Text]" custT="1"/>
      <dgm:spPr/>
      <dgm:t>
        <a:bodyPr/>
        <a:lstStyle/>
        <a:p>
          <a:r>
            <a:rPr lang="th-TH" sz="1600" b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เด็กวัยเรียนอายุ 6-14ปี </a:t>
          </a:r>
          <a:r>
            <a:rPr lang="th-TH" sz="1600" b="0" baseline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ได้รับการคัดกรองภาวะสุขภาพ ไม่น้อยกว่าร้อยละ 90 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F94CE2D-18BA-4BE1-B219-E1C0CFD57C10}" type="par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5B38DFD-7186-4544-930E-E664D828C73C}" type="sib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A38A93E-7092-4C4E-B8D1-28C3D21DF313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ยกระดับคุณภาพ งานส่งเสริมสุขภาพวัยเรียน</a:t>
          </a:r>
        </a:p>
      </dgm:t>
    </dgm:pt>
    <dgm:pt modelId="{2554DFA6-EB73-4CC4-8F3E-BDDF2D1A31FD}" type="par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C375AC7-AEA4-4D68-97C3-71E01FB43774}" type="sib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AB7A278-603E-41C9-AF2A-008B21D115EF}">
      <dgm:prSet phldrT="[Text]" custT="1"/>
      <dgm:spPr/>
      <dgm:t>
        <a:bodyPr/>
        <a:lstStyle/>
        <a:p>
          <a:r>
            <a:rPr lang="th-TH" sz="1600" b="0" i="0" u="none" strike="noStrike" baseline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จัดอบรมพัฒนาบุคลากรสาธารณสุขและเครือข่าย มาตรการแนวทางการจัดการปัญหาสุขภาพเด็กวัยเรียน (โภชนาการ ทันตสุขภาพ เด็กไทยสายตาดี เด็กพิเศษกลุ่มเปราะบาง)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5149061-E570-4007-8FDE-F0A1CD441908}" type="par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C49A3DC-0DA7-44C1-B78F-A6E48DD22EDF}" type="sib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AB1DFE1-67CD-4EB5-ADD6-62D749E9BC6A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เสริมสร้างการมีส่วนร่วมของ ภาคีเครือข่ายในการส่งเสริมสุขภาพวัยเรียน</a:t>
          </a:r>
          <a:endParaRPr lang="th-TH" sz="18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2E66FC9-E411-4167-B0DA-7DFF579C9A96}" type="par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FA1FE45-5E68-46EF-8B83-C0DEFF9B4991}" type="sib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69F1430-B05A-45D4-9E26-0B62FADC11ED}">
      <dgm:prSet phldrT="[Text]" custT="1"/>
      <dgm:spPr/>
      <dgm:t>
        <a:bodyPr/>
        <a:lstStyle/>
        <a:p>
          <a:r>
            <a:rPr lang="th-TH" sz="1600" b="0" i="0" u="none" strike="noStrike" baseline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ประเมินรับรองโรงเรียนส่งเสริมสุขภาพระดับมาตรฐานสากล ผ่าน </a:t>
          </a:r>
          <a:r>
            <a:rPr lang="en-US" sz="1600" b="0" i="0" u="none" strike="noStrike" baseline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9501860-DE36-4CE6-9499-3ED44E6273FA}" type="par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E50880F-FA7A-40FD-ABC2-AD5984AE5DF5}" type="sib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204956-7DE5-4C45-9915-1DC97AEE6D01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พัฒนาระบบเฝ้าระวังและกับติดตามผ่านระบบ </a:t>
          </a:r>
          <a:endParaRPr lang="en-US" sz="1600" b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r>
            <a:rPr lang="en-US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501018A-0EA8-4439-BD00-2D1F3DB633F3}" type="parTrans" cxnId="{C356ED9A-7330-405A-8B04-5725C71DC3A6}">
      <dgm:prSet/>
      <dgm:spPr/>
      <dgm:t>
        <a:bodyPr/>
        <a:lstStyle/>
        <a:p>
          <a:endParaRPr lang="th-TH" sz="2400"/>
        </a:p>
      </dgm:t>
    </dgm:pt>
    <dgm:pt modelId="{7B53C079-241D-4011-8274-19A630083E20}" type="sibTrans" cxnId="{C356ED9A-7330-405A-8B04-5725C71DC3A6}">
      <dgm:prSet/>
      <dgm:spPr/>
      <dgm:t>
        <a:bodyPr/>
        <a:lstStyle/>
        <a:p>
          <a:endParaRPr lang="th-TH" sz="2400"/>
        </a:p>
      </dgm:t>
    </dgm:pt>
    <dgm:pt modelId="{E16228CA-F842-4BE9-A3E6-0ED68E2D2ECE}">
      <dgm:prSet phldrT="[Text]" custT="1"/>
      <dgm:spPr/>
      <dgm:t>
        <a:bodyPr/>
        <a:lstStyle/>
        <a:p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E6D49BE-BB30-45FC-AEA4-ADA849AA6C77}" type="parTrans" cxnId="{4E93B545-3A54-4C05-8C1F-0F0C95E660AD}">
      <dgm:prSet/>
      <dgm:spPr/>
      <dgm:t>
        <a:bodyPr/>
        <a:lstStyle/>
        <a:p>
          <a:endParaRPr lang="th-TH" sz="2400"/>
        </a:p>
      </dgm:t>
    </dgm:pt>
    <dgm:pt modelId="{45E139A7-E227-411B-AA56-3D4F0C09E053}" type="sibTrans" cxnId="{4E93B545-3A54-4C05-8C1F-0F0C95E660AD}">
      <dgm:prSet/>
      <dgm:spPr/>
      <dgm:t>
        <a:bodyPr/>
        <a:lstStyle/>
        <a:p>
          <a:endParaRPr lang="th-TH" sz="2400"/>
        </a:p>
      </dgm:t>
    </dgm:pt>
    <dgm:pt modelId="{DD0F1946-2D2C-4024-AB31-42C6B5223BF7}">
      <dgm:prSet phldrT="[Text]" custT="1"/>
      <dgm:spPr/>
      <dgm:t>
        <a:bodyPr/>
        <a:lstStyle/>
        <a:p>
          <a:r>
            <a:rPr lang="th-TH" sz="1600" b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พัฒนาระบบการทำงานส่งเสริมสุขภาพกลุ่มวัยเรียน ผ่านระบบ </a:t>
          </a:r>
          <a:r>
            <a:rPr lang="en-US" sz="1600" b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174E5B7-A2E6-4381-98FF-E038E4442598}" type="parTrans" cxnId="{0AFCC8D0-169E-4208-99FD-4D4A4F37AC0B}">
      <dgm:prSet/>
      <dgm:spPr/>
      <dgm:t>
        <a:bodyPr/>
        <a:lstStyle/>
        <a:p>
          <a:endParaRPr lang="th-TH" sz="2400"/>
        </a:p>
      </dgm:t>
    </dgm:pt>
    <dgm:pt modelId="{28C8FF24-28A9-48A7-9E03-ECD68E086814}" type="sibTrans" cxnId="{0AFCC8D0-169E-4208-99FD-4D4A4F37AC0B}">
      <dgm:prSet/>
      <dgm:spPr/>
      <dgm:t>
        <a:bodyPr/>
        <a:lstStyle/>
        <a:p>
          <a:endParaRPr lang="th-TH" sz="2400"/>
        </a:p>
      </dgm:t>
    </dgm:pt>
    <dgm:pt modelId="{58389A44-EBEE-448F-86E8-F4A55D16E5CA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บันทึกผลการตรวจคัดกรองสุขภาพเด็กวัยเรียน และวิเคราะห์ข้อมูลสุขภาพในระบบ </a:t>
          </a:r>
          <a:r>
            <a:rPr lang="en-US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HDC VISON2020</a:t>
          </a:r>
          <a:endParaRPr lang="th-TH" sz="1600" b="0" i="0" u="none" strike="noStrike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9AD480E-E8D9-458D-9243-5D49E52D5138}" type="parTrans" cxnId="{9F9DDA26-E91B-447F-A90D-38920C6145DC}">
      <dgm:prSet/>
      <dgm:spPr/>
      <dgm:t>
        <a:bodyPr/>
        <a:lstStyle/>
        <a:p>
          <a:endParaRPr lang="th-TH"/>
        </a:p>
      </dgm:t>
    </dgm:pt>
    <dgm:pt modelId="{A5B51D18-5B6D-4D2E-BFC6-024203F819FD}" type="sibTrans" cxnId="{9F9DDA26-E91B-447F-A90D-38920C6145DC}">
      <dgm:prSet/>
      <dgm:spPr/>
      <dgm:t>
        <a:bodyPr/>
        <a:lstStyle/>
        <a:p>
          <a:endParaRPr lang="th-TH"/>
        </a:p>
      </dgm:t>
    </dgm:pt>
    <dgm:pt modelId="{93B4E262-A63C-4EA4-BD3D-2833029A4A0D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ดำเนินงานโรงเรียนส่งเสริมสุขภาพระดับมาตรฐาน สากล</a:t>
          </a:r>
          <a:r>
            <a:rPr lang="en-US" sz="1600" b="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:GSHPS </a:t>
          </a:r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/โรงเรียนรอบรู้ด้านสุขภาพ</a:t>
          </a:r>
        </a:p>
      </dgm:t>
    </dgm:pt>
    <dgm:pt modelId="{91995961-2B4C-4574-9006-E513E9CAAA88}" type="parTrans" cxnId="{12FBB04C-3FEC-4D7A-B57C-ACDE938E0BF4}">
      <dgm:prSet/>
      <dgm:spPr/>
      <dgm:t>
        <a:bodyPr/>
        <a:lstStyle/>
        <a:p>
          <a:endParaRPr lang="th-TH"/>
        </a:p>
      </dgm:t>
    </dgm:pt>
    <dgm:pt modelId="{6300428A-9AB4-41E7-9925-D0F1FF5D84B6}" type="sibTrans" cxnId="{12FBB04C-3FEC-4D7A-B57C-ACDE938E0BF4}">
      <dgm:prSet/>
      <dgm:spPr/>
      <dgm:t>
        <a:bodyPr/>
        <a:lstStyle/>
        <a:p>
          <a:endParaRPr lang="th-TH"/>
        </a:p>
      </dgm:t>
    </dgm:pt>
    <dgm:pt modelId="{0BCC7FED-E003-49E7-B8E2-89AAC7D216F8}">
      <dgm:prSet custT="1"/>
      <dgm:spPr/>
      <dgm:t>
        <a:bodyPr/>
        <a:lstStyle/>
        <a:p>
          <a:r>
            <a:rPr lang="th-TH" sz="1600" b="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โรงเรียน </a:t>
          </a:r>
          <a:r>
            <a:rPr lang="en-US" sz="1600" b="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 </a:t>
          </a:r>
          <a:r>
            <a:rPr lang="th-TH" sz="1600" b="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อ โภชนาการ ทันตสุขภาพ เด็กไทยสายตาดี เด็กเปราะบาง ระบบฐานข้อมูลร่วม ธรรมนูญสุขภาพโรงเรียนพระปริยัติ</a:t>
          </a:r>
          <a:endParaRPr lang="th-TH" sz="1600" b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8CA9C06-00A5-4FB7-B424-174E8F88AC03}" type="parTrans" cxnId="{E6169934-EC1B-4289-80BE-987D7AF03B30}">
      <dgm:prSet/>
      <dgm:spPr/>
      <dgm:t>
        <a:bodyPr/>
        <a:lstStyle/>
        <a:p>
          <a:endParaRPr lang="th-TH"/>
        </a:p>
      </dgm:t>
    </dgm:pt>
    <dgm:pt modelId="{A3B444CD-0183-4BD8-AC91-DFFBBE9342D3}" type="sibTrans" cxnId="{E6169934-EC1B-4289-80BE-987D7AF03B30}">
      <dgm:prSet/>
      <dgm:spPr/>
      <dgm:t>
        <a:bodyPr/>
        <a:lstStyle/>
        <a:p>
          <a:endParaRPr lang="th-TH"/>
        </a:p>
      </dgm:t>
    </dgm:pt>
    <dgm:pt modelId="{A8B27820-F8C2-4F93-AF1F-66F118E5CE6A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จัดอบรมความรอบรู้ในการส่งเสริมสุขภาพดีด้วยทฤษฎีเพื่อน(ตาย) ด้วยหลัก 10 อ ผ่าน </a:t>
          </a:r>
          <a:r>
            <a:rPr lang="en-US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</a:p>
      </dgm:t>
    </dgm:pt>
    <dgm:pt modelId="{5C61E091-D3B5-4287-BB92-E020F84DE09A}" type="parTrans" cxnId="{76D37596-6CF3-4B7F-BDFB-B7AB10FAEB91}">
      <dgm:prSet/>
      <dgm:spPr/>
      <dgm:t>
        <a:bodyPr/>
        <a:lstStyle/>
        <a:p>
          <a:endParaRPr lang="th-TH"/>
        </a:p>
      </dgm:t>
    </dgm:pt>
    <dgm:pt modelId="{456F67C9-4C4A-4299-8440-173A65684E79}" type="sibTrans" cxnId="{76D37596-6CF3-4B7F-BDFB-B7AB10FAEB91}">
      <dgm:prSet/>
      <dgm:spPr/>
      <dgm:t>
        <a:bodyPr/>
        <a:lstStyle/>
        <a:p>
          <a:endParaRPr lang="th-TH"/>
        </a:p>
      </dgm:t>
    </dgm:pt>
    <dgm:pt modelId="{020CA3B9-45AB-4A02-B52B-304A072D70B5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โรงเรียนดำเนินการสมัครเข้าร่วมประเมินโรงเรียนระดับมาตรฐานสากล</a:t>
          </a:r>
          <a:r>
            <a:rPr lang="en-US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GSHPS </a:t>
          </a:r>
          <a:endParaRPr lang="th-TH" sz="1600" b="0" i="0" u="none" strike="noStrike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786F0F2-D543-4FD5-A379-2605455EAB38}" type="parTrans" cxnId="{732C6CE3-4587-49B2-87F3-C55B4E4A41B3}">
      <dgm:prSet/>
      <dgm:spPr/>
      <dgm:t>
        <a:bodyPr/>
        <a:lstStyle/>
        <a:p>
          <a:endParaRPr lang="th-TH"/>
        </a:p>
      </dgm:t>
    </dgm:pt>
    <dgm:pt modelId="{27DDF6AE-B1DB-46E5-81EE-ADAFBB609D59}" type="sibTrans" cxnId="{732C6CE3-4587-49B2-87F3-C55B4E4A41B3}">
      <dgm:prSet/>
      <dgm:spPr/>
      <dgm:t>
        <a:bodyPr/>
        <a:lstStyle/>
        <a:p>
          <a:endParaRPr lang="th-TH"/>
        </a:p>
      </dgm:t>
    </dgm:pt>
    <dgm:pt modelId="{A85B4AB5-C821-474B-A5A7-19B577309D50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มีการประเมินรับรองโรงเรียนส่งเสริมสุขภาพระดับมาตรฐานสากล</a:t>
          </a: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</a:t>
          </a:r>
          <a:r>
            <a:rPr lang="en-US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:GSHPS</a:t>
          </a: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)</a:t>
          </a:r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ผ่าน </a:t>
          </a:r>
          <a:r>
            <a:rPr lang="en-US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</a:p>
      </dgm:t>
    </dgm:pt>
    <dgm:pt modelId="{FD4D7BC7-7BF2-4D1A-B255-2EE48C94497D}" type="parTrans" cxnId="{724543F7-D28C-44E2-93EA-6009201D8F94}">
      <dgm:prSet/>
      <dgm:spPr/>
      <dgm:t>
        <a:bodyPr/>
        <a:lstStyle/>
        <a:p>
          <a:endParaRPr lang="th-TH"/>
        </a:p>
      </dgm:t>
    </dgm:pt>
    <dgm:pt modelId="{970BEA50-D3A0-4C40-8C9A-A944CE56E146}" type="sibTrans" cxnId="{724543F7-D28C-44E2-93EA-6009201D8F94}">
      <dgm:prSet/>
      <dgm:spPr/>
      <dgm:t>
        <a:bodyPr/>
        <a:lstStyle/>
        <a:p>
          <a:endParaRPr lang="th-TH"/>
        </a:p>
      </dgm:t>
    </dgm:pt>
    <dgm:pt modelId="{0DC915D5-4235-4025-B945-3F24E6814E47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มีการขับเคลื่อนงานส่งเสริมสุขภาพ เด็กวัยเรียน</a:t>
          </a:r>
        </a:p>
      </dgm:t>
    </dgm:pt>
    <dgm:pt modelId="{7246EBE6-8F8E-437A-BD55-EA1F5412CB0C}" type="parTrans" cxnId="{3379936F-F1F5-495F-9C5A-D28E2A89FF85}">
      <dgm:prSet/>
      <dgm:spPr/>
      <dgm:t>
        <a:bodyPr/>
        <a:lstStyle/>
        <a:p>
          <a:endParaRPr lang="th-TH"/>
        </a:p>
      </dgm:t>
    </dgm:pt>
    <dgm:pt modelId="{360FD846-5B5A-430C-888B-1E3861A1E989}" type="sibTrans" cxnId="{3379936F-F1F5-495F-9C5A-D28E2A89FF85}">
      <dgm:prSet/>
      <dgm:spPr/>
      <dgm:t>
        <a:bodyPr/>
        <a:lstStyle/>
        <a:p>
          <a:endParaRPr lang="th-TH"/>
        </a:p>
      </dgm:t>
    </dgm:pt>
    <dgm:pt modelId="{E3BB292E-FA89-464E-B5E9-3B1C6C904262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สถานบริการมีการดำเนิน</a:t>
          </a: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งานอนามัยโรงเรียน ร่วมกับภาคีเครือข่ายอย่างมีคุณภาพและมาตรฐานการ (1โรงเรียน 1 ครูอนามัยโรงเรียน น.ร.แกนนำด้านสุขภาพ ครู หมอ พ่อแม่) การจัดการอาหา</a:t>
          </a:r>
          <a:r>
            <a:rPr lang="th-TH" sz="16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 </a:t>
          </a:r>
        </a:p>
      </dgm:t>
    </dgm:pt>
    <dgm:pt modelId="{2A705C77-496A-4472-825F-1CC04EF28E8F}" type="parTrans" cxnId="{01969743-BA72-4B6A-857D-83919899C38E}">
      <dgm:prSet/>
      <dgm:spPr/>
      <dgm:t>
        <a:bodyPr/>
        <a:lstStyle/>
        <a:p>
          <a:endParaRPr lang="th-TH"/>
        </a:p>
      </dgm:t>
    </dgm:pt>
    <dgm:pt modelId="{CC669EB7-D789-4F49-93A2-8F0580051BF5}" type="sibTrans" cxnId="{01969743-BA72-4B6A-857D-83919899C38E}">
      <dgm:prSet/>
      <dgm:spPr/>
      <dgm:t>
        <a:bodyPr/>
        <a:lstStyle/>
        <a:p>
          <a:endParaRPr lang="th-TH"/>
        </a:p>
      </dgm:t>
    </dgm:pt>
    <dgm:pt modelId="{8A36FFC7-43DC-4D5C-80DF-07CC0063D8DA}">
      <dgm:prSet custT="1"/>
      <dgm:spPr/>
      <dgm:t>
        <a:bodyPr/>
        <a:lstStyle/>
        <a:p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พัฒนาระบบเฝ้าระวังและกำกับติดตามภาวะสุขภาพวัยเรียนระบบ </a:t>
          </a:r>
          <a:r>
            <a:rPr lang="en-US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779DAA4-5C20-4A13-A287-69E83E7AE3E2}" type="parTrans" cxnId="{404D8AA7-F4E4-475B-9D16-E4B281564A7E}">
      <dgm:prSet/>
      <dgm:spPr/>
      <dgm:t>
        <a:bodyPr/>
        <a:lstStyle/>
        <a:p>
          <a:endParaRPr lang="th-TH"/>
        </a:p>
      </dgm:t>
    </dgm:pt>
    <dgm:pt modelId="{4A7A21FC-1DBB-4FF8-8EE1-34A737635953}" type="sibTrans" cxnId="{404D8AA7-F4E4-475B-9D16-E4B281564A7E}">
      <dgm:prSet/>
      <dgm:spPr/>
      <dgm:t>
        <a:bodyPr/>
        <a:lstStyle/>
        <a:p>
          <a:endParaRPr lang="th-TH"/>
        </a:p>
      </dgm:t>
    </dgm:pt>
    <dgm:pt modelId="{1C1851D2-DBE0-4D73-ADF3-64243774FFC8}">
      <dgm:prSet custT="1"/>
      <dgm:spPr/>
      <dgm:t>
        <a:bodyPr/>
        <a:lstStyle/>
        <a:p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ติดตามกลไกความร่วมมือภาคีเครือข่ายการเชื่อมโยงฐานข้อมูลร่วมด้านสุขภาพเด็กวัยเรียน </a:t>
          </a:r>
        </a:p>
      </dgm:t>
    </dgm:pt>
    <dgm:pt modelId="{E3616EDD-F3E5-436B-8F28-1E7D225853B2}" type="parTrans" cxnId="{54519295-8F0D-4965-9586-9A829E8AC3C8}">
      <dgm:prSet/>
      <dgm:spPr/>
      <dgm:t>
        <a:bodyPr/>
        <a:lstStyle/>
        <a:p>
          <a:endParaRPr lang="th-TH"/>
        </a:p>
      </dgm:t>
    </dgm:pt>
    <dgm:pt modelId="{42B81B0E-00F7-4442-B2B3-02EB6A3F3FD1}" type="sibTrans" cxnId="{54519295-8F0D-4965-9586-9A829E8AC3C8}">
      <dgm:prSet/>
      <dgm:spPr/>
      <dgm:t>
        <a:bodyPr/>
        <a:lstStyle/>
        <a:p>
          <a:endParaRPr lang="th-TH"/>
        </a:p>
      </dgm:t>
    </dgm:pt>
    <dgm:pt modelId="{917C3D33-EE7D-47CB-AFA5-14D411BDC161}" type="pres">
      <dgm:prSet presAssocID="{7BA7BF3D-3661-43D8-AAE8-50601C7D95AD}" presName="Name0" presStyleCnt="0">
        <dgm:presLayoutVars>
          <dgm:dir/>
          <dgm:animLvl val="lvl"/>
          <dgm:resizeHandles val="exact"/>
        </dgm:presLayoutVars>
      </dgm:prSet>
      <dgm:spPr/>
    </dgm:pt>
    <dgm:pt modelId="{69932FAC-A033-4E1E-ADBE-3294E55B3DB9}" type="pres">
      <dgm:prSet presAssocID="{532606BD-C0AC-4AF9-9CD4-61743BD7403B}" presName="composite" presStyleCnt="0"/>
      <dgm:spPr/>
    </dgm:pt>
    <dgm:pt modelId="{E6636CDD-5B53-4B1B-9095-D5FF14B2490A}" type="pres">
      <dgm:prSet presAssocID="{532606BD-C0AC-4AF9-9CD4-61743BD7403B}" presName="parTx" presStyleLbl="alignNode1" presStyleIdx="0" presStyleCnt="4" custScaleY="113674" custLinFactNeighborX="-166" custLinFactNeighborY="-6146">
        <dgm:presLayoutVars>
          <dgm:chMax val="0"/>
          <dgm:chPref val="0"/>
          <dgm:bulletEnabled val="1"/>
        </dgm:presLayoutVars>
      </dgm:prSet>
      <dgm:spPr/>
    </dgm:pt>
    <dgm:pt modelId="{4727EF65-2D4D-40AA-ABB5-2C83B3F97656}" type="pres">
      <dgm:prSet presAssocID="{532606BD-C0AC-4AF9-9CD4-61743BD7403B}" presName="desTx" presStyleLbl="alignAccFollowNode1" presStyleIdx="0" presStyleCnt="4" custLinFactNeighborX="-166" custLinFactNeighborY="1632">
        <dgm:presLayoutVars>
          <dgm:bulletEnabled val="1"/>
        </dgm:presLayoutVars>
      </dgm:prSet>
      <dgm:spPr/>
    </dgm:pt>
    <dgm:pt modelId="{F3A89505-4953-4BEF-A568-2F2B6630D9AB}" type="pres">
      <dgm:prSet presAssocID="{7FC6F417-2E2F-48FE-BF2A-B5C389EA2768}" presName="space" presStyleCnt="0"/>
      <dgm:spPr/>
    </dgm:pt>
    <dgm:pt modelId="{4E32D589-F725-4BD3-AD65-902DA33BEB21}" type="pres">
      <dgm:prSet presAssocID="{3A38A93E-7092-4C4E-B8D1-28C3D21DF313}" presName="composite" presStyleCnt="0"/>
      <dgm:spPr/>
    </dgm:pt>
    <dgm:pt modelId="{915D5A09-6891-4830-8D5E-B8251006E85E}" type="pres">
      <dgm:prSet presAssocID="{3A38A93E-7092-4C4E-B8D1-28C3D21DF313}" presName="parTx" presStyleLbl="alignNode1" presStyleIdx="1" presStyleCnt="4" custScaleY="108001" custLinFactNeighborX="-1222" custLinFactNeighborY="-1809">
        <dgm:presLayoutVars>
          <dgm:chMax val="0"/>
          <dgm:chPref val="0"/>
          <dgm:bulletEnabled val="1"/>
        </dgm:presLayoutVars>
      </dgm:prSet>
      <dgm:spPr/>
    </dgm:pt>
    <dgm:pt modelId="{54F29A50-B9EB-4216-9C36-6C652F666B47}" type="pres">
      <dgm:prSet presAssocID="{3A38A93E-7092-4C4E-B8D1-28C3D21DF313}" presName="desTx" presStyleLbl="alignAccFollowNode1" presStyleIdx="1" presStyleCnt="4" custLinFactNeighborX="-1222" custLinFactNeighborY="2457">
        <dgm:presLayoutVars>
          <dgm:bulletEnabled val="1"/>
        </dgm:presLayoutVars>
      </dgm:prSet>
      <dgm:spPr/>
    </dgm:pt>
    <dgm:pt modelId="{BBDEC5CC-1471-4A75-99CB-DD3F76878553}" type="pres">
      <dgm:prSet presAssocID="{AC375AC7-AEA4-4D68-97C3-71E01FB43774}" presName="space" presStyleCnt="0"/>
      <dgm:spPr/>
    </dgm:pt>
    <dgm:pt modelId="{573BDA34-1B0E-4206-9DFD-338C17B170A5}" type="pres">
      <dgm:prSet presAssocID="{CAB1DFE1-67CD-4EB5-ADD6-62D749E9BC6A}" presName="composite" presStyleCnt="0"/>
      <dgm:spPr/>
    </dgm:pt>
    <dgm:pt modelId="{65DD7798-687A-47EF-91C3-80817A97C792}" type="pres">
      <dgm:prSet presAssocID="{CAB1DFE1-67CD-4EB5-ADD6-62D749E9BC6A}" presName="parTx" presStyleLbl="alignNode1" presStyleIdx="2" presStyleCnt="4" custScaleX="103775" custScaleY="105716" custLinFactNeighborX="-1629" custLinFactNeighborY="-8377">
        <dgm:presLayoutVars>
          <dgm:chMax val="0"/>
          <dgm:chPref val="0"/>
          <dgm:bulletEnabled val="1"/>
        </dgm:presLayoutVars>
      </dgm:prSet>
      <dgm:spPr/>
    </dgm:pt>
    <dgm:pt modelId="{13E8B9EB-0764-47F3-99FA-7048B9DADEA7}" type="pres">
      <dgm:prSet presAssocID="{CAB1DFE1-67CD-4EB5-ADD6-62D749E9BC6A}" presName="desTx" presStyleLbl="alignAccFollowNode1" presStyleIdx="2" presStyleCnt="4" custLinFactNeighborX="-812" custLinFactNeighborY="912">
        <dgm:presLayoutVars>
          <dgm:bulletEnabled val="1"/>
        </dgm:presLayoutVars>
      </dgm:prSet>
      <dgm:spPr/>
    </dgm:pt>
    <dgm:pt modelId="{75CB31FB-1C17-4879-A8A4-27C6AD786E37}" type="pres">
      <dgm:prSet presAssocID="{DFA1FE45-5E68-46EF-8B83-C0DEFF9B4991}" presName="space" presStyleCnt="0"/>
      <dgm:spPr/>
    </dgm:pt>
    <dgm:pt modelId="{13874634-AF26-4730-B7C5-256626116917}" type="pres">
      <dgm:prSet presAssocID="{48204956-7DE5-4C45-9915-1DC97AEE6D01}" presName="composite" presStyleCnt="0"/>
      <dgm:spPr/>
    </dgm:pt>
    <dgm:pt modelId="{E0536F31-2ACF-4C4A-B1B2-FBACA20ECB12}" type="pres">
      <dgm:prSet presAssocID="{48204956-7DE5-4C45-9915-1DC97AEE6D01}" presName="parTx" presStyleLbl="alignNode1" presStyleIdx="3" presStyleCnt="4" custScaleY="100030" custLinFactNeighborX="-392" custLinFactNeighborY="-10417">
        <dgm:presLayoutVars>
          <dgm:chMax val="0"/>
          <dgm:chPref val="0"/>
          <dgm:bulletEnabled val="1"/>
        </dgm:presLayoutVars>
      </dgm:prSet>
      <dgm:spPr/>
    </dgm:pt>
    <dgm:pt modelId="{D8CD2349-B67E-4AC2-BE7E-B9B4004DC285}" type="pres">
      <dgm:prSet presAssocID="{48204956-7DE5-4C45-9915-1DC97AEE6D01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9760900F-1537-4E7B-A3E4-7282803F7995}" type="presOf" srcId="{1C1851D2-DBE0-4D73-ADF3-64243774FFC8}" destId="{D8CD2349-B67E-4AC2-BE7E-B9B4004DC285}" srcOrd="0" destOrd="2" presId="urn:microsoft.com/office/officeart/2005/8/layout/hList1"/>
    <dgm:cxn modelId="{C67B3A17-7333-427A-B973-FAF43586ED07}" type="presOf" srcId="{DD0F1946-2D2C-4024-AB31-42C6B5223BF7}" destId="{D8CD2349-B67E-4AC2-BE7E-B9B4004DC285}" srcOrd="0" destOrd="0" presId="urn:microsoft.com/office/officeart/2005/8/layout/hList1"/>
    <dgm:cxn modelId="{CC83771B-A599-4C7B-BA31-897A7B349494}" srcId="{CAB1DFE1-67CD-4EB5-ADD6-62D749E9BC6A}" destId="{069F1430-B05A-45D4-9E26-0B62FADC11ED}" srcOrd="0" destOrd="0" parTransId="{49501860-DE36-4CE6-9499-3ED44E6273FA}" sibTransId="{2E50880F-FA7A-40FD-ABC2-AD5984AE5DF5}"/>
    <dgm:cxn modelId="{B18E861D-4069-4603-87D0-BC0F4FDFCB92}" type="presOf" srcId="{93B4E262-A63C-4EA4-BD3D-2833029A4A0D}" destId="{4727EF65-2D4D-40AA-ABB5-2C83B3F97656}" srcOrd="0" destOrd="2" presId="urn:microsoft.com/office/officeart/2005/8/layout/hList1"/>
    <dgm:cxn modelId="{A8975A23-72B6-494A-B945-58CE252E2E76}" type="presOf" srcId="{7B5D2598-6136-4B91-A616-79FB850D7864}" destId="{4727EF65-2D4D-40AA-ABB5-2C83B3F97656}" srcOrd="0" destOrd="0" presId="urn:microsoft.com/office/officeart/2005/8/layout/hList1"/>
    <dgm:cxn modelId="{9F9DDA26-E91B-447F-A90D-38920C6145DC}" srcId="{532606BD-C0AC-4AF9-9CD4-61743BD7403B}" destId="{58389A44-EBEE-448F-86E8-F4A55D16E5CA}" srcOrd="1" destOrd="0" parTransId="{C9AD480E-E8D9-458D-9243-5D49E52D5138}" sibTransId="{A5B51D18-5B6D-4D2E-BFC6-024203F819FD}"/>
    <dgm:cxn modelId="{58DDE62C-9F9A-429A-80D8-5B56C180D15A}" type="presOf" srcId="{A8B27820-F8C2-4F93-AF1F-66F118E5CE6A}" destId="{54F29A50-B9EB-4216-9C36-6C652F666B47}" srcOrd="0" destOrd="1" presId="urn:microsoft.com/office/officeart/2005/8/layout/hList1"/>
    <dgm:cxn modelId="{6C644A32-66F1-45FF-9F8F-00F5952D3BAB}" type="presOf" srcId="{0BCC7FED-E003-49E7-B8E2-89AAC7D216F8}" destId="{4727EF65-2D4D-40AA-ABB5-2C83B3F97656}" srcOrd="0" destOrd="3" presId="urn:microsoft.com/office/officeart/2005/8/layout/hList1"/>
    <dgm:cxn modelId="{E6169934-EC1B-4289-80BE-987D7AF03B30}" srcId="{532606BD-C0AC-4AF9-9CD4-61743BD7403B}" destId="{0BCC7FED-E003-49E7-B8E2-89AAC7D216F8}" srcOrd="3" destOrd="0" parTransId="{48CA9C06-00A5-4FB7-B424-174E8F88AC03}" sibTransId="{A3B444CD-0183-4BD8-AC91-DFFBBE9342D3}"/>
    <dgm:cxn modelId="{C3790639-933E-4E3F-9778-BDB2A4AE5655}" type="presOf" srcId="{A85B4AB5-C821-474B-A5A7-19B577309D50}" destId="{54F29A50-B9EB-4216-9C36-6C652F666B47}" srcOrd="0" destOrd="3" presId="urn:microsoft.com/office/officeart/2005/8/layout/hList1"/>
    <dgm:cxn modelId="{D37F8B40-8B6A-49EC-9B4B-705DCEEDA900}" type="presOf" srcId="{8A36FFC7-43DC-4D5C-80DF-07CC0063D8DA}" destId="{D8CD2349-B67E-4AC2-BE7E-B9B4004DC285}" srcOrd="0" destOrd="1" presId="urn:microsoft.com/office/officeart/2005/8/layout/hList1"/>
    <dgm:cxn modelId="{006F5262-CEE1-4A00-BB0A-67B9936BF7CD}" srcId="{7BA7BF3D-3661-43D8-AAE8-50601C7D95AD}" destId="{3A38A93E-7092-4C4E-B8D1-28C3D21DF313}" srcOrd="1" destOrd="0" parTransId="{2554DFA6-EB73-4CC4-8F3E-BDDF2D1A31FD}" sibTransId="{AC375AC7-AEA4-4D68-97C3-71E01FB43774}"/>
    <dgm:cxn modelId="{01969743-BA72-4B6A-857D-83919899C38E}" srcId="{CAB1DFE1-67CD-4EB5-ADD6-62D749E9BC6A}" destId="{E3BB292E-FA89-464E-B5E9-3B1C6C904262}" srcOrd="2" destOrd="0" parTransId="{2A705C77-496A-4472-825F-1CC04EF28E8F}" sibTransId="{CC669EB7-D789-4F49-93A2-8F0580051BF5}"/>
    <dgm:cxn modelId="{4E93B545-3A54-4C05-8C1F-0F0C95E660AD}" srcId="{48204956-7DE5-4C45-9915-1DC97AEE6D01}" destId="{E16228CA-F842-4BE9-A3E6-0ED68E2D2ECE}" srcOrd="3" destOrd="0" parTransId="{FE6D49BE-BB30-45FC-AEA4-ADA849AA6C77}" sibTransId="{45E139A7-E227-411B-AA56-3D4F0C09E053}"/>
    <dgm:cxn modelId="{12FBB04C-3FEC-4D7A-B57C-ACDE938E0BF4}" srcId="{532606BD-C0AC-4AF9-9CD4-61743BD7403B}" destId="{93B4E262-A63C-4EA4-BD3D-2833029A4A0D}" srcOrd="2" destOrd="0" parTransId="{91995961-2B4C-4574-9006-E513E9CAAA88}" sibTransId="{6300428A-9AB4-41E7-9925-D0F1FF5D84B6}"/>
    <dgm:cxn modelId="{3379936F-F1F5-495F-9C5A-D28E2A89FF85}" srcId="{CAB1DFE1-67CD-4EB5-ADD6-62D749E9BC6A}" destId="{0DC915D5-4235-4025-B945-3F24E6814E47}" srcOrd="1" destOrd="0" parTransId="{7246EBE6-8F8E-437A-BD55-EA1F5412CB0C}" sibTransId="{360FD846-5B5A-430C-888B-1E3861A1E989}"/>
    <dgm:cxn modelId="{5F9C2770-35DA-438F-B613-DF2A62793C05}" type="presOf" srcId="{58389A44-EBEE-448F-86E8-F4A55D16E5CA}" destId="{4727EF65-2D4D-40AA-ABB5-2C83B3F97656}" srcOrd="0" destOrd="1" presId="urn:microsoft.com/office/officeart/2005/8/layout/hList1"/>
    <dgm:cxn modelId="{DA07BD50-BE71-4310-9DFE-5E361BC89330}" type="presOf" srcId="{48204956-7DE5-4C45-9915-1DC97AEE6D01}" destId="{E0536F31-2ACF-4C4A-B1B2-FBACA20ECB12}" srcOrd="0" destOrd="0" presId="urn:microsoft.com/office/officeart/2005/8/layout/hList1"/>
    <dgm:cxn modelId="{DCAF8B73-98DD-4BFB-9C8F-5FAF3729A27D}" type="presOf" srcId="{E3BB292E-FA89-464E-B5E9-3B1C6C904262}" destId="{13E8B9EB-0764-47F3-99FA-7048B9DADEA7}" srcOrd="0" destOrd="2" presId="urn:microsoft.com/office/officeart/2005/8/layout/hList1"/>
    <dgm:cxn modelId="{44C59873-7419-4C4C-B4C9-9781C3E63C64}" type="presOf" srcId="{CAB1DFE1-67CD-4EB5-ADD6-62D749E9BC6A}" destId="{65DD7798-687A-47EF-91C3-80817A97C792}" srcOrd="0" destOrd="0" presId="urn:microsoft.com/office/officeart/2005/8/layout/hList1"/>
    <dgm:cxn modelId="{943DDA73-DE6C-4148-B81C-FBFA00CDB03D}" type="presOf" srcId="{7BA7BF3D-3661-43D8-AAE8-50601C7D95AD}" destId="{917C3D33-EE7D-47CB-AFA5-14D411BDC161}" srcOrd="0" destOrd="0" presId="urn:microsoft.com/office/officeart/2005/8/layout/hList1"/>
    <dgm:cxn modelId="{8F68AA79-9526-449E-B0D5-505800949A1C}" type="presOf" srcId="{532606BD-C0AC-4AF9-9CD4-61743BD7403B}" destId="{E6636CDD-5B53-4B1B-9095-D5FF14B2490A}" srcOrd="0" destOrd="0" presId="urn:microsoft.com/office/officeart/2005/8/layout/hList1"/>
    <dgm:cxn modelId="{A26E087B-0596-4873-8410-D22C5E544273}" srcId="{7BA7BF3D-3661-43D8-AAE8-50601C7D95AD}" destId="{532606BD-C0AC-4AF9-9CD4-61743BD7403B}" srcOrd="0" destOrd="0" parTransId="{DE36929C-7848-4D3F-8D3B-B7A85ACD8BBE}" sibTransId="{7FC6F417-2E2F-48FE-BF2A-B5C389EA2768}"/>
    <dgm:cxn modelId="{B4657D85-6E15-43C4-A87F-7D99EBBA3545}" type="presOf" srcId="{0DC915D5-4235-4025-B945-3F24E6814E47}" destId="{13E8B9EB-0764-47F3-99FA-7048B9DADEA7}" srcOrd="0" destOrd="1" presId="urn:microsoft.com/office/officeart/2005/8/layout/hList1"/>
    <dgm:cxn modelId="{54519295-8F0D-4965-9586-9A829E8AC3C8}" srcId="{48204956-7DE5-4C45-9915-1DC97AEE6D01}" destId="{1C1851D2-DBE0-4D73-ADF3-64243774FFC8}" srcOrd="2" destOrd="0" parTransId="{E3616EDD-F3E5-436B-8F28-1E7D225853B2}" sibTransId="{42B81B0E-00F7-4442-B2B3-02EB6A3F3FD1}"/>
    <dgm:cxn modelId="{76D37596-6CF3-4B7F-BDFB-B7AB10FAEB91}" srcId="{3A38A93E-7092-4C4E-B8D1-28C3D21DF313}" destId="{A8B27820-F8C2-4F93-AF1F-66F118E5CE6A}" srcOrd="1" destOrd="0" parTransId="{5C61E091-D3B5-4287-BB92-E020F84DE09A}" sibTransId="{456F67C9-4C4A-4299-8440-173A65684E79}"/>
    <dgm:cxn modelId="{C356ED9A-7330-405A-8B04-5725C71DC3A6}" srcId="{7BA7BF3D-3661-43D8-AAE8-50601C7D95AD}" destId="{48204956-7DE5-4C45-9915-1DC97AEE6D01}" srcOrd="3" destOrd="0" parTransId="{9501018A-0EA8-4439-BD00-2D1F3DB633F3}" sibTransId="{7B53C079-241D-4011-8274-19A630083E20}"/>
    <dgm:cxn modelId="{7B5021A1-EBC8-4120-B286-1E2E18C66EB9}" srcId="{532606BD-C0AC-4AF9-9CD4-61743BD7403B}" destId="{7B5D2598-6136-4B91-A616-79FB850D7864}" srcOrd="0" destOrd="0" parTransId="{9F94CE2D-18BA-4BE1-B219-E1C0CFD57C10}" sibTransId="{B5B38DFD-7186-4544-930E-E664D828C73C}"/>
    <dgm:cxn modelId="{E76410A2-DF6C-4937-AC52-93E1F8D7228C}" type="presOf" srcId="{7AB7A278-603E-41C9-AF2A-008B21D115EF}" destId="{54F29A50-B9EB-4216-9C36-6C652F666B47}" srcOrd="0" destOrd="0" presId="urn:microsoft.com/office/officeart/2005/8/layout/hList1"/>
    <dgm:cxn modelId="{CE0266A2-D5D7-4949-80F2-7AF12151BCDF}" srcId="{3A38A93E-7092-4C4E-B8D1-28C3D21DF313}" destId="{7AB7A278-603E-41C9-AF2A-008B21D115EF}" srcOrd="0" destOrd="0" parTransId="{85149061-E570-4007-8FDE-F0A1CD441908}" sibTransId="{0C49A3DC-0DA7-44C1-B78F-A6E48DD22EDF}"/>
    <dgm:cxn modelId="{2E97DFA5-3B1F-465E-A454-DC8062A11A41}" srcId="{7BA7BF3D-3661-43D8-AAE8-50601C7D95AD}" destId="{CAB1DFE1-67CD-4EB5-ADD6-62D749E9BC6A}" srcOrd="2" destOrd="0" parTransId="{02E66FC9-E411-4167-B0DA-7DFF579C9A96}" sibTransId="{DFA1FE45-5E68-46EF-8B83-C0DEFF9B4991}"/>
    <dgm:cxn modelId="{404D8AA7-F4E4-475B-9D16-E4B281564A7E}" srcId="{48204956-7DE5-4C45-9915-1DC97AEE6D01}" destId="{8A36FFC7-43DC-4D5C-80DF-07CC0063D8DA}" srcOrd="1" destOrd="0" parTransId="{D779DAA4-5C20-4A13-A287-69E83E7AE3E2}" sibTransId="{4A7A21FC-1DBB-4FF8-8EE1-34A737635953}"/>
    <dgm:cxn modelId="{8C167BAE-AE6B-4BD8-A300-2F242431B868}" type="presOf" srcId="{020CA3B9-45AB-4A02-B52B-304A072D70B5}" destId="{54F29A50-B9EB-4216-9C36-6C652F666B47}" srcOrd="0" destOrd="2" presId="urn:microsoft.com/office/officeart/2005/8/layout/hList1"/>
    <dgm:cxn modelId="{0AFCC8D0-169E-4208-99FD-4D4A4F37AC0B}" srcId="{48204956-7DE5-4C45-9915-1DC97AEE6D01}" destId="{DD0F1946-2D2C-4024-AB31-42C6B5223BF7}" srcOrd="0" destOrd="0" parTransId="{0174E5B7-A2E6-4381-98FF-E038E4442598}" sibTransId="{28C8FF24-28A9-48A7-9E03-ECD68E086814}"/>
    <dgm:cxn modelId="{FDF0BFD7-51F2-4039-B6EC-58269545766F}" type="presOf" srcId="{3A38A93E-7092-4C4E-B8D1-28C3D21DF313}" destId="{915D5A09-6891-4830-8D5E-B8251006E85E}" srcOrd="0" destOrd="0" presId="urn:microsoft.com/office/officeart/2005/8/layout/hList1"/>
    <dgm:cxn modelId="{732C6CE3-4587-49B2-87F3-C55B4E4A41B3}" srcId="{3A38A93E-7092-4C4E-B8D1-28C3D21DF313}" destId="{020CA3B9-45AB-4A02-B52B-304A072D70B5}" srcOrd="2" destOrd="0" parTransId="{2786F0F2-D543-4FD5-A379-2605455EAB38}" sibTransId="{27DDF6AE-B1DB-46E5-81EE-ADAFBB609D59}"/>
    <dgm:cxn modelId="{9CEDADE7-65DD-4B4C-8F90-4B5ADB25E526}" type="presOf" srcId="{069F1430-B05A-45D4-9E26-0B62FADC11ED}" destId="{13E8B9EB-0764-47F3-99FA-7048B9DADEA7}" srcOrd="0" destOrd="0" presId="urn:microsoft.com/office/officeart/2005/8/layout/hList1"/>
    <dgm:cxn modelId="{C6CEDCE7-5A3C-49ED-B2CD-0D7BDDA2DFD8}" type="presOf" srcId="{E16228CA-F842-4BE9-A3E6-0ED68E2D2ECE}" destId="{D8CD2349-B67E-4AC2-BE7E-B9B4004DC285}" srcOrd="0" destOrd="3" presId="urn:microsoft.com/office/officeart/2005/8/layout/hList1"/>
    <dgm:cxn modelId="{724543F7-D28C-44E2-93EA-6009201D8F94}" srcId="{3A38A93E-7092-4C4E-B8D1-28C3D21DF313}" destId="{A85B4AB5-C821-474B-A5A7-19B577309D50}" srcOrd="3" destOrd="0" parTransId="{FD4D7BC7-7BF2-4D1A-B255-2EE48C94497D}" sibTransId="{970BEA50-D3A0-4C40-8C9A-A944CE56E146}"/>
    <dgm:cxn modelId="{28CFB010-EA0B-4B95-8D81-A82AC23CB883}" type="presParOf" srcId="{917C3D33-EE7D-47CB-AFA5-14D411BDC161}" destId="{69932FAC-A033-4E1E-ADBE-3294E55B3DB9}" srcOrd="0" destOrd="0" presId="urn:microsoft.com/office/officeart/2005/8/layout/hList1"/>
    <dgm:cxn modelId="{AA089D77-69C3-44F8-9BDE-16423739A641}" type="presParOf" srcId="{69932FAC-A033-4E1E-ADBE-3294E55B3DB9}" destId="{E6636CDD-5B53-4B1B-9095-D5FF14B2490A}" srcOrd="0" destOrd="0" presId="urn:microsoft.com/office/officeart/2005/8/layout/hList1"/>
    <dgm:cxn modelId="{DE82DE8D-5502-47D5-B93C-BA0DA8EBECD1}" type="presParOf" srcId="{69932FAC-A033-4E1E-ADBE-3294E55B3DB9}" destId="{4727EF65-2D4D-40AA-ABB5-2C83B3F97656}" srcOrd="1" destOrd="0" presId="urn:microsoft.com/office/officeart/2005/8/layout/hList1"/>
    <dgm:cxn modelId="{7426DCC1-6643-489E-A9F2-1BC62AAD2998}" type="presParOf" srcId="{917C3D33-EE7D-47CB-AFA5-14D411BDC161}" destId="{F3A89505-4953-4BEF-A568-2F2B6630D9AB}" srcOrd="1" destOrd="0" presId="urn:microsoft.com/office/officeart/2005/8/layout/hList1"/>
    <dgm:cxn modelId="{231B8A6E-09C8-4B61-B7B6-102C9271C7B1}" type="presParOf" srcId="{917C3D33-EE7D-47CB-AFA5-14D411BDC161}" destId="{4E32D589-F725-4BD3-AD65-902DA33BEB21}" srcOrd="2" destOrd="0" presId="urn:microsoft.com/office/officeart/2005/8/layout/hList1"/>
    <dgm:cxn modelId="{BAB9ED29-4A76-46F9-999B-A8ABC287721B}" type="presParOf" srcId="{4E32D589-F725-4BD3-AD65-902DA33BEB21}" destId="{915D5A09-6891-4830-8D5E-B8251006E85E}" srcOrd="0" destOrd="0" presId="urn:microsoft.com/office/officeart/2005/8/layout/hList1"/>
    <dgm:cxn modelId="{CB7047AD-932D-4931-85FE-A9903D2A28AB}" type="presParOf" srcId="{4E32D589-F725-4BD3-AD65-902DA33BEB21}" destId="{54F29A50-B9EB-4216-9C36-6C652F666B47}" srcOrd="1" destOrd="0" presId="urn:microsoft.com/office/officeart/2005/8/layout/hList1"/>
    <dgm:cxn modelId="{D2BD696D-774F-469D-8558-21DB818AC31B}" type="presParOf" srcId="{917C3D33-EE7D-47CB-AFA5-14D411BDC161}" destId="{BBDEC5CC-1471-4A75-99CB-DD3F76878553}" srcOrd="3" destOrd="0" presId="urn:microsoft.com/office/officeart/2005/8/layout/hList1"/>
    <dgm:cxn modelId="{BAAD73B1-CA64-4585-8AC3-0A7237FCA869}" type="presParOf" srcId="{917C3D33-EE7D-47CB-AFA5-14D411BDC161}" destId="{573BDA34-1B0E-4206-9DFD-338C17B170A5}" srcOrd="4" destOrd="0" presId="urn:microsoft.com/office/officeart/2005/8/layout/hList1"/>
    <dgm:cxn modelId="{396DF9B6-D928-4A70-A56E-9DB95012943D}" type="presParOf" srcId="{573BDA34-1B0E-4206-9DFD-338C17B170A5}" destId="{65DD7798-687A-47EF-91C3-80817A97C792}" srcOrd="0" destOrd="0" presId="urn:microsoft.com/office/officeart/2005/8/layout/hList1"/>
    <dgm:cxn modelId="{B16F5652-7AAB-4A70-9457-27B7770AE06A}" type="presParOf" srcId="{573BDA34-1B0E-4206-9DFD-338C17B170A5}" destId="{13E8B9EB-0764-47F3-99FA-7048B9DADEA7}" srcOrd="1" destOrd="0" presId="urn:microsoft.com/office/officeart/2005/8/layout/hList1"/>
    <dgm:cxn modelId="{D7ACC179-9301-4187-B60F-DA764903F9BE}" type="presParOf" srcId="{917C3D33-EE7D-47CB-AFA5-14D411BDC161}" destId="{75CB31FB-1C17-4879-A8A4-27C6AD786E37}" srcOrd="5" destOrd="0" presId="urn:microsoft.com/office/officeart/2005/8/layout/hList1"/>
    <dgm:cxn modelId="{64E9949F-68C0-4279-87A0-056D963B2CF7}" type="presParOf" srcId="{917C3D33-EE7D-47CB-AFA5-14D411BDC161}" destId="{13874634-AF26-4730-B7C5-256626116917}" srcOrd="6" destOrd="0" presId="urn:microsoft.com/office/officeart/2005/8/layout/hList1"/>
    <dgm:cxn modelId="{DCBE53C3-320E-4FAE-81A5-171D596561D8}" type="presParOf" srcId="{13874634-AF26-4730-B7C5-256626116917}" destId="{E0536F31-2ACF-4C4A-B1B2-FBACA20ECB12}" srcOrd="0" destOrd="0" presId="urn:microsoft.com/office/officeart/2005/8/layout/hList1"/>
    <dgm:cxn modelId="{74FBF8A0-FB19-4325-BBF6-098E33E13444}" type="presParOf" srcId="{13874634-AF26-4730-B7C5-256626116917}" destId="{D8CD2349-B67E-4AC2-BE7E-B9B4004DC28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BA7BF3D-3661-43D8-AAE8-50601C7D95AD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532606BD-C0AC-4AF9-9CD4-61743BD7403B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ขับเคลื่อนนโยบายพัฒนาศักยภาพวัยรุ่นและ</a:t>
          </a:r>
        </a:p>
        <a:p>
          <a:r>
            <a:rPr lang="th-TH" sz="1800" b="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เยาวชน จังหวัดอุดรธานี</a:t>
          </a:r>
          <a:r>
            <a:rPr lang="en-US" sz="1800" b="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endParaRPr lang="th-TH" sz="18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E36929C-7848-4D3F-8D3B-B7A85ACD8BBE}" type="par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FC6F417-2E2F-48FE-BF2A-B5C389EA2768}" type="sib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B5D2598-6136-4B91-A616-79FB850D7864}">
      <dgm:prSet phldrT="[Text]" custT="1"/>
      <dgm:spPr/>
      <dgm:t>
        <a:bodyPr/>
        <a:lstStyle/>
        <a:p>
          <a:r>
            <a:rPr lang="th-TH" sz="16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ถ่ายทอดนโยบายงานวัยรุ่นและงานอนามัยการเจริญพันธุ์จังหวัดอุดรธานี 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F94CE2D-18BA-4BE1-B219-E1C0CFD57C10}" type="par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5B38DFD-7186-4544-930E-E664D828C73C}" type="sib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A38A93E-7092-4C4E-B8D1-28C3D21DF313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ยกระดับคุณภาพ สร้างความรอบรู้ ทักษะ และการจัดบริการสุขภาพวัยรุ่นและงานอนามัยการเจริญพันธุ์  </a:t>
          </a:r>
        </a:p>
      </dgm:t>
    </dgm:pt>
    <dgm:pt modelId="{2554DFA6-EB73-4CC4-8F3E-BDDF2D1A31FD}" type="par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C375AC7-AEA4-4D68-97C3-71E01FB43774}" type="sib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AB7A278-603E-41C9-AF2A-008B21D115EF}">
      <dgm:prSet phldrT="[Text]" custT="1"/>
      <dgm:spPr/>
      <dgm:t>
        <a:bodyPr/>
        <a:lstStyle/>
        <a:p>
          <a:r>
            <a: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เสริมสร้างสมรรถนะ ความรอบรู้ด้านสุขภาพ ด้านเพศวิถีศึกษา ทักษะชีวิตและการเข้าถึงบริการสุขภาพและอนามัยการเจริญพันธุ์รวมทั้งการมีพฤติกรรมสุขภาพที่พึงประสงค์ของวัยรุ่นและเยาวชน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5149061-E570-4007-8FDE-F0A1CD441908}" type="par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C49A3DC-0DA7-44C1-B78F-A6E48DD22EDF}" type="sib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AB1DFE1-67CD-4EB5-ADD6-62D749E9BC6A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เสริมสร้างการมีส่วนร่วมของภาคีเครือข่ายในการส่งเสริมสุขภาพวัยรุ่นและเยาวชนใน</a:t>
          </a:r>
          <a:r>
            <a:rPr lang="th-TH" sz="1600" b="0" dirty="0" err="1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ยุคดิจิตัล</a:t>
          </a:r>
          <a:endParaRPr lang="th-TH" sz="18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2E66FC9-E411-4167-B0DA-7DFF579C9A96}" type="par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FA1FE45-5E68-46EF-8B83-C0DEFF9B4991}" type="sib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69F1430-B05A-45D4-9E26-0B62FADC11ED}">
      <dgm:prSet phldrT="[Text]" custT="1"/>
      <dgm:spPr/>
      <dgm:t>
        <a:bodyPr/>
        <a:lstStyle/>
        <a:p>
          <a:r>
            <a:rPr lang="th-TH" sz="160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พัฒนาศักยภาพบุคลากรและภาคีเครือข่ายให้มีความรู้ ทักษะ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9501860-DE36-4CE6-9499-3ED44E6273FA}" type="par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E50880F-FA7A-40FD-ABC2-AD5984AE5DF5}" type="sib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204956-7DE5-4C45-9915-1DC97AEE6D01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พัฒนาระบบเฝ้าระวังและกับติดตามผ่านระบบ </a:t>
          </a:r>
          <a:endParaRPr lang="en-US" sz="1600" b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r>
            <a:rPr lang="en-US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501018A-0EA8-4439-BD00-2D1F3DB633F3}" type="parTrans" cxnId="{C356ED9A-7330-405A-8B04-5725C71DC3A6}">
      <dgm:prSet/>
      <dgm:spPr/>
      <dgm:t>
        <a:bodyPr/>
        <a:lstStyle/>
        <a:p>
          <a:endParaRPr lang="th-TH" sz="2400"/>
        </a:p>
      </dgm:t>
    </dgm:pt>
    <dgm:pt modelId="{7B53C079-241D-4011-8274-19A630083E20}" type="sibTrans" cxnId="{C356ED9A-7330-405A-8B04-5725C71DC3A6}">
      <dgm:prSet/>
      <dgm:spPr/>
      <dgm:t>
        <a:bodyPr/>
        <a:lstStyle/>
        <a:p>
          <a:endParaRPr lang="th-TH" sz="2400"/>
        </a:p>
      </dgm:t>
    </dgm:pt>
    <dgm:pt modelId="{E16228CA-F842-4BE9-A3E6-0ED68E2D2ECE}">
      <dgm:prSet phldrT="[Text]" custT="1"/>
      <dgm:spPr/>
      <dgm:t>
        <a:bodyPr/>
        <a:lstStyle/>
        <a:p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E6D49BE-BB30-45FC-AEA4-ADA849AA6C77}" type="parTrans" cxnId="{4E93B545-3A54-4C05-8C1F-0F0C95E660AD}">
      <dgm:prSet/>
      <dgm:spPr/>
      <dgm:t>
        <a:bodyPr/>
        <a:lstStyle/>
        <a:p>
          <a:endParaRPr lang="th-TH" sz="2400"/>
        </a:p>
      </dgm:t>
    </dgm:pt>
    <dgm:pt modelId="{45E139A7-E227-411B-AA56-3D4F0C09E053}" type="sibTrans" cxnId="{4E93B545-3A54-4C05-8C1F-0F0C95E660AD}">
      <dgm:prSet/>
      <dgm:spPr/>
      <dgm:t>
        <a:bodyPr/>
        <a:lstStyle/>
        <a:p>
          <a:endParaRPr lang="th-TH" sz="2400"/>
        </a:p>
      </dgm:t>
    </dgm:pt>
    <dgm:pt modelId="{DD0F1946-2D2C-4024-AB31-42C6B5223BF7}">
      <dgm:prSet phldrT="[Text]" custT="1"/>
      <dgm:spPr/>
      <dgm:t>
        <a:bodyPr/>
        <a:lstStyle/>
        <a:p>
          <a:r>
            <a:rPr lang="th-TH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พัฒนาคุณภาพระบบการจัดการความรู้ วิเคราะห์ วิจัย และนวัตกรรมสุขภาพวัยรุ่นและเยาวชนจังหวัดอุดรธานี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174E5B7-A2E6-4381-98FF-E038E4442598}" type="parTrans" cxnId="{0AFCC8D0-169E-4208-99FD-4D4A4F37AC0B}">
      <dgm:prSet/>
      <dgm:spPr/>
      <dgm:t>
        <a:bodyPr/>
        <a:lstStyle/>
        <a:p>
          <a:endParaRPr lang="th-TH" sz="2400"/>
        </a:p>
      </dgm:t>
    </dgm:pt>
    <dgm:pt modelId="{28C8FF24-28A9-48A7-9E03-ECD68E086814}" type="sibTrans" cxnId="{0AFCC8D0-169E-4208-99FD-4D4A4F37AC0B}">
      <dgm:prSet/>
      <dgm:spPr/>
      <dgm:t>
        <a:bodyPr/>
        <a:lstStyle/>
        <a:p>
          <a:endParaRPr lang="th-TH" sz="2400"/>
        </a:p>
      </dgm:t>
    </dgm:pt>
    <dgm:pt modelId="{9F7E8725-52B4-481B-B56C-0E9E96C5DBF4}">
      <dgm:prSet custT="1"/>
      <dgm:spPr/>
      <dgm:t>
        <a:bodyPr/>
        <a:lstStyle/>
        <a:p>
          <a:r>
            <a:rPr lang="th-TH" sz="16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ประชุมคณะทำงาน/คณะอนุกรรมการป้องกันและแก้ไขปัญหาการตั้งครรภ์ในวัยรุ่น จ.อุดรธานี</a:t>
          </a:r>
        </a:p>
      </dgm:t>
    </dgm:pt>
    <dgm:pt modelId="{3F833759-A0F3-427B-A6EB-A932EDA4E733}" type="parTrans" cxnId="{6199B29D-9B7D-4538-B8C5-6EB72B5ED87E}">
      <dgm:prSet/>
      <dgm:spPr/>
      <dgm:t>
        <a:bodyPr/>
        <a:lstStyle/>
        <a:p>
          <a:endParaRPr lang="th-TH"/>
        </a:p>
      </dgm:t>
    </dgm:pt>
    <dgm:pt modelId="{4C7464EC-D91F-49F5-977B-F843769B146E}" type="sibTrans" cxnId="{6199B29D-9B7D-4538-B8C5-6EB72B5ED87E}">
      <dgm:prSet/>
      <dgm:spPr/>
      <dgm:t>
        <a:bodyPr/>
        <a:lstStyle/>
        <a:p>
          <a:endParaRPr lang="th-TH"/>
        </a:p>
      </dgm:t>
    </dgm:pt>
    <dgm:pt modelId="{95620647-6F53-4B2E-8833-8A890303EDEB}">
      <dgm:prSet custT="1"/>
      <dgm:spPr/>
      <dgm:t>
        <a:bodyPr/>
        <a:lstStyle/>
        <a:p>
          <a:r>
            <a:rPr lang="th-TH" sz="16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ส่งเสริมสนับสนุนสถานบริการและภาคีเครือข่ายในการค้นหา คัดกรอง ส่งต่อเด็ก วัยรุ่นกลุ่มเสี่ยงสู่ระบบบริการสุขภาพ</a:t>
          </a:r>
        </a:p>
      </dgm:t>
    </dgm:pt>
    <dgm:pt modelId="{B94C889E-1B1A-41ED-B454-F4DBF6F9C245}" type="parTrans" cxnId="{787D9F6B-8B84-48C3-B382-7FD9987171DA}">
      <dgm:prSet/>
      <dgm:spPr/>
      <dgm:t>
        <a:bodyPr/>
        <a:lstStyle/>
        <a:p>
          <a:endParaRPr lang="th-TH"/>
        </a:p>
      </dgm:t>
    </dgm:pt>
    <dgm:pt modelId="{59969043-6944-4104-A796-3EFB5D0ED937}" type="sibTrans" cxnId="{787D9F6B-8B84-48C3-B382-7FD9987171DA}">
      <dgm:prSet/>
      <dgm:spPr/>
      <dgm:t>
        <a:bodyPr/>
        <a:lstStyle/>
        <a:p>
          <a:endParaRPr lang="th-TH"/>
        </a:p>
      </dgm:t>
    </dgm:pt>
    <dgm:pt modelId="{C806C20B-3ECC-4A60-BB89-687C0FE4D886}">
      <dgm:prSet custT="1"/>
      <dgm:spPr/>
      <dgm:t>
        <a:bodyPr/>
        <a:lstStyle/>
        <a:p>
          <a:r>
            <a:rPr lang="th-TH" sz="16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ส่งเสริมสนับสนุนให้เกิดการพัฒนาศักยภาพบุคลากรและภาคีเครือข่าย ในการสนับสนับและส่งเสริมสุขภาพในกลุ่มวัยรุ่นและงานอนามัยการเจริญพันธุ์</a:t>
          </a:r>
          <a:endParaRPr lang="en-US" sz="1600" baseline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ED953900-9804-45C1-B00C-8C3D1C5C4BD8}" type="parTrans" cxnId="{600A8C99-574E-4E0F-A745-DF13E927BC59}">
      <dgm:prSet/>
      <dgm:spPr/>
      <dgm:t>
        <a:bodyPr/>
        <a:lstStyle/>
        <a:p>
          <a:endParaRPr lang="th-TH"/>
        </a:p>
      </dgm:t>
    </dgm:pt>
    <dgm:pt modelId="{445577DB-5E9E-4747-AB69-E4EFF90D36C7}" type="sibTrans" cxnId="{600A8C99-574E-4E0F-A745-DF13E927BC59}">
      <dgm:prSet/>
      <dgm:spPr/>
      <dgm:t>
        <a:bodyPr/>
        <a:lstStyle/>
        <a:p>
          <a:endParaRPr lang="th-TH"/>
        </a:p>
      </dgm:t>
    </dgm:pt>
    <dgm:pt modelId="{E042BB15-05DE-4B85-B8CA-369D6735A1B6}">
      <dgm:prSet custT="1"/>
      <dgm:spPr/>
      <dgm:t>
        <a:bodyPr/>
        <a:lstStyle/>
        <a:p>
          <a:pPr rtl="0"/>
          <a:r>
            <a: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พัฒนาระบบบริการส่งเสริมสุขภาพให้ได้มาตรฐานและเป็นมิตร</a:t>
          </a:r>
        </a:p>
      </dgm:t>
    </dgm:pt>
    <dgm:pt modelId="{3C5AD985-8941-4B38-B0B2-2BE6F45D07A4}" type="parTrans" cxnId="{CF1E6033-D4D2-4D85-9ABF-B734BFB1DD98}">
      <dgm:prSet/>
      <dgm:spPr/>
      <dgm:t>
        <a:bodyPr/>
        <a:lstStyle/>
        <a:p>
          <a:endParaRPr lang="th-TH"/>
        </a:p>
      </dgm:t>
    </dgm:pt>
    <dgm:pt modelId="{47FCE14C-A723-47F7-8523-756042D64CEE}" type="sibTrans" cxnId="{CF1E6033-D4D2-4D85-9ABF-B734BFB1DD98}">
      <dgm:prSet/>
      <dgm:spPr/>
      <dgm:t>
        <a:bodyPr/>
        <a:lstStyle/>
        <a:p>
          <a:endParaRPr lang="th-TH"/>
        </a:p>
      </dgm:t>
    </dgm:pt>
    <dgm:pt modelId="{E0F65FBF-0C9F-46E9-8F81-9C64C81661B2}">
      <dgm:prSet custT="1"/>
      <dgm:spPr/>
      <dgm:t>
        <a:bodyPr/>
        <a:lstStyle/>
        <a:p>
          <a:pPr rtl="0"/>
          <a:r>
            <a: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ขับเคลื่อนการดำเนินงานเครือข่ายบริการทางเลือกเพื่อยุติตั้งครรภ์ที่ปลอดภัย</a:t>
          </a:r>
        </a:p>
      </dgm:t>
    </dgm:pt>
    <dgm:pt modelId="{7366A56C-2FA9-4407-90E7-67DF368236D2}" type="parTrans" cxnId="{EB386738-402D-497E-B3DE-CED7CF8B1D85}">
      <dgm:prSet/>
      <dgm:spPr/>
      <dgm:t>
        <a:bodyPr/>
        <a:lstStyle/>
        <a:p>
          <a:endParaRPr lang="th-TH"/>
        </a:p>
      </dgm:t>
    </dgm:pt>
    <dgm:pt modelId="{DA11F826-AA1A-40A7-85A5-31DBA30D814D}" type="sibTrans" cxnId="{EB386738-402D-497E-B3DE-CED7CF8B1D85}">
      <dgm:prSet/>
      <dgm:spPr/>
      <dgm:t>
        <a:bodyPr/>
        <a:lstStyle/>
        <a:p>
          <a:endParaRPr lang="th-TH"/>
        </a:p>
      </dgm:t>
    </dgm:pt>
    <dgm:pt modelId="{D90C0474-CC88-49BB-B058-61BC87971F12}">
      <dgm:prSet custT="1"/>
      <dgm:spPr/>
      <dgm:t>
        <a:bodyPr/>
        <a:lstStyle/>
        <a:p>
          <a:pPr rtl="0"/>
          <a:r>
            <a: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และพัฒนาระบบการเข้าถึงบริการส่งเสริมสุขภาพวัยรุ่นและเยาวชนในกลุ่มเปราะบางอย่างครอบคลุมและทั่วถึง</a:t>
          </a:r>
        </a:p>
      </dgm:t>
    </dgm:pt>
    <dgm:pt modelId="{FB46D2EA-4B73-462B-ABD4-49F2DEA11AED}" type="parTrans" cxnId="{EA451627-8AA2-4AB3-8F33-F42A5F80A043}">
      <dgm:prSet/>
      <dgm:spPr/>
      <dgm:t>
        <a:bodyPr/>
        <a:lstStyle/>
        <a:p>
          <a:endParaRPr lang="th-TH"/>
        </a:p>
      </dgm:t>
    </dgm:pt>
    <dgm:pt modelId="{87B41785-B592-4A62-90EF-927DB921D4E5}" type="sibTrans" cxnId="{EA451627-8AA2-4AB3-8F33-F42A5F80A043}">
      <dgm:prSet/>
      <dgm:spPr/>
      <dgm:t>
        <a:bodyPr/>
        <a:lstStyle/>
        <a:p>
          <a:endParaRPr lang="th-TH"/>
        </a:p>
      </dgm:t>
    </dgm:pt>
    <dgm:pt modelId="{34B54C81-8CD1-448C-9D43-76623457AF8B}">
      <dgm:prSet custT="1"/>
      <dgm:spPr/>
      <dgm:t>
        <a:bodyPr/>
        <a:lstStyle/>
        <a:p>
          <a:pPr rtl="0"/>
          <a:r>
            <a:rPr lang="th-TH" sz="160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สุขภาพวัยรุ่นและงานอนามัยการเจริญพันธุ์</a:t>
          </a:r>
          <a:endParaRPr lang="th-TH" sz="16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385A3EE-000F-46FF-B590-D182049BADFD}" type="parTrans" cxnId="{7EB653A9-A746-4161-A26D-4A9F951BEB27}">
      <dgm:prSet/>
      <dgm:spPr/>
      <dgm:t>
        <a:bodyPr/>
        <a:lstStyle/>
        <a:p>
          <a:endParaRPr lang="th-TH"/>
        </a:p>
      </dgm:t>
    </dgm:pt>
    <dgm:pt modelId="{5182A5A5-C181-4080-9872-8D6035417172}" type="sibTrans" cxnId="{7EB653A9-A746-4161-A26D-4A9F951BEB27}">
      <dgm:prSet/>
      <dgm:spPr/>
      <dgm:t>
        <a:bodyPr/>
        <a:lstStyle/>
        <a:p>
          <a:endParaRPr lang="th-TH"/>
        </a:p>
      </dgm:t>
    </dgm:pt>
    <dgm:pt modelId="{56AB4EC8-DB6A-424D-B2E3-CE39295052D4}">
      <dgm:prSet custT="1"/>
      <dgm:spPr/>
      <dgm:t>
        <a:bodyPr/>
        <a:lstStyle/>
        <a:p>
          <a:pPr rtl="0"/>
          <a:r>
            <a: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ส่งเสริมให้วัยรุ่นและเยาวชนได้รับการคุ้มครองและเข้าถึงบริการส่งเสริมสุขภาพอย่างครอบคลุม ทั่วถึง และเป็นธรรม </a:t>
          </a:r>
        </a:p>
      </dgm:t>
    </dgm:pt>
    <dgm:pt modelId="{974BF1F8-5311-4297-B969-037024301A6C}" type="parTrans" cxnId="{BD09599B-3256-4163-9F54-717DC4D4ACB4}">
      <dgm:prSet/>
      <dgm:spPr/>
      <dgm:t>
        <a:bodyPr/>
        <a:lstStyle/>
        <a:p>
          <a:endParaRPr lang="th-TH"/>
        </a:p>
      </dgm:t>
    </dgm:pt>
    <dgm:pt modelId="{B8611700-2CA9-49FB-9B3C-C9A9E4B3C6D9}" type="sibTrans" cxnId="{BD09599B-3256-4163-9F54-717DC4D4ACB4}">
      <dgm:prSet/>
      <dgm:spPr/>
      <dgm:t>
        <a:bodyPr/>
        <a:lstStyle/>
        <a:p>
          <a:endParaRPr lang="th-TH"/>
        </a:p>
      </dgm:t>
    </dgm:pt>
    <dgm:pt modelId="{9B392D5A-79A2-4C9E-B257-9A8A1E22B0CA}">
      <dgm:prSet custT="1"/>
      <dgm:spPr/>
      <dgm:t>
        <a:bodyPr/>
        <a:lstStyle/>
        <a:p>
          <a:pPr rtl="0"/>
          <a:r>
            <a: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 สนับสนุน ให้มีพื้นที่สร้างสรรค์ ปลอดภัย แก่กลุ่มวัยรุ่นและเยาวชน ครอบคลุม </a:t>
          </a:r>
        </a:p>
      </dgm:t>
    </dgm:pt>
    <dgm:pt modelId="{AD0AE16C-ED0D-41A8-B663-66A4FFF174DB}" type="parTrans" cxnId="{E4C9FCC2-D8FD-4850-978B-D23A0C191E76}">
      <dgm:prSet/>
      <dgm:spPr/>
      <dgm:t>
        <a:bodyPr/>
        <a:lstStyle/>
        <a:p>
          <a:endParaRPr lang="th-TH"/>
        </a:p>
      </dgm:t>
    </dgm:pt>
    <dgm:pt modelId="{F8C5635E-9784-4FDE-82AA-D7EFB74741E6}" type="sibTrans" cxnId="{E4C9FCC2-D8FD-4850-978B-D23A0C191E76}">
      <dgm:prSet/>
      <dgm:spPr/>
      <dgm:t>
        <a:bodyPr/>
        <a:lstStyle/>
        <a:p>
          <a:endParaRPr lang="th-TH"/>
        </a:p>
      </dgm:t>
    </dgm:pt>
    <dgm:pt modelId="{08ED8688-91B3-43B6-B187-8E05B607EB88}">
      <dgm:prSet custT="1"/>
      <dgm:spPr/>
      <dgm:t>
        <a:bodyPr/>
        <a:lstStyle/>
        <a:p>
          <a:pPr rtl="0"/>
          <a:r>
            <a:rPr lang="th-TH" sz="16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ประสานความร่วมมือ ขับเคลื่อนการดำเนินงานร่วมกับภาคีเครือข่ายที่เกี่ยวข้องในพื้นที่</a:t>
          </a:r>
          <a:endParaRPr lang="en-US" sz="16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1F87DF1F-5402-4F43-9BF1-C0EB31DC20A9}" type="parTrans" cxnId="{88CB5D32-34AF-4A48-A3A8-19AC0277485F}">
      <dgm:prSet/>
      <dgm:spPr/>
      <dgm:t>
        <a:bodyPr/>
        <a:lstStyle/>
        <a:p>
          <a:endParaRPr lang="th-TH"/>
        </a:p>
      </dgm:t>
    </dgm:pt>
    <dgm:pt modelId="{6EE971A2-E845-46BB-8850-25AF91D7797F}" type="sibTrans" cxnId="{88CB5D32-34AF-4A48-A3A8-19AC0277485F}">
      <dgm:prSet/>
      <dgm:spPr/>
      <dgm:t>
        <a:bodyPr/>
        <a:lstStyle/>
        <a:p>
          <a:endParaRPr lang="th-TH"/>
        </a:p>
      </dgm:t>
    </dgm:pt>
    <dgm:pt modelId="{9B77D303-3CE9-4984-85E6-063299BBF800}">
      <dgm:prSet custT="1"/>
      <dgm:spPr/>
      <dgm:t>
        <a:bodyPr/>
        <a:lstStyle/>
        <a:p>
          <a:pPr rtl="0"/>
          <a:r>
            <a:rPr lang="th-TH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พัฒนาระบบข้อมูลร่วมและเทคโนโลยีสารสนเทศในการ    เฝ้าระวังสุขภาพ วัยรุ่นและเยาวชนจังหวัดอุดรธานี อย่างมีประสิทธิภาพ</a:t>
          </a:r>
        </a:p>
      </dgm:t>
    </dgm:pt>
    <dgm:pt modelId="{536EDDAA-D10E-48E4-933F-2F4828064C20}" type="parTrans" cxnId="{2B791408-3C6C-4CD9-985A-8C7110587602}">
      <dgm:prSet/>
      <dgm:spPr/>
      <dgm:t>
        <a:bodyPr/>
        <a:lstStyle/>
        <a:p>
          <a:endParaRPr lang="th-TH"/>
        </a:p>
      </dgm:t>
    </dgm:pt>
    <dgm:pt modelId="{47D29477-3673-4C33-8C2B-2369FDC2295A}" type="sibTrans" cxnId="{2B791408-3C6C-4CD9-985A-8C7110587602}">
      <dgm:prSet/>
      <dgm:spPr/>
      <dgm:t>
        <a:bodyPr/>
        <a:lstStyle/>
        <a:p>
          <a:endParaRPr lang="th-TH"/>
        </a:p>
      </dgm:t>
    </dgm:pt>
    <dgm:pt modelId="{1EFED628-3526-4624-8712-9C132F3A868B}">
      <dgm:prSet custT="1"/>
      <dgm:spPr/>
      <dgm:t>
        <a:bodyPr/>
        <a:lstStyle/>
        <a:p>
          <a:pPr rtl="0"/>
          <a:r>
            <a:rPr lang="th-TH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 สนับสนุน การใช้ ระบบ </a:t>
          </a:r>
          <a:r>
            <a:rPr lang="en-US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Teenage digital platform </a:t>
          </a:r>
          <a:r>
            <a:rPr lang="th-TH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( </a:t>
          </a:r>
          <a:r>
            <a:rPr lang="en-US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Line OA: Teen Club , Yellow Book)</a:t>
          </a:r>
        </a:p>
      </dgm:t>
    </dgm:pt>
    <dgm:pt modelId="{27ECB27E-C6E8-43FC-8B09-1FC0ACEACD1C}" type="parTrans" cxnId="{08CF916D-E067-42EA-BAEA-AF76EDA73F8A}">
      <dgm:prSet/>
      <dgm:spPr/>
      <dgm:t>
        <a:bodyPr/>
        <a:lstStyle/>
        <a:p>
          <a:endParaRPr lang="th-TH"/>
        </a:p>
      </dgm:t>
    </dgm:pt>
    <dgm:pt modelId="{F1F427BF-FD10-48F7-A5FF-6B17C6E3EAE0}" type="sibTrans" cxnId="{08CF916D-E067-42EA-BAEA-AF76EDA73F8A}">
      <dgm:prSet/>
      <dgm:spPr/>
      <dgm:t>
        <a:bodyPr/>
        <a:lstStyle/>
        <a:p>
          <a:endParaRPr lang="th-TH"/>
        </a:p>
      </dgm:t>
    </dgm:pt>
    <dgm:pt modelId="{A66E5217-9FAA-4047-896E-BCDF0BA71133}">
      <dgm:prSet custT="1"/>
      <dgm:spPr/>
      <dgm:t>
        <a:bodyPr/>
        <a:lstStyle/>
        <a:p>
          <a:pPr rtl="0"/>
          <a:r>
            <a:rPr lang="th-TH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 กำกับติดตามและประเมินผลด้วย </a:t>
          </a:r>
          <a:r>
            <a:rPr lang="en-US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digital platform </a:t>
          </a:r>
          <a:r>
            <a:rPr lang="th-TH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(</a:t>
          </a:r>
          <a:r>
            <a:rPr lang="en-US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Teen Act Indicator)</a:t>
          </a:r>
          <a:endParaRPr lang="th-TH" sz="16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398F985-DC74-4495-9AC1-B43339FF3DC3}" type="parTrans" cxnId="{33559C2D-478B-4A4C-842D-93506394ABFC}">
      <dgm:prSet/>
      <dgm:spPr/>
      <dgm:t>
        <a:bodyPr/>
        <a:lstStyle/>
        <a:p>
          <a:endParaRPr lang="th-TH"/>
        </a:p>
      </dgm:t>
    </dgm:pt>
    <dgm:pt modelId="{4BD98A7E-DFE1-401E-9A92-11B947A54A15}" type="sibTrans" cxnId="{33559C2D-478B-4A4C-842D-93506394ABFC}">
      <dgm:prSet/>
      <dgm:spPr/>
      <dgm:t>
        <a:bodyPr/>
        <a:lstStyle/>
        <a:p>
          <a:endParaRPr lang="th-TH"/>
        </a:p>
      </dgm:t>
    </dgm:pt>
    <dgm:pt modelId="{917C3D33-EE7D-47CB-AFA5-14D411BDC161}" type="pres">
      <dgm:prSet presAssocID="{7BA7BF3D-3661-43D8-AAE8-50601C7D95AD}" presName="Name0" presStyleCnt="0">
        <dgm:presLayoutVars>
          <dgm:dir/>
          <dgm:animLvl val="lvl"/>
          <dgm:resizeHandles val="exact"/>
        </dgm:presLayoutVars>
      </dgm:prSet>
      <dgm:spPr/>
    </dgm:pt>
    <dgm:pt modelId="{69932FAC-A033-4E1E-ADBE-3294E55B3DB9}" type="pres">
      <dgm:prSet presAssocID="{532606BD-C0AC-4AF9-9CD4-61743BD7403B}" presName="composite" presStyleCnt="0"/>
      <dgm:spPr/>
    </dgm:pt>
    <dgm:pt modelId="{E6636CDD-5B53-4B1B-9095-D5FF14B2490A}" type="pres">
      <dgm:prSet presAssocID="{532606BD-C0AC-4AF9-9CD4-61743BD7403B}" presName="parTx" presStyleLbl="alignNode1" presStyleIdx="0" presStyleCnt="4" custScaleY="113674" custLinFactNeighborX="-166" custLinFactNeighborY="-6146">
        <dgm:presLayoutVars>
          <dgm:chMax val="0"/>
          <dgm:chPref val="0"/>
          <dgm:bulletEnabled val="1"/>
        </dgm:presLayoutVars>
      </dgm:prSet>
      <dgm:spPr/>
    </dgm:pt>
    <dgm:pt modelId="{4727EF65-2D4D-40AA-ABB5-2C83B3F97656}" type="pres">
      <dgm:prSet presAssocID="{532606BD-C0AC-4AF9-9CD4-61743BD7403B}" presName="desTx" presStyleLbl="alignAccFollowNode1" presStyleIdx="0" presStyleCnt="4" custLinFactNeighborX="-166" custLinFactNeighborY="1632">
        <dgm:presLayoutVars>
          <dgm:bulletEnabled val="1"/>
        </dgm:presLayoutVars>
      </dgm:prSet>
      <dgm:spPr/>
    </dgm:pt>
    <dgm:pt modelId="{F3A89505-4953-4BEF-A568-2F2B6630D9AB}" type="pres">
      <dgm:prSet presAssocID="{7FC6F417-2E2F-48FE-BF2A-B5C389EA2768}" presName="space" presStyleCnt="0"/>
      <dgm:spPr/>
    </dgm:pt>
    <dgm:pt modelId="{4E32D589-F725-4BD3-AD65-902DA33BEB21}" type="pres">
      <dgm:prSet presAssocID="{3A38A93E-7092-4C4E-B8D1-28C3D21DF313}" presName="composite" presStyleCnt="0"/>
      <dgm:spPr/>
    </dgm:pt>
    <dgm:pt modelId="{915D5A09-6891-4830-8D5E-B8251006E85E}" type="pres">
      <dgm:prSet presAssocID="{3A38A93E-7092-4C4E-B8D1-28C3D21DF313}" presName="parTx" presStyleLbl="alignNode1" presStyleIdx="1" presStyleCnt="4" custScaleY="139630" custLinFactNeighborX="-1222" custLinFactNeighborY="-1809">
        <dgm:presLayoutVars>
          <dgm:chMax val="0"/>
          <dgm:chPref val="0"/>
          <dgm:bulletEnabled val="1"/>
        </dgm:presLayoutVars>
      </dgm:prSet>
      <dgm:spPr/>
    </dgm:pt>
    <dgm:pt modelId="{54F29A50-B9EB-4216-9C36-6C652F666B47}" type="pres">
      <dgm:prSet presAssocID="{3A38A93E-7092-4C4E-B8D1-28C3D21DF313}" presName="desTx" presStyleLbl="alignAccFollowNode1" presStyleIdx="1" presStyleCnt="4" custLinFactNeighborX="-1222" custLinFactNeighborY="2457">
        <dgm:presLayoutVars>
          <dgm:bulletEnabled val="1"/>
        </dgm:presLayoutVars>
      </dgm:prSet>
      <dgm:spPr/>
    </dgm:pt>
    <dgm:pt modelId="{BBDEC5CC-1471-4A75-99CB-DD3F76878553}" type="pres">
      <dgm:prSet presAssocID="{AC375AC7-AEA4-4D68-97C3-71E01FB43774}" presName="space" presStyleCnt="0"/>
      <dgm:spPr/>
    </dgm:pt>
    <dgm:pt modelId="{573BDA34-1B0E-4206-9DFD-338C17B170A5}" type="pres">
      <dgm:prSet presAssocID="{CAB1DFE1-67CD-4EB5-ADD6-62D749E9BC6A}" presName="composite" presStyleCnt="0"/>
      <dgm:spPr/>
    </dgm:pt>
    <dgm:pt modelId="{65DD7798-687A-47EF-91C3-80817A97C792}" type="pres">
      <dgm:prSet presAssocID="{CAB1DFE1-67CD-4EB5-ADD6-62D749E9BC6A}" presName="parTx" presStyleLbl="alignNode1" presStyleIdx="2" presStyleCnt="4" custScaleX="103775" custScaleY="125828" custLinFactNeighborX="-1629" custLinFactNeighborY="-8377">
        <dgm:presLayoutVars>
          <dgm:chMax val="0"/>
          <dgm:chPref val="0"/>
          <dgm:bulletEnabled val="1"/>
        </dgm:presLayoutVars>
      </dgm:prSet>
      <dgm:spPr/>
    </dgm:pt>
    <dgm:pt modelId="{13E8B9EB-0764-47F3-99FA-7048B9DADEA7}" type="pres">
      <dgm:prSet presAssocID="{CAB1DFE1-67CD-4EB5-ADD6-62D749E9BC6A}" presName="desTx" presStyleLbl="alignAccFollowNode1" presStyleIdx="2" presStyleCnt="4" custLinFactNeighborX="-812" custLinFactNeighborY="912">
        <dgm:presLayoutVars>
          <dgm:bulletEnabled val="1"/>
        </dgm:presLayoutVars>
      </dgm:prSet>
      <dgm:spPr/>
    </dgm:pt>
    <dgm:pt modelId="{75CB31FB-1C17-4879-A8A4-27C6AD786E37}" type="pres">
      <dgm:prSet presAssocID="{DFA1FE45-5E68-46EF-8B83-C0DEFF9B4991}" presName="space" presStyleCnt="0"/>
      <dgm:spPr/>
    </dgm:pt>
    <dgm:pt modelId="{13874634-AF26-4730-B7C5-256626116917}" type="pres">
      <dgm:prSet presAssocID="{48204956-7DE5-4C45-9915-1DC97AEE6D01}" presName="composite" presStyleCnt="0"/>
      <dgm:spPr/>
    </dgm:pt>
    <dgm:pt modelId="{E0536F31-2ACF-4C4A-B1B2-FBACA20ECB12}" type="pres">
      <dgm:prSet presAssocID="{48204956-7DE5-4C45-9915-1DC97AEE6D01}" presName="parTx" presStyleLbl="alignNode1" presStyleIdx="3" presStyleCnt="4" custScaleY="137404" custLinFactNeighborX="-281" custLinFactNeighborY="-42541">
        <dgm:presLayoutVars>
          <dgm:chMax val="0"/>
          <dgm:chPref val="0"/>
          <dgm:bulletEnabled val="1"/>
        </dgm:presLayoutVars>
      </dgm:prSet>
      <dgm:spPr/>
    </dgm:pt>
    <dgm:pt modelId="{D8CD2349-B67E-4AC2-BE7E-B9B4004DC285}" type="pres">
      <dgm:prSet presAssocID="{48204956-7DE5-4C45-9915-1DC97AEE6D01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0D2A3400-2699-4CA3-9F63-1E736D68BA2E}" type="presOf" srcId="{C806C20B-3ECC-4A60-BB89-687C0FE4D886}" destId="{4727EF65-2D4D-40AA-ABB5-2C83B3F97656}" srcOrd="0" destOrd="3" presId="urn:microsoft.com/office/officeart/2005/8/layout/hList1"/>
    <dgm:cxn modelId="{2B791408-3C6C-4CD9-985A-8C7110587602}" srcId="{48204956-7DE5-4C45-9915-1DC97AEE6D01}" destId="{9B77D303-3CE9-4984-85E6-063299BBF800}" srcOrd="1" destOrd="0" parTransId="{536EDDAA-D10E-48E4-933F-2F4828064C20}" sibTransId="{47D29477-3673-4C33-8C2B-2369FDC2295A}"/>
    <dgm:cxn modelId="{247A400C-5460-43DC-8F90-52A97FFD9DE1}" type="presOf" srcId="{7B5D2598-6136-4B91-A616-79FB850D7864}" destId="{4727EF65-2D4D-40AA-ABB5-2C83B3F97656}" srcOrd="0" destOrd="0" presId="urn:microsoft.com/office/officeart/2005/8/layout/hList1"/>
    <dgm:cxn modelId="{2336D30C-456E-4EEF-9227-62A2C13FDA81}" type="presOf" srcId="{069F1430-B05A-45D4-9E26-0B62FADC11ED}" destId="{13E8B9EB-0764-47F3-99FA-7048B9DADEA7}" srcOrd="0" destOrd="0" presId="urn:microsoft.com/office/officeart/2005/8/layout/hList1"/>
    <dgm:cxn modelId="{DFD9F717-3562-4ACF-8948-1043A48803DA}" type="presOf" srcId="{3A38A93E-7092-4C4E-B8D1-28C3D21DF313}" destId="{915D5A09-6891-4830-8D5E-B8251006E85E}" srcOrd="0" destOrd="0" presId="urn:microsoft.com/office/officeart/2005/8/layout/hList1"/>
    <dgm:cxn modelId="{CC83771B-A599-4C7B-BA31-897A7B349494}" srcId="{CAB1DFE1-67CD-4EB5-ADD6-62D749E9BC6A}" destId="{069F1430-B05A-45D4-9E26-0B62FADC11ED}" srcOrd="0" destOrd="0" parTransId="{49501860-DE36-4CE6-9499-3ED44E6273FA}" sibTransId="{2E50880F-FA7A-40FD-ABC2-AD5984AE5DF5}"/>
    <dgm:cxn modelId="{2BCECB1D-37B7-4A97-991B-14EBD4BEEE13}" type="presOf" srcId="{9B77D303-3CE9-4984-85E6-063299BBF800}" destId="{D8CD2349-B67E-4AC2-BE7E-B9B4004DC285}" srcOrd="0" destOrd="1" presId="urn:microsoft.com/office/officeart/2005/8/layout/hList1"/>
    <dgm:cxn modelId="{48C54725-CD8A-40D8-BA7A-1E9870E9DB51}" type="presOf" srcId="{7AB7A278-603E-41C9-AF2A-008B21D115EF}" destId="{54F29A50-B9EB-4216-9C36-6C652F666B47}" srcOrd="0" destOrd="0" presId="urn:microsoft.com/office/officeart/2005/8/layout/hList1"/>
    <dgm:cxn modelId="{EA451627-8AA2-4AB3-8F33-F42A5F80A043}" srcId="{3A38A93E-7092-4C4E-B8D1-28C3D21DF313}" destId="{D90C0474-CC88-49BB-B058-61BC87971F12}" srcOrd="3" destOrd="0" parTransId="{FB46D2EA-4B73-462B-ABD4-49F2DEA11AED}" sibTransId="{87B41785-B592-4A62-90EF-927DB921D4E5}"/>
    <dgm:cxn modelId="{33559C2D-478B-4A4C-842D-93506394ABFC}" srcId="{48204956-7DE5-4C45-9915-1DC97AEE6D01}" destId="{A66E5217-9FAA-4047-896E-BCDF0BA71133}" srcOrd="3" destOrd="0" parTransId="{F398F985-DC74-4495-9AC1-B43339FF3DC3}" sibTransId="{4BD98A7E-DFE1-401E-9A92-11B947A54A15}"/>
    <dgm:cxn modelId="{88CB5D32-34AF-4A48-A3A8-19AC0277485F}" srcId="{CAB1DFE1-67CD-4EB5-ADD6-62D749E9BC6A}" destId="{08ED8688-91B3-43B6-B187-8E05B607EB88}" srcOrd="4" destOrd="0" parTransId="{1F87DF1F-5402-4F43-9BF1-C0EB31DC20A9}" sibTransId="{6EE971A2-E845-46BB-8850-25AF91D7797F}"/>
    <dgm:cxn modelId="{CF1E6033-D4D2-4D85-9ABF-B734BFB1DD98}" srcId="{3A38A93E-7092-4C4E-B8D1-28C3D21DF313}" destId="{E042BB15-05DE-4B85-B8CA-369D6735A1B6}" srcOrd="1" destOrd="0" parTransId="{3C5AD985-8941-4B38-B0B2-2BE6F45D07A4}" sibTransId="{47FCE14C-A723-47F7-8523-756042D64CEE}"/>
    <dgm:cxn modelId="{EB386738-402D-497E-B3DE-CED7CF8B1D85}" srcId="{3A38A93E-7092-4C4E-B8D1-28C3D21DF313}" destId="{E0F65FBF-0C9F-46E9-8F81-9C64C81661B2}" srcOrd="2" destOrd="0" parTransId="{7366A56C-2FA9-4407-90E7-67DF368236D2}" sibTransId="{DA11F826-AA1A-40A7-85A5-31DBA30D814D}"/>
    <dgm:cxn modelId="{40078439-BDE7-42EE-84EE-4430AC738384}" type="presOf" srcId="{CAB1DFE1-67CD-4EB5-ADD6-62D749E9BC6A}" destId="{65DD7798-687A-47EF-91C3-80817A97C792}" srcOrd="0" destOrd="0" presId="urn:microsoft.com/office/officeart/2005/8/layout/hList1"/>
    <dgm:cxn modelId="{0D8E9A61-F4A2-447A-88D9-39FE6CA7CFD6}" type="presOf" srcId="{D90C0474-CC88-49BB-B058-61BC87971F12}" destId="{54F29A50-B9EB-4216-9C36-6C652F666B47}" srcOrd="0" destOrd="3" presId="urn:microsoft.com/office/officeart/2005/8/layout/hList1"/>
    <dgm:cxn modelId="{006F5262-CEE1-4A00-BB0A-67B9936BF7CD}" srcId="{7BA7BF3D-3661-43D8-AAE8-50601C7D95AD}" destId="{3A38A93E-7092-4C4E-B8D1-28C3D21DF313}" srcOrd="1" destOrd="0" parTransId="{2554DFA6-EB73-4CC4-8F3E-BDDF2D1A31FD}" sibTransId="{AC375AC7-AEA4-4D68-97C3-71E01FB43774}"/>
    <dgm:cxn modelId="{61C81063-6D6C-4875-8C16-2C481913C0CE}" type="presOf" srcId="{34B54C81-8CD1-448C-9D43-76623457AF8B}" destId="{13E8B9EB-0764-47F3-99FA-7048B9DADEA7}" srcOrd="0" destOrd="1" presId="urn:microsoft.com/office/officeart/2005/8/layout/hList1"/>
    <dgm:cxn modelId="{4E93B545-3A54-4C05-8C1F-0F0C95E660AD}" srcId="{48204956-7DE5-4C45-9915-1DC97AEE6D01}" destId="{E16228CA-F842-4BE9-A3E6-0ED68E2D2ECE}" srcOrd="4" destOrd="0" parTransId="{FE6D49BE-BB30-45FC-AEA4-ADA849AA6C77}" sibTransId="{45E139A7-E227-411B-AA56-3D4F0C09E053}"/>
    <dgm:cxn modelId="{787D9F6B-8B84-48C3-B382-7FD9987171DA}" srcId="{532606BD-C0AC-4AF9-9CD4-61743BD7403B}" destId="{95620647-6F53-4B2E-8833-8A890303EDEB}" srcOrd="2" destOrd="0" parTransId="{B94C889E-1B1A-41ED-B454-F4DBF6F9C245}" sibTransId="{59969043-6944-4104-A796-3EFB5D0ED937}"/>
    <dgm:cxn modelId="{08CF916D-E067-42EA-BAEA-AF76EDA73F8A}" srcId="{48204956-7DE5-4C45-9915-1DC97AEE6D01}" destId="{1EFED628-3526-4624-8712-9C132F3A868B}" srcOrd="2" destOrd="0" parTransId="{27ECB27E-C6E8-43FC-8B09-1FC0ACEACD1C}" sibTransId="{F1F427BF-FD10-48F7-A5FF-6B17C6E3EAE0}"/>
    <dgm:cxn modelId="{A7E35874-31ED-4D5F-AD18-641F52259E8B}" type="presOf" srcId="{7BA7BF3D-3661-43D8-AAE8-50601C7D95AD}" destId="{917C3D33-EE7D-47CB-AFA5-14D411BDC161}" srcOrd="0" destOrd="0" presId="urn:microsoft.com/office/officeart/2005/8/layout/hList1"/>
    <dgm:cxn modelId="{A26E087B-0596-4873-8410-D22C5E544273}" srcId="{7BA7BF3D-3661-43D8-AAE8-50601C7D95AD}" destId="{532606BD-C0AC-4AF9-9CD4-61743BD7403B}" srcOrd="0" destOrd="0" parTransId="{DE36929C-7848-4D3F-8D3B-B7A85ACD8BBE}" sibTransId="{7FC6F417-2E2F-48FE-BF2A-B5C389EA2768}"/>
    <dgm:cxn modelId="{1862A78D-5B8C-4EF4-A257-82F4ED85414E}" type="presOf" srcId="{48204956-7DE5-4C45-9915-1DC97AEE6D01}" destId="{E0536F31-2ACF-4C4A-B1B2-FBACA20ECB12}" srcOrd="0" destOrd="0" presId="urn:microsoft.com/office/officeart/2005/8/layout/hList1"/>
    <dgm:cxn modelId="{9A7AA191-4727-4F69-B0D3-38E5B3AACEB4}" type="presOf" srcId="{E0F65FBF-0C9F-46E9-8F81-9C64C81661B2}" destId="{54F29A50-B9EB-4216-9C36-6C652F666B47}" srcOrd="0" destOrd="2" presId="urn:microsoft.com/office/officeart/2005/8/layout/hList1"/>
    <dgm:cxn modelId="{72CFF793-5733-4FB2-BA1B-66AD02AFF603}" type="presOf" srcId="{1EFED628-3526-4624-8712-9C132F3A868B}" destId="{D8CD2349-B67E-4AC2-BE7E-B9B4004DC285}" srcOrd="0" destOrd="2" presId="urn:microsoft.com/office/officeart/2005/8/layout/hList1"/>
    <dgm:cxn modelId="{600A8C99-574E-4E0F-A745-DF13E927BC59}" srcId="{532606BD-C0AC-4AF9-9CD4-61743BD7403B}" destId="{C806C20B-3ECC-4A60-BB89-687C0FE4D886}" srcOrd="3" destOrd="0" parTransId="{ED953900-9804-45C1-B00C-8C3D1C5C4BD8}" sibTransId="{445577DB-5E9E-4747-AB69-E4EFF90D36C7}"/>
    <dgm:cxn modelId="{C356ED9A-7330-405A-8B04-5725C71DC3A6}" srcId="{7BA7BF3D-3661-43D8-AAE8-50601C7D95AD}" destId="{48204956-7DE5-4C45-9915-1DC97AEE6D01}" srcOrd="3" destOrd="0" parTransId="{9501018A-0EA8-4439-BD00-2D1F3DB633F3}" sibTransId="{7B53C079-241D-4011-8274-19A630083E20}"/>
    <dgm:cxn modelId="{BD09599B-3256-4163-9F54-717DC4D4ACB4}" srcId="{CAB1DFE1-67CD-4EB5-ADD6-62D749E9BC6A}" destId="{56AB4EC8-DB6A-424D-B2E3-CE39295052D4}" srcOrd="2" destOrd="0" parTransId="{974BF1F8-5311-4297-B969-037024301A6C}" sibTransId="{B8611700-2CA9-49FB-9B3C-C9A9E4B3C6D9}"/>
    <dgm:cxn modelId="{6199B29D-9B7D-4538-B8C5-6EB72B5ED87E}" srcId="{532606BD-C0AC-4AF9-9CD4-61743BD7403B}" destId="{9F7E8725-52B4-481B-B56C-0E9E96C5DBF4}" srcOrd="1" destOrd="0" parTransId="{3F833759-A0F3-427B-A6EB-A932EDA4E733}" sibTransId="{4C7464EC-D91F-49F5-977B-F843769B146E}"/>
    <dgm:cxn modelId="{E48ECD9E-7416-4D3E-89CA-D91C7CC3A796}" type="presOf" srcId="{DD0F1946-2D2C-4024-AB31-42C6B5223BF7}" destId="{D8CD2349-B67E-4AC2-BE7E-B9B4004DC285}" srcOrd="0" destOrd="0" presId="urn:microsoft.com/office/officeart/2005/8/layout/hList1"/>
    <dgm:cxn modelId="{637DDCA0-3717-45F3-9F86-B73BA3FBDF50}" type="presOf" srcId="{A66E5217-9FAA-4047-896E-BCDF0BA71133}" destId="{D8CD2349-B67E-4AC2-BE7E-B9B4004DC285}" srcOrd="0" destOrd="3" presId="urn:microsoft.com/office/officeart/2005/8/layout/hList1"/>
    <dgm:cxn modelId="{7B5021A1-EBC8-4120-B286-1E2E18C66EB9}" srcId="{532606BD-C0AC-4AF9-9CD4-61743BD7403B}" destId="{7B5D2598-6136-4B91-A616-79FB850D7864}" srcOrd="0" destOrd="0" parTransId="{9F94CE2D-18BA-4BE1-B219-E1C0CFD57C10}" sibTransId="{B5B38DFD-7186-4544-930E-E664D828C73C}"/>
    <dgm:cxn modelId="{CE0266A2-D5D7-4949-80F2-7AF12151BCDF}" srcId="{3A38A93E-7092-4C4E-B8D1-28C3D21DF313}" destId="{7AB7A278-603E-41C9-AF2A-008B21D115EF}" srcOrd="0" destOrd="0" parTransId="{85149061-E570-4007-8FDE-F0A1CD441908}" sibTransId="{0C49A3DC-0DA7-44C1-B78F-A6E48DD22EDF}"/>
    <dgm:cxn modelId="{2E97DFA5-3B1F-465E-A454-DC8062A11A41}" srcId="{7BA7BF3D-3661-43D8-AAE8-50601C7D95AD}" destId="{CAB1DFE1-67CD-4EB5-ADD6-62D749E9BC6A}" srcOrd="2" destOrd="0" parTransId="{02E66FC9-E411-4167-B0DA-7DFF579C9A96}" sibTransId="{DFA1FE45-5E68-46EF-8B83-C0DEFF9B4991}"/>
    <dgm:cxn modelId="{7EB653A9-A746-4161-A26D-4A9F951BEB27}" srcId="{CAB1DFE1-67CD-4EB5-ADD6-62D749E9BC6A}" destId="{34B54C81-8CD1-448C-9D43-76623457AF8B}" srcOrd="1" destOrd="0" parTransId="{4385A3EE-000F-46FF-B590-D182049BADFD}" sibTransId="{5182A5A5-C181-4080-9872-8D6035417172}"/>
    <dgm:cxn modelId="{E4C9FCC2-D8FD-4850-978B-D23A0C191E76}" srcId="{CAB1DFE1-67CD-4EB5-ADD6-62D749E9BC6A}" destId="{9B392D5A-79A2-4C9E-B257-9A8A1E22B0CA}" srcOrd="3" destOrd="0" parTransId="{AD0AE16C-ED0D-41A8-B663-66A4FFF174DB}" sibTransId="{F8C5635E-9784-4FDE-82AA-D7EFB74741E6}"/>
    <dgm:cxn modelId="{B6E84ACA-7C5A-4A67-BC07-C57473CE5F95}" type="presOf" srcId="{E042BB15-05DE-4B85-B8CA-369D6735A1B6}" destId="{54F29A50-B9EB-4216-9C36-6C652F666B47}" srcOrd="0" destOrd="1" presId="urn:microsoft.com/office/officeart/2005/8/layout/hList1"/>
    <dgm:cxn modelId="{20831ECB-358E-4950-A21F-A69962C3B18A}" type="presOf" srcId="{95620647-6F53-4B2E-8833-8A890303EDEB}" destId="{4727EF65-2D4D-40AA-ABB5-2C83B3F97656}" srcOrd="0" destOrd="2" presId="urn:microsoft.com/office/officeart/2005/8/layout/hList1"/>
    <dgm:cxn modelId="{4CF7B3CC-29A7-4BF6-A07E-E392C0F3251C}" type="presOf" srcId="{9B392D5A-79A2-4C9E-B257-9A8A1E22B0CA}" destId="{13E8B9EB-0764-47F3-99FA-7048B9DADEA7}" srcOrd="0" destOrd="3" presId="urn:microsoft.com/office/officeart/2005/8/layout/hList1"/>
    <dgm:cxn modelId="{0AFCC8D0-169E-4208-99FD-4D4A4F37AC0B}" srcId="{48204956-7DE5-4C45-9915-1DC97AEE6D01}" destId="{DD0F1946-2D2C-4024-AB31-42C6B5223BF7}" srcOrd="0" destOrd="0" parTransId="{0174E5B7-A2E6-4381-98FF-E038E4442598}" sibTransId="{28C8FF24-28A9-48A7-9E03-ECD68E086814}"/>
    <dgm:cxn modelId="{39B1FFDE-CA33-4C6B-A31B-F2AE1360F742}" type="presOf" srcId="{532606BD-C0AC-4AF9-9CD4-61743BD7403B}" destId="{E6636CDD-5B53-4B1B-9095-D5FF14B2490A}" srcOrd="0" destOrd="0" presId="urn:microsoft.com/office/officeart/2005/8/layout/hList1"/>
    <dgm:cxn modelId="{4FBA62DF-0CE3-4134-A905-2C4FA1648385}" type="presOf" srcId="{08ED8688-91B3-43B6-B187-8E05B607EB88}" destId="{13E8B9EB-0764-47F3-99FA-7048B9DADEA7}" srcOrd="0" destOrd="4" presId="urn:microsoft.com/office/officeart/2005/8/layout/hList1"/>
    <dgm:cxn modelId="{91AD14E3-3A80-46F5-97EF-96C87D338BBD}" type="presOf" srcId="{56AB4EC8-DB6A-424D-B2E3-CE39295052D4}" destId="{13E8B9EB-0764-47F3-99FA-7048B9DADEA7}" srcOrd="0" destOrd="2" presId="urn:microsoft.com/office/officeart/2005/8/layout/hList1"/>
    <dgm:cxn modelId="{7DD42CE3-CA6C-42EC-9621-622F37AAAC4F}" type="presOf" srcId="{E16228CA-F842-4BE9-A3E6-0ED68E2D2ECE}" destId="{D8CD2349-B67E-4AC2-BE7E-B9B4004DC285}" srcOrd="0" destOrd="4" presId="urn:microsoft.com/office/officeart/2005/8/layout/hList1"/>
    <dgm:cxn modelId="{706DA7EA-7532-4C50-8268-D609F1BE5A71}" type="presOf" srcId="{9F7E8725-52B4-481B-B56C-0E9E96C5DBF4}" destId="{4727EF65-2D4D-40AA-ABB5-2C83B3F97656}" srcOrd="0" destOrd="1" presId="urn:microsoft.com/office/officeart/2005/8/layout/hList1"/>
    <dgm:cxn modelId="{72E0AA0B-D43B-4FAC-BC05-91F772D22C93}" type="presParOf" srcId="{917C3D33-EE7D-47CB-AFA5-14D411BDC161}" destId="{69932FAC-A033-4E1E-ADBE-3294E55B3DB9}" srcOrd="0" destOrd="0" presId="urn:microsoft.com/office/officeart/2005/8/layout/hList1"/>
    <dgm:cxn modelId="{72848A48-E5E4-4300-B8AB-E398A9DD17FC}" type="presParOf" srcId="{69932FAC-A033-4E1E-ADBE-3294E55B3DB9}" destId="{E6636CDD-5B53-4B1B-9095-D5FF14B2490A}" srcOrd="0" destOrd="0" presId="urn:microsoft.com/office/officeart/2005/8/layout/hList1"/>
    <dgm:cxn modelId="{06CEF6AA-CEAA-4127-BF9B-4F55324156E3}" type="presParOf" srcId="{69932FAC-A033-4E1E-ADBE-3294E55B3DB9}" destId="{4727EF65-2D4D-40AA-ABB5-2C83B3F97656}" srcOrd="1" destOrd="0" presId="urn:microsoft.com/office/officeart/2005/8/layout/hList1"/>
    <dgm:cxn modelId="{17E2BF45-9C9F-484F-8005-58FE0378221F}" type="presParOf" srcId="{917C3D33-EE7D-47CB-AFA5-14D411BDC161}" destId="{F3A89505-4953-4BEF-A568-2F2B6630D9AB}" srcOrd="1" destOrd="0" presId="urn:microsoft.com/office/officeart/2005/8/layout/hList1"/>
    <dgm:cxn modelId="{0B8FB7AB-330E-4E88-AA6F-40CED55583DD}" type="presParOf" srcId="{917C3D33-EE7D-47CB-AFA5-14D411BDC161}" destId="{4E32D589-F725-4BD3-AD65-902DA33BEB21}" srcOrd="2" destOrd="0" presId="urn:microsoft.com/office/officeart/2005/8/layout/hList1"/>
    <dgm:cxn modelId="{6A2D101C-AE78-4E41-B7B9-5DE481FBC3BD}" type="presParOf" srcId="{4E32D589-F725-4BD3-AD65-902DA33BEB21}" destId="{915D5A09-6891-4830-8D5E-B8251006E85E}" srcOrd="0" destOrd="0" presId="urn:microsoft.com/office/officeart/2005/8/layout/hList1"/>
    <dgm:cxn modelId="{424ECC2D-E209-4898-A426-4CBC4764FFC5}" type="presParOf" srcId="{4E32D589-F725-4BD3-AD65-902DA33BEB21}" destId="{54F29A50-B9EB-4216-9C36-6C652F666B47}" srcOrd="1" destOrd="0" presId="urn:microsoft.com/office/officeart/2005/8/layout/hList1"/>
    <dgm:cxn modelId="{AA75FB42-9468-4D60-A1F3-C599F9114F8E}" type="presParOf" srcId="{917C3D33-EE7D-47CB-AFA5-14D411BDC161}" destId="{BBDEC5CC-1471-4A75-99CB-DD3F76878553}" srcOrd="3" destOrd="0" presId="urn:microsoft.com/office/officeart/2005/8/layout/hList1"/>
    <dgm:cxn modelId="{792EDBC8-3BA7-45FC-A54E-8B6B8CBF7C97}" type="presParOf" srcId="{917C3D33-EE7D-47CB-AFA5-14D411BDC161}" destId="{573BDA34-1B0E-4206-9DFD-338C17B170A5}" srcOrd="4" destOrd="0" presId="urn:microsoft.com/office/officeart/2005/8/layout/hList1"/>
    <dgm:cxn modelId="{CD977487-4BCC-4AE4-BBC4-E68B75CDF11D}" type="presParOf" srcId="{573BDA34-1B0E-4206-9DFD-338C17B170A5}" destId="{65DD7798-687A-47EF-91C3-80817A97C792}" srcOrd="0" destOrd="0" presId="urn:microsoft.com/office/officeart/2005/8/layout/hList1"/>
    <dgm:cxn modelId="{C1EB958B-F9FA-4896-AEAD-51C22761FA9D}" type="presParOf" srcId="{573BDA34-1B0E-4206-9DFD-338C17B170A5}" destId="{13E8B9EB-0764-47F3-99FA-7048B9DADEA7}" srcOrd="1" destOrd="0" presId="urn:microsoft.com/office/officeart/2005/8/layout/hList1"/>
    <dgm:cxn modelId="{C88F14A0-8A66-458D-9AB8-8BC6D6E235AA}" type="presParOf" srcId="{917C3D33-EE7D-47CB-AFA5-14D411BDC161}" destId="{75CB31FB-1C17-4879-A8A4-27C6AD786E37}" srcOrd="5" destOrd="0" presId="urn:microsoft.com/office/officeart/2005/8/layout/hList1"/>
    <dgm:cxn modelId="{90D97C49-EC9F-4A48-ACDB-7240EEAFACDE}" type="presParOf" srcId="{917C3D33-EE7D-47CB-AFA5-14D411BDC161}" destId="{13874634-AF26-4730-B7C5-256626116917}" srcOrd="6" destOrd="0" presId="urn:microsoft.com/office/officeart/2005/8/layout/hList1"/>
    <dgm:cxn modelId="{4008EB82-41F6-4816-91A6-DBDDFD56D693}" type="presParOf" srcId="{13874634-AF26-4730-B7C5-256626116917}" destId="{E0536F31-2ACF-4C4A-B1B2-FBACA20ECB12}" srcOrd="0" destOrd="0" presId="urn:microsoft.com/office/officeart/2005/8/layout/hList1"/>
    <dgm:cxn modelId="{192DE7EE-8C2A-4BC3-829E-6C92E528D6E3}" type="presParOf" srcId="{13874634-AF26-4730-B7C5-256626116917}" destId="{D8CD2349-B67E-4AC2-BE7E-B9B4004DC28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BA7BF3D-3661-43D8-AAE8-50601C7D95AD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532606BD-C0AC-4AF9-9CD4-61743BD7403B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ขับเคลื่อนนโยบายสร้างวัยทำงานสุขภาพดีเพื่อผลิตภาพการทำงานที่สูงขึ้นและคุณภาพชีวิตที่ดี</a:t>
          </a:r>
          <a:endParaRPr lang="th-TH" sz="16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E36929C-7848-4D3F-8D3B-B7A85ACD8BBE}" type="par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FC6F417-2E2F-48FE-BF2A-B5C389EA2768}" type="sib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B5D2598-6136-4B91-A616-79FB850D7864}">
      <dgm:prSet phldrT="[Text]" custT="1"/>
      <dgm:spPr/>
      <dgm:t>
        <a:bodyPr/>
        <a:lstStyle/>
        <a:p>
          <a:r>
            <a:rPr lang="th-TH" sz="1600" b="0" i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การจัดทำระบบเฝ้าระวังสุขภาพแรงงานในสถานประกอบการ และส่งเสริมการจัดทำแผนพัฒนาสุขภาพวัยทำงานในระดับตำบลที่ครอบคลุมทุกด้าน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F94CE2D-18BA-4BE1-B219-E1C0CFD57C10}" type="par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5B38DFD-7186-4544-930E-E664D828C73C}" type="sib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A38A93E-7092-4C4E-B8D1-28C3D21DF313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i="0" u="none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ส่งเสริมการพัฒนาความรู้ วิทยาการเทคโนโลยี เพื่อวัยทำงานสุขภาพดีพึ่งตนเองทางสุขภาพได้</a:t>
          </a:r>
          <a:endParaRPr lang="th-TH" sz="16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554DFA6-EB73-4CC4-8F3E-BDDF2D1A31FD}" type="par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C375AC7-AEA4-4D68-97C3-71E01FB43774}" type="sib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AB7A278-603E-41C9-AF2A-008B21D115EF}">
      <dgm:prSet phldrT="[Text]" custT="1"/>
      <dgm:spPr/>
      <dgm:t>
        <a:bodyPr/>
        <a:lstStyle/>
        <a:p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พัฒนาศักยภาพทีม </a:t>
          </a:r>
          <a:r>
            <a:rPr lang="en-US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Coaching </a:t>
          </a: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หน่วยบริการระดับอำเภอ/ตำบล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5149061-E570-4007-8FDE-F0A1CD441908}" type="par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C49A3DC-0DA7-44C1-B78F-A6E48DD22EDF}" type="sib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AB1DFE1-67CD-4EB5-ADD6-62D749E9BC6A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i="0" u="none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เพิ่มต้นแบบประชากรแรงงานสุขภาพดี เพื่อเพิ่มแรงงานสุขภาพดี จัดการสุขภาพตนเองได้</a:t>
          </a:r>
          <a:endParaRPr lang="th-TH" sz="18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2E66FC9-E411-4167-B0DA-7DFF579C9A96}" type="par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FA1FE45-5E68-46EF-8B83-C0DEFF9B4991}" type="sib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69F1430-B05A-45D4-9E26-0B62FADC11ED}">
      <dgm:prSet phldrT="[Text]"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พัฒนาคลินิก </a:t>
          </a:r>
          <a:r>
            <a:rPr lang="en-US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DPAC </a:t>
          </a:r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ให้ผ่านมาตรฐาน จัดบริการในรูปแบบการดูแลสุขภาพรายบุคคล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9501860-DE36-4CE6-9499-3ED44E6273FA}" type="par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E50880F-FA7A-40FD-ABC2-AD5984AE5DF5}" type="sib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204956-7DE5-4C45-9915-1DC97AEE6D01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i="0" u="none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ผสานความร่วมมือภาคีร่วมสร้างสภาพแวดล้อมการทำงาน ให้เอื้อต่อการมีสุขภาพดี</a:t>
          </a:r>
          <a:endParaRPr lang="th-TH" sz="18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501018A-0EA8-4439-BD00-2D1F3DB633F3}" type="parTrans" cxnId="{C356ED9A-7330-405A-8B04-5725C71DC3A6}">
      <dgm:prSet/>
      <dgm:spPr/>
      <dgm:t>
        <a:bodyPr/>
        <a:lstStyle/>
        <a:p>
          <a:endParaRPr lang="th-TH" sz="2400"/>
        </a:p>
      </dgm:t>
    </dgm:pt>
    <dgm:pt modelId="{7B53C079-241D-4011-8274-19A630083E20}" type="sibTrans" cxnId="{C356ED9A-7330-405A-8B04-5725C71DC3A6}">
      <dgm:prSet/>
      <dgm:spPr/>
      <dgm:t>
        <a:bodyPr/>
        <a:lstStyle/>
        <a:p>
          <a:endParaRPr lang="th-TH" sz="2400"/>
        </a:p>
      </dgm:t>
    </dgm:pt>
    <dgm:pt modelId="{E16228CA-F842-4BE9-A3E6-0ED68E2D2ECE}">
      <dgm:prSet phldrT="[Text]" custT="1"/>
      <dgm:spPr/>
      <dgm:t>
        <a:bodyPr/>
        <a:lstStyle/>
        <a:p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E6D49BE-BB30-45FC-AEA4-ADA849AA6C77}" type="parTrans" cxnId="{4E93B545-3A54-4C05-8C1F-0F0C95E660AD}">
      <dgm:prSet/>
      <dgm:spPr/>
      <dgm:t>
        <a:bodyPr/>
        <a:lstStyle/>
        <a:p>
          <a:endParaRPr lang="th-TH" sz="2400"/>
        </a:p>
      </dgm:t>
    </dgm:pt>
    <dgm:pt modelId="{45E139A7-E227-411B-AA56-3D4F0C09E053}" type="sibTrans" cxnId="{4E93B545-3A54-4C05-8C1F-0F0C95E660AD}">
      <dgm:prSet/>
      <dgm:spPr/>
      <dgm:t>
        <a:bodyPr/>
        <a:lstStyle/>
        <a:p>
          <a:endParaRPr lang="th-TH" sz="2400"/>
        </a:p>
      </dgm:t>
    </dgm:pt>
    <dgm:pt modelId="{DD0F1946-2D2C-4024-AB31-42C6B5223BF7}">
      <dgm:prSet phldrT="[Text]" custT="1"/>
      <dgm:spPr/>
      <dgm:t>
        <a:bodyPr/>
        <a:lstStyle/>
        <a:p>
          <a:r>
            <a:rPr lang="th-TH" sz="1600" b="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บูรณาการการดำเนินการงานวัยทำงาน</a:t>
          </a:r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ร่วมมือกับภาคีเครือข่ายสร้างสภาพแวดล้อมสุขภาพเพื่อคนทำงานสุขภาพดี ในประชาชนวัยทำงาน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174E5B7-A2E6-4381-98FF-E038E4442598}" type="parTrans" cxnId="{0AFCC8D0-169E-4208-99FD-4D4A4F37AC0B}">
      <dgm:prSet/>
      <dgm:spPr/>
      <dgm:t>
        <a:bodyPr/>
        <a:lstStyle/>
        <a:p>
          <a:endParaRPr lang="th-TH" sz="2400"/>
        </a:p>
      </dgm:t>
    </dgm:pt>
    <dgm:pt modelId="{28C8FF24-28A9-48A7-9E03-ECD68E086814}" type="sibTrans" cxnId="{0AFCC8D0-169E-4208-99FD-4D4A4F37AC0B}">
      <dgm:prSet/>
      <dgm:spPr/>
      <dgm:t>
        <a:bodyPr/>
        <a:lstStyle/>
        <a:p>
          <a:endParaRPr lang="th-TH" sz="2400"/>
        </a:p>
      </dgm:t>
    </dgm:pt>
    <dgm:pt modelId="{E77D5112-5B5D-4000-9246-42FE4E283D08}">
      <dgm:prSet custT="1"/>
      <dgm:spPr/>
      <dgm:t>
        <a:bodyPr/>
        <a:lstStyle/>
        <a:p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 สนับสนุนองค์กรปกครองส่วนท้องถิ่น ชุมชน ภาคเอกชน ภาคประชาสังคมขับเคลื่อนการบูรณา การนโยบายส่งเสริมสุขภาพวัยทำงาน</a:t>
          </a:r>
          <a:endParaRPr lang="th-TH" sz="1600" b="0" i="0" u="none" strike="noStrike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5A8D32B-5E33-418C-8091-DB63626F18E9}" type="parTrans" cxnId="{58B8176B-2979-4BF7-89FC-1AB447F47106}">
      <dgm:prSet/>
      <dgm:spPr/>
      <dgm:t>
        <a:bodyPr/>
        <a:lstStyle/>
        <a:p>
          <a:endParaRPr lang="th-TH"/>
        </a:p>
      </dgm:t>
    </dgm:pt>
    <dgm:pt modelId="{CDC8B6AF-3730-45DB-AFE2-8C511D5E9FA6}" type="sibTrans" cxnId="{58B8176B-2979-4BF7-89FC-1AB447F47106}">
      <dgm:prSet/>
      <dgm:spPr/>
      <dgm:t>
        <a:bodyPr/>
        <a:lstStyle/>
        <a:p>
          <a:endParaRPr lang="th-TH"/>
        </a:p>
      </dgm:t>
    </dgm:pt>
    <dgm:pt modelId="{0A1DA31E-2E14-4912-94FA-A8B40E68E52E}">
      <dgm:prSet custT="1"/>
      <dgm:spPr/>
      <dgm:t>
        <a:bodyPr/>
        <a:lstStyle/>
        <a:p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ประเมินรับรอง มาตรฐาน คลินิก  </a:t>
          </a:r>
          <a:r>
            <a:rPr lang="en-US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DPAC </a:t>
          </a: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องค์กรไร้พุง  บุคคลต้นแบบ  </a:t>
          </a:r>
          <a:r>
            <a:rPr lang="th-TH" sz="1600" b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ตำบลต้นแบบลดเสี่ยง</a:t>
          </a:r>
          <a:r>
            <a:rPr lang="th-TH" sz="1600" b="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ลดโรค</a:t>
          </a:r>
        </a:p>
      </dgm:t>
    </dgm:pt>
    <dgm:pt modelId="{40180EC7-DB3B-477B-9B2A-C70FA3BF5A1A}" type="parTrans" cxnId="{492BF7D2-8B9D-4EC8-8D6F-09FA88002A4A}">
      <dgm:prSet/>
      <dgm:spPr/>
      <dgm:t>
        <a:bodyPr/>
        <a:lstStyle/>
        <a:p>
          <a:endParaRPr lang="th-TH"/>
        </a:p>
      </dgm:t>
    </dgm:pt>
    <dgm:pt modelId="{BD8754CA-44D4-431D-A341-6D36D642E3A9}" type="sibTrans" cxnId="{492BF7D2-8B9D-4EC8-8D6F-09FA88002A4A}">
      <dgm:prSet/>
      <dgm:spPr/>
      <dgm:t>
        <a:bodyPr/>
        <a:lstStyle/>
        <a:p>
          <a:endParaRPr lang="th-TH"/>
        </a:p>
      </dgm:t>
    </dgm:pt>
    <dgm:pt modelId="{F89369D4-9205-42C3-B111-72F8D8E3F733}">
      <dgm:prSet custT="1"/>
      <dgm:spPr/>
      <dgm:t>
        <a:bodyPr/>
        <a:lstStyle/>
        <a:p>
          <a:r>
            <a:rPr lang="th-TH" sz="1600" b="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สนับสนุนพื้นที่</a:t>
          </a: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จัดโปรโมชั่นโปรแกรมประเมิน และจัดการสุขภาพเพื่อลดความอ้วนโภชนาการสำหรับวัยทำงานในกลุ่มเสี่ยงโรค </a:t>
          </a:r>
          <a:r>
            <a:rPr lang="en-US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NCD </a:t>
          </a:r>
          <a:r>
            <a:rPr lang="th-TH" sz="16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และให้กลุ่มเสี่ยงเข้าร่วมโปรแกรมติดตาม พร้อมทั้งการส่งเสริมชุมชนที่มีความเป็นเลิศ ร่วมเผยแพร่เชิงรุก สัญจรสู่สถานประกอบการ ชุมชน</a:t>
          </a:r>
        </a:p>
      </dgm:t>
    </dgm:pt>
    <dgm:pt modelId="{77F1198E-4012-47F2-805A-52CDFB7D605B}" type="parTrans" cxnId="{1C34CA56-5C56-44BB-8114-114D39E8DAAE}">
      <dgm:prSet/>
      <dgm:spPr/>
      <dgm:t>
        <a:bodyPr/>
        <a:lstStyle/>
        <a:p>
          <a:endParaRPr lang="th-TH"/>
        </a:p>
      </dgm:t>
    </dgm:pt>
    <dgm:pt modelId="{D84E6ADB-8C70-484C-8F4F-890F95A7AF3A}" type="sibTrans" cxnId="{1C34CA56-5C56-44BB-8114-114D39E8DAAE}">
      <dgm:prSet/>
      <dgm:spPr/>
      <dgm:t>
        <a:bodyPr/>
        <a:lstStyle/>
        <a:p>
          <a:endParaRPr lang="th-TH"/>
        </a:p>
      </dgm:t>
    </dgm:pt>
    <dgm:pt modelId="{2B5AE084-305F-46B7-BE54-9E7AB77B2BF1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สนับสนุนให้มีคลินิกสุขภาพเชิงรุก สัญจรสู่สถานประกอบการ แบบมีส่วนร่วมโครงการสาวไทยแก้มแดง/ชุมชน </a:t>
          </a:r>
        </a:p>
      </dgm:t>
    </dgm:pt>
    <dgm:pt modelId="{C2468495-AECE-4295-892D-41DC8FD5A63A}" type="parTrans" cxnId="{CC46A40B-3F78-4721-9987-CF2DE0512317}">
      <dgm:prSet/>
      <dgm:spPr/>
      <dgm:t>
        <a:bodyPr/>
        <a:lstStyle/>
        <a:p>
          <a:endParaRPr lang="th-TH"/>
        </a:p>
      </dgm:t>
    </dgm:pt>
    <dgm:pt modelId="{A7A32405-25F9-45FA-BEAA-26C3ABFD5234}" type="sibTrans" cxnId="{CC46A40B-3F78-4721-9987-CF2DE0512317}">
      <dgm:prSet/>
      <dgm:spPr/>
      <dgm:t>
        <a:bodyPr/>
        <a:lstStyle/>
        <a:p>
          <a:endParaRPr lang="th-TH"/>
        </a:p>
      </dgm:t>
    </dgm:pt>
    <dgm:pt modelId="{13AFDE1A-9084-4DA8-BA4A-7E5D14967E18}">
      <dgm:prSet custT="1"/>
      <dgm:spPr/>
      <dgm:t>
        <a:bodyPr/>
        <a:lstStyle/>
        <a:p>
          <a:r>
            <a:rPr lang="th-TH" sz="1600" b="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 สถานบริการสาธารณสุขมีการดำเนินงานเป็นต้นแบบองค์กรไร้พุง</a:t>
          </a:r>
          <a:endParaRPr lang="th-TH" sz="1600" b="0" i="0" u="none" strike="noStrike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9DD2078-0912-4702-A029-63119380B628}" type="parTrans" cxnId="{3B6679CA-1008-430A-86F2-567E0EB627D1}">
      <dgm:prSet/>
      <dgm:spPr/>
      <dgm:t>
        <a:bodyPr/>
        <a:lstStyle/>
        <a:p>
          <a:endParaRPr lang="th-TH"/>
        </a:p>
      </dgm:t>
    </dgm:pt>
    <dgm:pt modelId="{D943CBE9-5E80-47E5-9EC2-C3859C410359}" type="sibTrans" cxnId="{3B6679CA-1008-430A-86F2-567E0EB627D1}">
      <dgm:prSet/>
      <dgm:spPr/>
      <dgm:t>
        <a:bodyPr/>
        <a:lstStyle/>
        <a:p>
          <a:endParaRPr lang="th-TH"/>
        </a:p>
      </dgm:t>
    </dgm:pt>
    <dgm:pt modelId="{6689F11B-8FEF-4F71-B937-FC325B747188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</a:t>
          </a:r>
          <a:r>
            <a:rPr lang="th-TH" sz="1600" b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ตำบลต้นแบบลดเสี่ยง</a:t>
          </a:r>
          <a:r>
            <a:rPr lang="th-TH" sz="1600" b="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ลดโรค</a:t>
          </a:r>
        </a:p>
      </dgm:t>
    </dgm:pt>
    <dgm:pt modelId="{B60EFEA9-C356-4159-A94F-1EBC932B93EF}" type="parTrans" cxnId="{673F07DF-DCBA-4465-8E14-2DC47A1EACA5}">
      <dgm:prSet/>
      <dgm:spPr/>
      <dgm:t>
        <a:bodyPr/>
        <a:lstStyle/>
        <a:p>
          <a:endParaRPr lang="th-TH"/>
        </a:p>
      </dgm:t>
    </dgm:pt>
    <dgm:pt modelId="{6EEDBE4E-B150-4C27-BB58-A850B37A0CA2}" type="sibTrans" cxnId="{673F07DF-DCBA-4465-8E14-2DC47A1EACA5}">
      <dgm:prSet/>
      <dgm:spPr/>
      <dgm:t>
        <a:bodyPr/>
        <a:lstStyle/>
        <a:p>
          <a:endParaRPr lang="th-TH"/>
        </a:p>
      </dgm:t>
    </dgm:pt>
    <dgm:pt modelId="{B6D970D1-6445-4A80-B51D-96E10DD1BBD4}">
      <dgm:prSet custT="1"/>
      <dgm:spPr/>
      <dgm:t>
        <a:bodyPr/>
        <a:lstStyle/>
        <a:p>
          <a:r>
            <a:rPr lang="th-TH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พัฒนาศักยภาพบุคลากรและภาคีเครือข่าย</a:t>
          </a:r>
          <a:r>
            <a:rPr lang="en-US" sz="1600" b="0" i="0" u="none" strike="noStrike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th-TH" sz="1600" b="0" i="0" u="none" strike="noStrike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3BE6A94-4AB5-48EE-A4C4-67CF8756DD71}" type="parTrans" cxnId="{726CCFBA-20F2-46E5-AE08-F18C43638DA6}">
      <dgm:prSet/>
      <dgm:spPr/>
      <dgm:t>
        <a:bodyPr/>
        <a:lstStyle/>
        <a:p>
          <a:endParaRPr lang="th-TH"/>
        </a:p>
      </dgm:t>
    </dgm:pt>
    <dgm:pt modelId="{1721E24A-E9FC-428E-B388-73E05F3B3B12}" type="sibTrans" cxnId="{726CCFBA-20F2-46E5-AE08-F18C43638DA6}">
      <dgm:prSet/>
      <dgm:spPr/>
      <dgm:t>
        <a:bodyPr/>
        <a:lstStyle/>
        <a:p>
          <a:endParaRPr lang="th-TH"/>
        </a:p>
      </dgm:t>
    </dgm:pt>
    <dgm:pt modelId="{76262AEF-D09C-4D2E-92BA-450F4C6D2B8E}">
      <dgm:prSet custT="1"/>
      <dgm:spPr/>
      <dgm:t>
        <a:bodyPr/>
        <a:lstStyle/>
        <a:p>
          <a:r>
            <a:rPr lang="th-TH" sz="1600" b="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ทดสอบสมรรถภาพร่างกายบุคลากรสาธารณสุขจังหวัดอุดรธานี</a:t>
          </a:r>
          <a:endParaRPr lang="en-US" sz="1600" b="0" i="0" u="none" strike="noStrike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4B89A00-0A28-4D98-83C8-286AAE25A8CA}" type="parTrans" cxnId="{A34A73C9-3495-408D-8BFB-478269C3246C}">
      <dgm:prSet/>
      <dgm:spPr/>
      <dgm:t>
        <a:bodyPr/>
        <a:lstStyle/>
        <a:p>
          <a:endParaRPr lang="th-TH"/>
        </a:p>
      </dgm:t>
    </dgm:pt>
    <dgm:pt modelId="{1BF54658-A5E2-436B-9589-49AE6AC143E1}" type="sibTrans" cxnId="{A34A73C9-3495-408D-8BFB-478269C3246C}">
      <dgm:prSet/>
      <dgm:spPr/>
      <dgm:t>
        <a:bodyPr/>
        <a:lstStyle/>
        <a:p>
          <a:endParaRPr lang="th-TH"/>
        </a:p>
      </dgm:t>
    </dgm:pt>
    <dgm:pt modelId="{917C3D33-EE7D-47CB-AFA5-14D411BDC161}" type="pres">
      <dgm:prSet presAssocID="{7BA7BF3D-3661-43D8-AAE8-50601C7D95AD}" presName="Name0" presStyleCnt="0">
        <dgm:presLayoutVars>
          <dgm:dir/>
          <dgm:animLvl val="lvl"/>
          <dgm:resizeHandles val="exact"/>
        </dgm:presLayoutVars>
      </dgm:prSet>
      <dgm:spPr/>
    </dgm:pt>
    <dgm:pt modelId="{69932FAC-A033-4E1E-ADBE-3294E55B3DB9}" type="pres">
      <dgm:prSet presAssocID="{532606BD-C0AC-4AF9-9CD4-61743BD7403B}" presName="composite" presStyleCnt="0"/>
      <dgm:spPr/>
    </dgm:pt>
    <dgm:pt modelId="{E6636CDD-5B53-4B1B-9095-D5FF14B2490A}" type="pres">
      <dgm:prSet presAssocID="{532606BD-C0AC-4AF9-9CD4-61743BD7403B}" presName="parTx" presStyleLbl="alignNode1" presStyleIdx="0" presStyleCnt="4" custScaleY="150954" custLinFactNeighborX="1703" custLinFactNeighborY="-30404">
        <dgm:presLayoutVars>
          <dgm:chMax val="0"/>
          <dgm:chPref val="0"/>
          <dgm:bulletEnabled val="1"/>
        </dgm:presLayoutVars>
      </dgm:prSet>
      <dgm:spPr/>
    </dgm:pt>
    <dgm:pt modelId="{4727EF65-2D4D-40AA-ABB5-2C83B3F97656}" type="pres">
      <dgm:prSet presAssocID="{532606BD-C0AC-4AF9-9CD4-61743BD7403B}" presName="desTx" presStyleLbl="alignAccFollowNode1" presStyleIdx="0" presStyleCnt="4" custScaleY="96196" custLinFactNeighborX="2532" custLinFactNeighborY="-998">
        <dgm:presLayoutVars>
          <dgm:bulletEnabled val="1"/>
        </dgm:presLayoutVars>
      </dgm:prSet>
      <dgm:spPr/>
    </dgm:pt>
    <dgm:pt modelId="{F3A89505-4953-4BEF-A568-2F2B6630D9AB}" type="pres">
      <dgm:prSet presAssocID="{7FC6F417-2E2F-48FE-BF2A-B5C389EA2768}" presName="space" presStyleCnt="0"/>
      <dgm:spPr/>
    </dgm:pt>
    <dgm:pt modelId="{4E32D589-F725-4BD3-AD65-902DA33BEB21}" type="pres">
      <dgm:prSet presAssocID="{3A38A93E-7092-4C4E-B8D1-28C3D21DF313}" presName="composite" presStyleCnt="0"/>
      <dgm:spPr/>
    </dgm:pt>
    <dgm:pt modelId="{915D5A09-6891-4830-8D5E-B8251006E85E}" type="pres">
      <dgm:prSet presAssocID="{3A38A93E-7092-4C4E-B8D1-28C3D21DF313}" presName="parTx" presStyleLbl="alignNode1" presStyleIdx="1" presStyleCnt="4" custScaleY="142603" custLinFactNeighborX="-3934" custLinFactNeighborY="-96345">
        <dgm:presLayoutVars>
          <dgm:chMax val="0"/>
          <dgm:chPref val="0"/>
          <dgm:bulletEnabled val="1"/>
        </dgm:presLayoutVars>
      </dgm:prSet>
      <dgm:spPr/>
    </dgm:pt>
    <dgm:pt modelId="{54F29A50-B9EB-4216-9C36-6C652F666B47}" type="pres">
      <dgm:prSet presAssocID="{3A38A93E-7092-4C4E-B8D1-28C3D21DF313}" presName="desTx" presStyleLbl="alignAccFollowNode1" presStyleIdx="1" presStyleCnt="4" custScaleY="105519" custLinFactNeighborX="-3927" custLinFactNeighborY="2798">
        <dgm:presLayoutVars>
          <dgm:bulletEnabled val="1"/>
        </dgm:presLayoutVars>
      </dgm:prSet>
      <dgm:spPr/>
    </dgm:pt>
    <dgm:pt modelId="{BBDEC5CC-1471-4A75-99CB-DD3F76878553}" type="pres">
      <dgm:prSet presAssocID="{AC375AC7-AEA4-4D68-97C3-71E01FB43774}" presName="space" presStyleCnt="0"/>
      <dgm:spPr/>
    </dgm:pt>
    <dgm:pt modelId="{573BDA34-1B0E-4206-9DFD-338C17B170A5}" type="pres">
      <dgm:prSet presAssocID="{CAB1DFE1-67CD-4EB5-ADD6-62D749E9BC6A}" presName="composite" presStyleCnt="0"/>
      <dgm:spPr/>
    </dgm:pt>
    <dgm:pt modelId="{65DD7798-687A-47EF-91C3-80817A97C792}" type="pres">
      <dgm:prSet presAssocID="{CAB1DFE1-67CD-4EB5-ADD6-62D749E9BC6A}" presName="parTx" presStyleLbl="alignNode1" presStyleIdx="2" presStyleCnt="4" custScaleX="103775" custScaleY="140360" custLinFactNeighborX="-1629" custLinFactNeighborY="-34664">
        <dgm:presLayoutVars>
          <dgm:chMax val="0"/>
          <dgm:chPref val="0"/>
          <dgm:bulletEnabled val="1"/>
        </dgm:presLayoutVars>
      </dgm:prSet>
      <dgm:spPr/>
    </dgm:pt>
    <dgm:pt modelId="{13E8B9EB-0764-47F3-99FA-7048B9DADEA7}" type="pres">
      <dgm:prSet presAssocID="{CAB1DFE1-67CD-4EB5-ADD6-62D749E9BC6A}" presName="desTx" presStyleLbl="alignAccFollowNode1" presStyleIdx="2" presStyleCnt="4" custScaleY="100403" custLinFactNeighborX="-812" custLinFactNeighborY="65">
        <dgm:presLayoutVars>
          <dgm:bulletEnabled val="1"/>
        </dgm:presLayoutVars>
      </dgm:prSet>
      <dgm:spPr/>
    </dgm:pt>
    <dgm:pt modelId="{75CB31FB-1C17-4879-A8A4-27C6AD786E37}" type="pres">
      <dgm:prSet presAssocID="{DFA1FE45-5E68-46EF-8B83-C0DEFF9B4991}" presName="space" presStyleCnt="0"/>
      <dgm:spPr/>
    </dgm:pt>
    <dgm:pt modelId="{13874634-AF26-4730-B7C5-256626116917}" type="pres">
      <dgm:prSet presAssocID="{48204956-7DE5-4C45-9915-1DC97AEE6D01}" presName="composite" presStyleCnt="0"/>
      <dgm:spPr/>
    </dgm:pt>
    <dgm:pt modelId="{E0536F31-2ACF-4C4A-B1B2-FBACA20ECB12}" type="pres">
      <dgm:prSet presAssocID="{48204956-7DE5-4C45-9915-1DC97AEE6D01}" presName="parTx" presStyleLbl="alignNode1" presStyleIdx="3" presStyleCnt="4" custScaleY="137404" custLinFactNeighborX="-281" custLinFactNeighborY="-42541">
        <dgm:presLayoutVars>
          <dgm:chMax val="0"/>
          <dgm:chPref val="0"/>
          <dgm:bulletEnabled val="1"/>
        </dgm:presLayoutVars>
      </dgm:prSet>
      <dgm:spPr/>
    </dgm:pt>
    <dgm:pt modelId="{D8CD2349-B67E-4AC2-BE7E-B9B4004DC285}" type="pres">
      <dgm:prSet presAssocID="{48204956-7DE5-4C45-9915-1DC97AEE6D01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CC46A40B-3F78-4721-9987-CF2DE0512317}" srcId="{CAB1DFE1-67CD-4EB5-ADD6-62D749E9BC6A}" destId="{2B5AE084-305F-46B7-BE54-9E7AB77B2BF1}" srcOrd="1" destOrd="0" parTransId="{C2468495-AECE-4295-892D-41DC8FD5A63A}" sibTransId="{A7A32405-25F9-45FA-BEAA-26C3ABFD5234}"/>
    <dgm:cxn modelId="{5DCC7712-3955-46F6-A393-00BBBCFA0D22}" type="presOf" srcId="{7BA7BF3D-3661-43D8-AAE8-50601C7D95AD}" destId="{917C3D33-EE7D-47CB-AFA5-14D411BDC161}" srcOrd="0" destOrd="0" presId="urn:microsoft.com/office/officeart/2005/8/layout/hList1"/>
    <dgm:cxn modelId="{CC83771B-A599-4C7B-BA31-897A7B349494}" srcId="{CAB1DFE1-67CD-4EB5-ADD6-62D749E9BC6A}" destId="{069F1430-B05A-45D4-9E26-0B62FADC11ED}" srcOrd="0" destOrd="0" parTransId="{49501860-DE36-4CE6-9499-3ED44E6273FA}" sibTransId="{2E50880F-FA7A-40FD-ABC2-AD5984AE5DF5}"/>
    <dgm:cxn modelId="{1B2B9F31-7E21-4401-ABCB-3FC6EC52EE0A}" type="presOf" srcId="{DD0F1946-2D2C-4024-AB31-42C6B5223BF7}" destId="{D8CD2349-B67E-4AC2-BE7E-B9B4004DC285}" srcOrd="0" destOrd="0" presId="urn:microsoft.com/office/officeart/2005/8/layout/hList1"/>
    <dgm:cxn modelId="{C3483934-1970-4533-A2CF-290C4C10FA72}" type="presOf" srcId="{E16228CA-F842-4BE9-A3E6-0ED68E2D2ECE}" destId="{D8CD2349-B67E-4AC2-BE7E-B9B4004DC285}" srcOrd="0" destOrd="3" presId="urn:microsoft.com/office/officeart/2005/8/layout/hList1"/>
    <dgm:cxn modelId="{10ADAF3C-1F66-4D7A-8CE6-EF35CE0B6110}" type="presOf" srcId="{3A38A93E-7092-4C4E-B8D1-28C3D21DF313}" destId="{915D5A09-6891-4830-8D5E-B8251006E85E}" srcOrd="0" destOrd="0" presId="urn:microsoft.com/office/officeart/2005/8/layout/hList1"/>
    <dgm:cxn modelId="{006F5262-CEE1-4A00-BB0A-67B9936BF7CD}" srcId="{7BA7BF3D-3661-43D8-AAE8-50601C7D95AD}" destId="{3A38A93E-7092-4C4E-B8D1-28C3D21DF313}" srcOrd="1" destOrd="0" parTransId="{2554DFA6-EB73-4CC4-8F3E-BDDF2D1A31FD}" sibTransId="{AC375AC7-AEA4-4D68-97C3-71E01FB43774}"/>
    <dgm:cxn modelId="{4E93B545-3A54-4C05-8C1F-0F0C95E660AD}" srcId="{48204956-7DE5-4C45-9915-1DC97AEE6D01}" destId="{E16228CA-F842-4BE9-A3E6-0ED68E2D2ECE}" srcOrd="3" destOrd="0" parTransId="{FE6D49BE-BB30-45FC-AEA4-ADA849AA6C77}" sibTransId="{45E139A7-E227-411B-AA56-3D4F0C09E053}"/>
    <dgm:cxn modelId="{58B8176B-2979-4BF7-89FC-1AB447F47106}" srcId="{532606BD-C0AC-4AF9-9CD4-61743BD7403B}" destId="{E77D5112-5B5D-4000-9246-42FE4E283D08}" srcOrd="1" destOrd="0" parTransId="{95A8D32B-5E33-418C-8091-DB63626F18E9}" sibTransId="{CDC8B6AF-3730-45DB-AFE2-8C511D5E9FA6}"/>
    <dgm:cxn modelId="{29FF8952-161F-4C04-BD44-BF2C2EEBD48B}" type="presOf" srcId="{76262AEF-D09C-4D2E-92BA-450F4C6D2B8E}" destId="{D8CD2349-B67E-4AC2-BE7E-B9B4004DC285}" srcOrd="0" destOrd="2" presId="urn:microsoft.com/office/officeart/2005/8/layout/hList1"/>
    <dgm:cxn modelId="{15A39A54-746F-4ADD-BB59-B3B5A2678888}" type="presOf" srcId="{6689F11B-8FEF-4F71-B937-FC325B747188}" destId="{13E8B9EB-0764-47F3-99FA-7048B9DADEA7}" srcOrd="0" destOrd="3" presId="urn:microsoft.com/office/officeart/2005/8/layout/hList1"/>
    <dgm:cxn modelId="{8744F355-2A26-4972-B8CD-ADD73A623412}" type="presOf" srcId="{E77D5112-5B5D-4000-9246-42FE4E283D08}" destId="{4727EF65-2D4D-40AA-ABB5-2C83B3F97656}" srcOrd="0" destOrd="1" presId="urn:microsoft.com/office/officeart/2005/8/layout/hList1"/>
    <dgm:cxn modelId="{1C34CA56-5C56-44BB-8114-114D39E8DAAE}" srcId="{3A38A93E-7092-4C4E-B8D1-28C3D21DF313}" destId="{F89369D4-9205-42C3-B111-72F8D8E3F733}" srcOrd="2" destOrd="0" parTransId="{77F1198E-4012-47F2-805A-52CDFB7D605B}" sibTransId="{D84E6ADB-8C70-484C-8F4F-890F95A7AF3A}"/>
    <dgm:cxn modelId="{5882F557-B156-4DB7-B3D3-9C04B8820CA5}" type="presOf" srcId="{532606BD-C0AC-4AF9-9CD4-61743BD7403B}" destId="{E6636CDD-5B53-4B1B-9095-D5FF14B2490A}" srcOrd="0" destOrd="0" presId="urn:microsoft.com/office/officeart/2005/8/layout/hList1"/>
    <dgm:cxn modelId="{0101417A-35B7-4389-BCDB-37CCBCA857A0}" type="presOf" srcId="{48204956-7DE5-4C45-9915-1DC97AEE6D01}" destId="{E0536F31-2ACF-4C4A-B1B2-FBACA20ECB12}" srcOrd="0" destOrd="0" presId="urn:microsoft.com/office/officeart/2005/8/layout/hList1"/>
    <dgm:cxn modelId="{A26E087B-0596-4873-8410-D22C5E544273}" srcId="{7BA7BF3D-3661-43D8-AAE8-50601C7D95AD}" destId="{532606BD-C0AC-4AF9-9CD4-61743BD7403B}" srcOrd="0" destOrd="0" parTransId="{DE36929C-7848-4D3F-8D3B-B7A85ACD8BBE}" sibTransId="{7FC6F417-2E2F-48FE-BF2A-B5C389EA2768}"/>
    <dgm:cxn modelId="{4F70EA8E-4726-441D-9695-A15C2CED3614}" type="presOf" srcId="{CAB1DFE1-67CD-4EB5-ADD6-62D749E9BC6A}" destId="{65DD7798-687A-47EF-91C3-80817A97C792}" srcOrd="0" destOrd="0" presId="urn:microsoft.com/office/officeart/2005/8/layout/hList1"/>
    <dgm:cxn modelId="{F8521994-0B46-4A13-8DD6-07547873A0C0}" type="presOf" srcId="{2B5AE084-305F-46B7-BE54-9E7AB77B2BF1}" destId="{13E8B9EB-0764-47F3-99FA-7048B9DADEA7}" srcOrd="0" destOrd="1" presId="urn:microsoft.com/office/officeart/2005/8/layout/hList1"/>
    <dgm:cxn modelId="{3CD76097-83DA-4B3E-A820-B233BB96559E}" type="presOf" srcId="{0A1DA31E-2E14-4912-94FA-A8B40E68E52E}" destId="{54F29A50-B9EB-4216-9C36-6C652F666B47}" srcOrd="0" destOrd="1" presId="urn:microsoft.com/office/officeart/2005/8/layout/hList1"/>
    <dgm:cxn modelId="{C356ED9A-7330-405A-8B04-5725C71DC3A6}" srcId="{7BA7BF3D-3661-43D8-AAE8-50601C7D95AD}" destId="{48204956-7DE5-4C45-9915-1DC97AEE6D01}" srcOrd="3" destOrd="0" parTransId="{9501018A-0EA8-4439-BD00-2D1F3DB633F3}" sibTransId="{7B53C079-241D-4011-8274-19A630083E20}"/>
    <dgm:cxn modelId="{B93CBB9B-CC64-4B8B-A570-8CD4C97794BC}" type="presOf" srcId="{069F1430-B05A-45D4-9E26-0B62FADC11ED}" destId="{13E8B9EB-0764-47F3-99FA-7048B9DADEA7}" srcOrd="0" destOrd="0" presId="urn:microsoft.com/office/officeart/2005/8/layout/hList1"/>
    <dgm:cxn modelId="{7B5021A1-EBC8-4120-B286-1E2E18C66EB9}" srcId="{532606BD-C0AC-4AF9-9CD4-61743BD7403B}" destId="{7B5D2598-6136-4B91-A616-79FB850D7864}" srcOrd="0" destOrd="0" parTransId="{9F94CE2D-18BA-4BE1-B219-E1C0CFD57C10}" sibTransId="{B5B38DFD-7186-4544-930E-E664D828C73C}"/>
    <dgm:cxn modelId="{CE0266A2-D5D7-4949-80F2-7AF12151BCDF}" srcId="{3A38A93E-7092-4C4E-B8D1-28C3D21DF313}" destId="{7AB7A278-603E-41C9-AF2A-008B21D115EF}" srcOrd="0" destOrd="0" parTransId="{85149061-E570-4007-8FDE-F0A1CD441908}" sibTransId="{0C49A3DC-0DA7-44C1-B78F-A6E48DD22EDF}"/>
    <dgm:cxn modelId="{2E97DFA5-3B1F-465E-A454-DC8062A11A41}" srcId="{7BA7BF3D-3661-43D8-AAE8-50601C7D95AD}" destId="{CAB1DFE1-67CD-4EB5-ADD6-62D749E9BC6A}" srcOrd="2" destOrd="0" parTransId="{02E66FC9-E411-4167-B0DA-7DFF579C9A96}" sibTransId="{DFA1FE45-5E68-46EF-8B83-C0DEFF9B4991}"/>
    <dgm:cxn modelId="{3BA663B8-4F95-4444-BE97-27F73BCDB372}" type="presOf" srcId="{13AFDE1A-9084-4DA8-BA4A-7E5D14967E18}" destId="{13E8B9EB-0764-47F3-99FA-7048B9DADEA7}" srcOrd="0" destOrd="2" presId="urn:microsoft.com/office/officeart/2005/8/layout/hList1"/>
    <dgm:cxn modelId="{726CCFBA-20F2-46E5-AE08-F18C43638DA6}" srcId="{48204956-7DE5-4C45-9915-1DC97AEE6D01}" destId="{B6D970D1-6445-4A80-B51D-96E10DD1BBD4}" srcOrd="1" destOrd="0" parTransId="{23BE6A94-4AB5-48EE-A4C4-67CF8756DD71}" sibTransId="{1721E24A-E9FC-428E-B388-73E05F3B3B12}"/>
    <dgm:cxn modelId="{A34A73C9-3495-408D-8BFB-478269C3246C}" srcId="{48204956-7DE5-4C45-9915-1DC97AEE6D01}" destId="{76262AEF-D09C-4D2E-92BA-450F4C6D2B8E}" srcOrd="2" destOrd="0" parTransId="{D4B89A00-0A28-4D98-83C8-286AAE25A8CA}" sibTransId="{1BF54658-A5E2-436B-9589-49AE6AC143E1}"/>
    <dgm:cxn modelId="{3B6679CA-1008-430A-86F2-567E0EB627D1}" srcId="{CAB1DFE1-67CD-4EB5-ADD6-62D749E9BC6A}" destId="{13AFDE1A-9084-4DA8-BA4A-7E5D14967E18}" srcOrd="2" destOrd="0" parTransId="{19DD2078-0912-4702-A029-63119380B628}" sibTransId="{D943CBE9-5E80-47E5-9EC2-C3859C410359}"/>
    <dgm:cxn modelId="{7A2314CC-1DE6-4D5F-B5A3-7E4B2F775EFA}" type="presOf" srcId="{7B5D2598-6136-4B91-A616-79FB850D7864}" destId="{4727EF65-2D4D-40AA-ABB5-2C83B3F97656}" srcOrd="0" destOrd="0" presId="urn:microsoft.com/office/officeart/2005/8/layout/hList1"/>
    <dgm:cxn modelId="{0AFCC8D0-169E-4208-99FD-4D4A4F37AC0B}" srcId="{48204956-7DE5-4C45-9915-1DC97AEE6D01}" destId="{DD0F1946-2D2C-4024-AB31-42C6B5223BF7}" srcOrd="0" destOrd="0" parTransId="{0174E5B7-A2E6-4381-98FF-E038E4442598}" sibTransId="{28C8FF24-28A9-48A7-9E03-ECD68E086814}"/>
    <dgm:cxn modelId="{492BF7D2-8B9D-4EC8-8D6F-09FA88002A4A}" srcId="{3A38A93E-7092-4C4E-B8D1-28C3D21DF313}" destId="{0A1DA31E-2E14-4912-94FA-A8B40E68E52E}" srcOrd="1" destOrd="0" parTransId="{40180EC7-DB3B-477B-9B2A-C70FA3BF5A1A}" sibTransId="{BD8754CA-44D4-431D-A341-6D36D642E3A9}"/>
    <dgm:cxn modelId="{673F07DF-DCBA-4465-8E14-2DC47A1EACA5}" srcId="{CAB1DFE1-67CD-4EB5-ADD6-62D749E9BC6A}" destId="{6689F11B-8FEF-4F71-B937-FC325B747188}" srcOrd="3" destOrd="0" parTransId="{B60EFEA9-C356-4159-A94F-1EBC932B93EF}" sibTransId="{6EEDBE4E-B150-4C27-BB58-A850B37A0CA2}"/>
    <dgm:cxn modelId="{A59EB9F1-FD53-47D0-9F29-9EA634ECDAD4}" type="presOf" srcId="{7AB7A278-603E-41C9-AF2A-008B21D115EF}" destId="{54F29A50-B9EB-4216-9C36-6C652F666B47}" srcOrd="0" destOrd="0" presId="urn:microsoft.com/office/officeart/2005/8/layout/hList1"/>
    <dgm:cxn modelId="{94C913FC-C191-4F58-AFF8-93AA74F84986}" type="presOf" srcId="{B6D970D1-6445-4A80-B51D-96E10DD1BBD4}" destId="{D8CD2349-B67E-4AC2-BE7E-B9B4004DC285}" srcOrd="0" destOrd="1" presId="urn:microsoft.com/office/officeart/2005/8/layout/hList1"/>
    <dgm:cxn modelId="{EEA779FC-BA7E-4B00-91D1-81DBA25EEA2C}" type="presOf" srcId="{F89369D4-9205-42C3-B111-72F8D8E3F733}" destId="{54F29A50-B9EB-4216-9C36-6C652F666B47}" srcOrd="0" destOrd="2" presId="urn:microsoft.com/office/officeart/2005/8/layout/hList1"/>
    <dgm:cxn modelId="{CE719376-C6DA-4F8E-8833-0C248BE29FE8}" type="presParOf" srcId="{917C3D33-EE7D-47CB-AFA5-14D411BDC161}" destId="{69932FAC-A033-4E1E-ADBE-3294E55B3DB9}" srcOrd="0" destOrd="0" presId="urn:microsoft.com/office/officeart/2005/8/layout/hList1"/>
    <dgm:cxn modelId="{400E7EFA-F803-47C8-A100-5245FFC3852A}" type="presParOf" srcId="{69932FAC-A033-4E1E-ADBE-3294E55B3DB9}" destId="{E6636CDD-5B53-4B1B-9095-D5FF14B2490A}" srcOrd="0" destOrd="0" presId="urn:microsoft.com/office/officeart/2005/8/layout/hList1"/>
    <dgm:cxn modelId="{3880E758-C9D5-4AC5-882E-AE200749254F}" type="presParOf" srcId="{69932FAC-A033-4E1E-ADBE-3294E55B3DB9}" destId="{4727EF65-2D4D-40AA-ABB5-2C83B3F97656}" srcOrd="1" destOrd="0" presId="urn:microsoft.com/office/officeart/2005/8/layout/hList1"/>
    <dgm:cxn modelId="{0B01B937-6C0B-4CA0-8185-FDD6E57CF220}" type="presParOf" srcId="{917C3D33-EE7D-47CB-AFA5-14D411BDC161}" destId="{F3A89505-4953-4BEF-A568-2F2B6630D9AB}" srcOrd="1" destOrd="0" presId="urn:microsoft.com/office/officeart/2005/8/layout/hList1"/>
    <dgm:cxn modelId="{2145A627-74BA-416F-889F-717DEB6BA4C3}" type="presParOf" srcId="{917C3D33-EE7D-47CB-AFA5-14D411BDC161}" destId="{4E32D589-F725-4BD3-AD65-902DA33BEB21}" srcOrd="2" destOrd="0" presId="urn:microsoft.com/office/officeart/2005/8/layout/hList1"/>
    <dgm:cxn modelId="{6FC2FB6D-08BB-4AB4-A0EA-155BD8023AC2}" type="presParOf" srcId="{4E32D589-F725-4BD3-AD65-902DA33BEB21}" destId="{915D5A09-6891-4830-8D5E-B8251006E85E}" srcOrd="0" destOrd="0" presId="urn:microsoft.com/office/officeart/2005/8/layout/hList1"/>
    <dgm:cxn modelId="{6752A3E6-5B6D-46D5-88C2-BDFE5966C87A}" type="presParOf" srcId="{4E32D589-F725-4BD3-AD65-902DA33BEB21}" destId="{54F29A50-B9EB-4216-9C36-6C652F666B47}" srcOrd="1" destOrd="0" presId="urn:microsoft.com/office/officeart/2005/8/layout/hList1"/>
    <dgm:cxn modelId="{2A21B8EE-998C-45BB-8851-75665587619A}" type="presParOf" srcId="{917C3D33-EE7D-47CB-AFA5-14D411BDC161}" destId="{BBDEC5CC-1471-4A75-99CB-DD3F76878553}" srcOrd="3" destOrd="0" presId="urn:microsoft.com/office/officeart/2005/8/layout/hList1"/>
    <dgm:cxn modelId="{2CF5A6DC-58A1-4478-A852-E4784AEE0689}" type="presParOf" srcId="{917C3D33-EE7D-47CB-AFA5-14D411BDC161}" destId="{573BDA34-1B0E-4206-9DFD-338C17B170A5}" srcOrd="4" destOrd="0" presId="urn:microsoft.com/office/officeart/2005/8/layout/hList1"/>
    <dgm:cxn modelId="{097AB60E-B3F7-4FA2-9079-E8D2F0584A4D}" type="presParOf" srcId="{573BDA34-1B0E-4206-9DFD-338C17B170A5}" destId="{65DD7798-687A-47EF-91C3-80817A97C792}" srcOrd="0" destOrd="0" presId="urn:microsoft.com/office/officeart/2005/8/layout/hList1"/>
    <dgm:cxn modelId="{0DFBA2E1-8B2A-4CD9-9036-D0E8863ACE7B}" type="presParOf" srcId="{573BDA34-1B0E-4206-9DFD-338C17B170A5}" destId="{13E8B9EB-0764-47F3-99FA-7048B9DADEA7}" srcOrd="1" destOrd="0" presId="urn:microsoft.com/office/officeart/2005/8/layout/hList1"/>
    <dgm:cxn modelId="{C6D11FC1-9BA8-4D67-9049-CDDD3DB9320F}" type="presParOf" srcId="{917C3D33-EE7D-47CB-AFA5-14D411BDC161}" destId="{75CB31FB-1C17-4879-A8A4-27C6AD786E37}" srcOrd="5" destOrd="0" presId="urn:microsoft.com/office/officeart/2005/8/layout/hList1"/>
    <dgm:cxn modelId="{3D5C64D9-90A4-4333-A052-57D8DCA61ED6}" type="presParOf" srcId="{917C3D33-EE7D-47CB-AFA5-14D411BDC161}" destId="{13874634-AF26-4730-B7C5-256626116917}" srcOrd="6" destOrd="0" presId="urn:microsoft.com/office/officeart/2005/8/layout/hList1"/>
    <dgm:cxn modelId="{EA321573-9C9B-4468-954B-D3BCD8A7C273}" type="presParOf" srcId="{13874634-AF26-4730-B7C5-256626116917}" destId="{E0536F31-2ACF-4C4A-B1B2-FBACA20ECB12}" srcOrd="0" destOrd="0" presId="urn:microsoft.com/office/officeart/2005/8/layout/hList1"/>
    <dgm:cxn modelId="{8F1004FC-1D61-4BFE-B9F7-3B1023A28255}" type="presParOf" srcId="{13874634-AF26-4730-B7C5-256626116917}" destId="{D8CD2349-B67E-4AC2-BE7E-B9B4004DC28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BA7BF3D-3661-43D8-AAE8-50601C7D95AD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532606BD-C0AC-4AF9-9CD4-61743BD7403B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i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ส่งเสริมสุขภาพผู้สูงอายุกลุ่มที่มีสุขภาวะดีและการคัดกรองสุขภาพ</a:t>
          </a:r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ผู้สูงอายุ</a:t>
          </a:r>
          <a:r>
            <a:rPr lang="th-TH" sz="1800" b="0" i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endParaRPr lang="th-TH" sz="18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DE36929C-7848-4D3F-8D3B-B7A85ACD8BBE}" type="par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FC6F417-2E2F-48FE-BF2A-B5C389EA2768}" type="sibTrans" cxnId="{A26E087B-0596-4873-8410-D22C5E544273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B5D2598-6136-4B91-A616-79FB850D7864}">
      <dgm:prSet phldrT="[Text]" custT="1"/>
      <dgm:spPr/>
      <dgm:t>
        <a:bodyPr/>
        <a:lstStyle/>
        <a:p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สนับสนุนการคัดกรองประเมินและเฝ้าระวังพฤติกรรมสุขภาพผ่าน </a:t>
          </a:r>
          <a:r>
            <a:rPr lang="en-US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Health Platform </a:t>
          </a:r>
          <a:endParaRPr lang="th-TH" sz="14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F94CE2D-18BA-4BE1-B219-E1C0CFD57C10}" type="par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5B38DFD-7186-4544-930E-E664D828C73C}" type="sibTrans" cxnId="{7B5021A1-EBC8-4120-B286-1E2E18C66EB9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3A38A93E-7092-4C4E-B8D1-28C3D21DF313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พัฒนาระบบบริการคลินิกผู้สูงอายุ</a:t>
          </a:r>
        </a:p>
      </dgm:t>
    </dgm:pt>
    <dgm:pt modelId="{2554DFA6-EB73-4CC4-8F3E-BDDF2D1A31FD}" type="par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C375AC7-AEA4-4D68-97C3-71E01FB43774}" type="sibTrans" cxnId="{006F5262-CEE1-4A00-BB0A-67B9936BF7CD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AB7A278-603E-41C9-AF2A-008B21D115EF}">
      <dgm:prSet phldrT="[Text]" custT="1"/>
      <dgm:spPr/>
      <dgm:t>
        <a:bodyPr/>
        <a:lstStyle/>
        <a:p>
          <a:r>
            <a:rPr lang="th-TH" sz="1600" b="0" i="0" u="none" strike="noStrike" spc="0" baseline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พัฒนาระบบคัดกรองสุภาพที่เชื่อมโยงและส่งต่อการดูแลอย่างเหมาะสม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5149061-E570-4007-8FDE-F0A1CD441908}" type="par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C49A3DC-0DA7-44C1-B78F-A6E48DD22EDF}" type="sibTrans" cxnId="{CE0266A2-D5D7-4949-80F2-7AF12151BCDF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AB1DFE1-67CD-4EB5-ADD6-62D749E9BC6A}">
      <dgm:prSet phldrT="[Text]" custT="1"/>
      <dgm:spPr/>
      <dgm:t>
        <a:bodyPr/>
        <a:lstStyle/>
        <a:p>
          <a:pPr algn="ctr"/>
          <a: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kumimoji="0" lang="th-TH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ส่งเสริมดูแลสุขภาพผู้สูงอายุกลุ่มที่มีภาวะพึ่งพิงในชุมชน</a:t>
          </a:r>
        </a:p>
        <a:p>
          <a:pPr algn="l">
            <a:buClrTx/>
            <a:buSzTx/>
            <a:buFontTx/>
            <a:buNone/>
          </a:pPr>
          <a:r>
            <a:rPr kumimoji="0" lang="en-US" sz="12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(Intermediate Care in Community and Long Term Care)</a:t>
          </a:r>
          <a:endParaRPr lang="th-TH" sz="12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2E66FC9-E411-4167-B0DA-7DFF579C9A96}" type="par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DFA1FE45-5E68-46EF-8B83-C0DEFF9B4991}" type="sibTrans" cxnId="{2E97DFA5-3B1F-465E-A454-DC8062A11A41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69F1430-B05A-45D4-9E26-0B62FADC11ED}">
      <dgm:prSet phldrT="[Text]" custT="1"/>
      <dgm:spPr/>
      <dgm:t>
        <a:bodyPr/>
        <a:lstStyle/>
        <a:p>
          <a:r>
            <a:rPr kumimoji="0" lang="th-TH" sz="1400" b="0" i="0" u="none" strike="noStrike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ขับเคลื่อนการดูแลผู้สูงอายุร่วมกับภาคีผ่านภาคีเครือข่ายในชุมชน</a:t>
          </a:r>
          <a:endParaRPr lang="th-TH" sz="14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9501860-DE36-4CE6-9499-3ED44E6273FA}" type="par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E50880F-FA7A-40FD-ABC2-AD5984AE5DF5}" type="sibTrans" cxnId="{CC83771B-A599-4C7B-BA31-897A7B349494}">
      <dgm:prSet/>
      <dgm:spPr/>
      <dgm:t>
        <a:bodyPr/>
        <a:lstStyle/>
        <a:p>
          <a:endParaRPr lang="th-TH" sz="2400" b="1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48204956-7DE5-4C45-9915-1DC97AEE6D01}">
      <dgm:prSet phldrT="[Text]" custT="1"/>
      <dgm:spPr/>
      <dgm:t>
        <a:bodyPr/>
        <a:lstStyle/>
        <a:p>
          <a: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kumimoji="0" lang="th-TH" sz="16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ขับเคลื่อนการดำเนินงานวัดส่งเสริมสุขภาพพระสงฆ์สามเณรและแม่ชี</a:t>
          </a:r>
          <a:endParaRPr lang="th-TH" sz="1600" b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501018A-0EA8-4439-BD00-2D1F3DB633F3}" type="parTrans" cxnId="{C356ED9A-7330-405A-8B04-5725C71DC3A6}">
      <dgm:prSet/>
      <dgm:spPr/>
      <dgm:t>
        <a:bodyPr/>
        <a:lstStyle/>
        <a:p>
          <a:endParaRPr lang="th-TH" sz="2400"/>
        </a:p>
      </dgm:t>
    </dgm:pt>
    <dgm:pt modelId="{7B53C079-241D-4011-8274-19A630083E20}" type="sibTrans" cxnId="{C356ED9A-7330-405A-8B04-5725C71DC3A6}">
      <dgm:prSet/>
      <dgm:spPr/>
      <dgm:t>
        <a:bodyPr/>
        <a:lstStyle/>
        <a:p>
          <a:endParaRPr lang="th-TH" sz="2400"/>
        </a:p>
      </dgm:t>
    </dgm:pt>
    <dgm:pt modelId="{E16228CA-F842-4BE9-A3E6-0ED68E2D2ECE}">
      <dgm:prSet phldrT="[Text]" custT="1"/>
      <dgm:spPr/>
      <dgm:t>
        <a:bodyPr/>
        <a:lstStyle/>
        <a:p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E6D49BE-BB30-45FC-AEA4-ADA849AA6C77}" type="parTrans" cxnId="{4E93B545-3A54-4C05-8C1F-0F0C95E660AD}">
      <dgm:prSet/>
      <dgm:spPr/>
      <dgm:t>
        <a:bodyPr/>
        <a:lstStyle/>
        <a:p>
          <a:endParaRPr lang="th-TH" sz="2400"/>
        </a:p>
      </dgm:t>
    </dgm:pt>
    <dgm:pt modelId="{45E139A7-E227-411B-AA56-3D4F0C09E053}" type="sibTrans" cxnId="{4E93B545-3A54-4C05-8C1F-0F0C95E660AD}">
      <dgm:prSet/>
      <dgm:spPr/>
      <dgm:t>
        <a:bodyPr/>
        <a:lstStyle/>
        <a:p>
          <a:endParaRPr lang="th-TH" sz="2400"/>
        </a:p>
      </dgm:t>
    </dgm:pt>
    <dgm:pt modelId="{DD0F1946-2D2C-4024-AB31-42C6B5223BF7}">
      <dgm:prSet phldrT="[Text]" custT="1"/>
      <dgm:spPr/>
      <dgm:t>
        <a:bodyPr/>
        <a:lstStyle/>
        <a:p>
          <a:r>
            <a:rPr lang="en-US" sz="1600" b="0" baseline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PCU </a:t>
          </a:r>
          <a:r>
            <a:rPr lang="th-TH" sz="1600" b="0" baseline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รพ./ศสม.</a:t>
          </a:r>
          <a:r>
            <a:rPr lang="en-US" sz="1600" b="0" baseline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th-TH" sz="1600" b="0" baseline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รพ.สต.ทุกแห่งการดำเนินงานพระสงฆ์กับการพัฒนาสุขภาวะ ภายใต้ธรรมนูญสุขภาพพระสงฆ์</a:t>
          </a:r>
          <a:r>
            <a:rPr lang="th-TH" sz="1600" b="0" spc="0">
              <a:solidFill>
                <a:srgbClr val="0070C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endParaRPr lang="th-TH" sz="1600" b="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174E5B7-A2E6-4381-98FF-E038E4442598}" type="parTrans" cxnId="{0AFCC8D0-169E-4208-99FD-4D4A4F37AC0B}">
      <dgm:prSet/>
      <dgm:spPr/>
      <dgm:t>
        <a:bodyPr/>
        <a:lstStyle/>
        <a:p>
          <a:endParaRPr lang="th-TH" sz="2400"/>
        </a:p>
      </dgm:t>
    </dgm:pt>
    <dgm:pt modelId="{28C8FF24-28A9-48A7-9E03-ECD68E086814}" type="sibTrans" cxnId="{0AFCC8D0-169E-4208-99FD-4D4A4F37AC0B}">
      <dgm:prSet/>
      <dgm:spPr/>
      <dgm:t>
        <a:bodyPr/>
        <a:lstStyle/>
        <a:p>
          <a:endParaRPr lang="th-TH" sz="2400"/>
        </a:p>
      </dgm:t>
    </dgm:pt>
    <dgm:pt modelId="{07B0C6E5-18C5-4241-AA9B-2EFC8C00787A}">
      <dgm:prSet custT="1"/>
      <dgm:spPr/>
      <dgm:t>
        <a:bodyPr/>
        <a:lstStyle/>
        <a:p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ส่งเสริมให้ผู้สูงอายุกลุ่มเสี่ยงได้รับการดูแลตามแผนส่งเสริมสุขภาพดี</a:t>
          </a:r>
          <a:r>
            <a:rPr lang="en-US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(</a:t>
          </a:r>
          <a:r>
            <a:rPr lang="en-US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Wellness Plan)</a:t>
          </a:r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en-US" sz="1400" b="0" i="0" u="none" strike="noStrike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3AC5CAC-5E81-4661-897F-1D053955742D}" type="parTrans" cxnId="{ED0E76E2-BF67-43E4-AD16-5F894BE756F7}">
      <dgm:prSet/>
      <dgm:spPr/>
      <dgm:t>
        <a:bodyPr/>
        <a:lstStyle/>
        <a:p>
          <a:endParaRPr lang="th-TH"/>
        </a:p>
      </dgm:t>
    </dgm:pt>
    <dgm:pt modelId="{7D174332-3AFE-4433-9A47-2687C82E5278}" type="sibTrans" cxnId="{ED0E76E2-BF67-43E4-AD16-5F894BE756F7}">
      <dgm:prSet/>
      <dgm:spPr/>
      <dgm:t>
        <a:bodyPr/>
        <a:lstStyle/>
        <a:p>
          <a:endParaRPr lang="th-TH"/>
        </a:p>
      </dgm:t>
    </dgm:pt>
    <dgm:pt modelId="{BE8E8BAE-D024-4A7A-BC6C-2D3BE51CD57D}">
      <dgm:prSet custT="1"/>
      <dgm:spPr/>
      <dgm:t>
        <a:bodyPr/>
        <a:lstStyle/>
        <a:p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สนับสนุนการส่งเสริมสุขภาพผู้สูงอายุและกิจกรรมในชมรมผู้สูงอายุให้ผ่านเกณฑ์คุณภาพ </a:t>
          </a:r>
          <a:endParaRPr lang="en-US" sz="1400" b="0" i="0" u="none" strike="noStrike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08998B1D-2CDE-4389-91E8-F686210A618F}" type="parTrans" cxnId="{2D4E32CB-A8BD-45CA-9B2D-4D2770A376DB}">
      <dgm:prSet/>
      <dgm:spPr/>
      <dgm:t>
        <a:bodyPr/>
        <a:lstStyle/>
        <a:p>
          <a:endParaRPr lang="th-TH"/>
        </a:p>
      </dgm:t>
    </dgm:pt>
    <dgm:pt modelId="{5FA15B6D-E5DA-4F84-A167-D68686C7F3E8}" type="sibTrans" cxnId="{2D4E32CB-A8BD-45CA-9B2D-4D2770A376DB}">
      <dgm:prSet/>
      <dgm:spPr/>
      <dgm:t>
        <a:bodyPr/>
        <a:lstStyle/>
        <a:p>
          <a:endParaRPr lang="th-TH"/>
        </a:p>
      </dgm:t>
    </dgm:pt>
    <dgm:pt modelId="{6C6A809C-D237-4A64-AC24-F7F7370BFC41}">
      <dgm:prSet custT="1"/>
      <dgm:spPr/>
      <dgm:t>
        <a:bodyPr/>
        <a:lstStyle/>
        <a:p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สนับสนุนการดำเนินงาน </a:t>
          </a:r>
          <a:r>
            <a:rPr lang="en-US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Age-Friendly Communities/City </a:t>
          </a:r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ร่วมกับ ท้องถิ่นนำร่องเทศบาลนครอุดรธานี </a:t>
          </a:r>
          <a:endParaRPr lang="en-US" sz="1400" b="0" i="0" u="none" strike="noStrike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684C249-F109-41FA-9973-56A9837440D0}" type="parTrans" cxnId="{45B7C6A3-0F12-4E95-BE4E-201EE94E660D}">
      <dgm:prSet/>
      <dgm:spPr/>
      <dgm:t>
        <a:bodyPr/>
        <a:lstStyle/>
        <a:p>
          <a:endParaRPr lang="th-TH"/>
        </a:p>
      </dgm:t>
    </dgm:pt>
    <dgm:pt modelId="{C4E36950-2D7F-4A52-B3D2-C80DC45BD58E}" type="sibTrans" cxnId="{45B7C6A3-0F12-4E95-BE4E-201EE94E660D}">
      <dgm:prSet/>
      <dgm:spPr/>
      <dgm:t>
        <a:bodyPr/>
        <a:lstStyle/>
        <a:p>
          <a:endParaRPr lang="th-TH"/>
        </a:p>
      </dgm:t>
    </dgm:pt>
    <dgm:pt modelId="{57329837-8B91-4E39-9603-C60B9DB4034C}">
      <dgm:prSet custT="1"/>
      <dgm:spPr/>
      <dgm:t>
        <a:bodyPr/>
        <a:lstStyle/>
        <a:p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พัฒนาช่องทางการสื่อสาร/สนับสนุนการใช้องค์ความรู้ เทคโนโลยีและนวัตกรรม เพื่อสร้างความรอบรู้ด้านสุขภาพ และการดูแลสุขภาพตนเอง ของผู้สูงอายุ ครอบครัว ชุมชน </a:t>
          </a:r>
          <a:endParaRPr lang="en-US" sz="1400" b="0" i="0" u="none" strike="noStrike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9398A9A-8F75-47FC-A921-7354D3097FFA}" type="parTrans" cxnId="{05A7DA67-4CE6-4145-98B5-04F41E12E967}">
      <dgm:prSet/>
      <dgm:spPr/>
      <dgm:t>
        <a:bodyPr/>
        <a:lstStyle/>
        <a:p>
          <a:endParaRPr lang="th-TH"/>
        </a:p>
      </dgm:t>
    </dgm:pt>
    <dgm:pt modelId="{DB9EA238-5E1B-4F00-A7C4-9A68227A30C0}" type="sibTrans" cxnId="{05A7DA67-4CE6-4145-98B5-04F41E12E967}">
      <dgm:prSet/>
      <dgm:spPr/>
      <dgm:t>
        <a:bodyPr/>
        <a:lstStyle/>
        <a:p>
          <a:endParaRPr lang="th-TH"/>
        </a:p>
      </dgm:t>
    </dgm:pt>
    <dgm:pt modelId="{C00D1442-CB69-4718-B7F3-D3219F00771C}">
      <dgm:prSet custT="1"/>
      <dgm:spPr/>
      <dgm:t>
        <a:bodyPr/>
        <a:lstStyle/>
        <a:p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สนับสนุนการขยายพื้นที่ดำเนินงานส่งเสริมสุขภาพผู้สูงอายุด้วย </a:t>
          </a:r>
          <a:r>
            <a:rPr lang="en-US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SSM Program</a:t>
          </a:r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อ.บ้านดุง</a:t>
          </a:r>
          <a:r>
            <a:rPr lang="en-US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th-TH" sz="1400" b="0" i="0" u="none" strike="noStrike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ครอบคลุมทุกตำบล </a:t>
          </a:r>
          <a:endParaRPr lang="en-US" sz="1400" b="0" i="0" u="none" strike="noStrike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0ACF70A-6668-4991-B1DA-17BCCDDEC2B1}" type="parTrans" cxnId="{F63A8A0E-C9E5-4424-ADF4-E96BDE7FB5F4}">
      <dgm:prSet/>
      <dgm:spPr/>
      <dgm:t>
        <a:bodyPr/>
        <a:lstStyle/>
        <a:p>
          <a:endParaRPr lang="th-TH"/>
        </a:p>
      </dgm:t>
    </dgm:pt>
    <dgm:pt modelId="{DEA8BEFC-3F95-4C9B-B608-4E9570803CDF}" type="sibTrans" cxnId="{F63A8A0E-C9E5-4424-ADF4-E96BDE7FB5F4}">
      <dgm:prSet/>
      <dgm:spPr/>
      <dgm:t>
        <a:bodyPr/>
        <a:lstStyle/>
        <a:p>
          <a:endParaRPr lang="th-TH"/>
        </a:p>
      </dgm:t>
    </dgm:pt>
    <dgm:pt modelId="{1463E08B-C6EC-429F-9ABD-A72722295AC7}">
      <dgm:prSet custT="1"/>
      <dgm:spPr/>
      <dgm:t>
        <a:bodyPr/>
        <a:lstStyle/>
        <a:p>
          <a:r>
            <a:rPr kumimoji="0" lang="th-TH" sz="16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พัฒนาศักยภาพบุคลากรด้านเวชศาสตร์ผู้สูงอายุ </a:t>
          </a:r>
          <a:endParaRPr kumimoji="0" lang="en-US" sz="1600" b="0" i="0" u="none" strike="noStrike" cap="none" spc="0" normalizeH="0" baseline="0" noProof="0" dirty="0">
            <a:ln>
              <a:noFill/>
            </a:ln>
            <a:effectLst/>
            <a:uLnTx/>
            <a:uFillTx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9083968-D929-45F7-8AC3-06F947D207FD}" type="parTrans" cxnId="{12D0CDE2-7DB4-4F10-ADA5-2E98EDE6615A}">
      <dgm:prSet/>
      <dgm:spPr/>
      <dgm:t>
        <a:bodyPr/>
        <a:lstStyle/>
        <a:p>
          <a:endParaRPr lang="th-TH"/>
        </a:p>
      </dgm:t>
    </dgm:pt>
    <dgm:pt modelId="{2C120330-C9D0-4EF2-9206-24CF8666583C}" type="sibTrans" cxnId="{12D0CDE2-7DB4-4F10-ADA5-2E98EDE6615A}">
      <dgm:prSet/>
      <dgm:spPr/>
      <dgm:t>
        <a:bodyPr/>
        <a:lstStyle/>
        <a:p>
          <a:endParaRPr lang="th-TH"/>
        </a:p>
      </dgm:t>
    </dgm:pt>
    <dgm:pt modelId="{8A459C79-A11A-4FB5-8455-44A895E23C7E}">
      <dgm:prSet custT="1"/>
      <dgm:spPr/>
      <dgm:t>
        <a:bodyPr/>
        <a:lstStyle/>
        <a:p>
          <a:r>
            <a:rPr kumimoji="0" lang="th-TH" sz="16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พัฒนาระบบงานคลินิกผู้สูงอายุคุณภาพ </a:t>
          </a:r>
          <a:endParaRPr kumimoji="0" lang="en-US" sz="1600" b="0" i="0" u="none" strike="noStrike" cap="none" spc="0" normalizeH="0" baseline="0" noProof="0" dirty="0">
            <a:ln>
              <a:noFill/>
            </a:ln>
            <a:effectLst/>
            <a:uLnTx/>
            <a:uFillTx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B6FF6B0-26FD-4330-B79A-100B7952B7B7}" type="parTrans" cxnId="{A7AE6D9E-2689-40FA-86F7-0742BF641F53}">
      <dgm:prSet/>
      <dgm:spPr/>
      <dgm:t>
        <a:bodyPr/>
        <a:lstStyle/>
        <a:p>
          <a:endParaRPr lang="th-TH"/>
        </a:p>
      </dgm:t>
    </dgm:pt>
    <dgm:pt modelId="{B0B66FDB-F59B-4A32-A635-FEED134BA656}" type="sibTrans" cxnId="{A7AE6D9E-2689-40FA-86F7-0742BF641F53}">
      <dgm:prSet/>
      <dgm:spPr/>
      <dgm:t>
        <a:bodyPr/>
        <a:lstStyle/>
        <a:p>
          <a:endParaRPr lang="th-TH"/>
        </a:p>
      </dgm:t>
    </dgm:pt>
    <dgm:pt modelId="{2E9C7878-F6A2-4EEF-8565-399C93758834}">
      <dgm:prSet custT="1"/>
      <dgm:spPr/>
      <dgm:t>
        <a:bodyPr/>
        <a:lstStyle/>
        <a:p>
          <a:r>
            <a:rPr kumimoji="0" lang="th-TH" sz="16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สนับสนุนการดำเนินงาน </a:t>
          </a:r>
          <a:r>
            <a:rPr kumimoji="0" lang="en-US" sz="16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Comprehensive Dementia Care System: CDC System)</a:t>
          </a:r>
          <a:r>
            <a:rPr kumimoji="0" lang="th-TH" sz="16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พื้นที่นำร่อง อ.เมือง และอ.หนองหาน </a:t>
          </a:r>
          <a:endParaRPr kumimoji="0" lang="en-US" sz="1600" b="0" i="0" u="none" strike="noStrike" cap="none" spc="0" normalizeH="0" baseline="0" noProof="0" dirty="0">
            <a:ln>
              <a:noFill/>
            </a:ln>
            <a:effectLst/>
            <a:uLnTx/>
            <a:uFillTx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2D732F3-92A2-433F-978F-C5D916B0770B}" type="parTrans" cxnId="{85E3674D-C420-4521-93A8-CF76838C43C6}">
      <dgm:prSet/>
      <dgm:spPr/>
      <dgm:t>
        <a:bodyPr/>
        <a:lstStyle/>
        <a:p>
          <a:endParaRPr lang="th-TH"/>
        </a:p>
      </dgm:t>
    </dgm:pt>
    <dgm:pt modelId="{5A1D19B0-5758-423E-A451-A27165EF0971}" type="sibTrans" cxnId="{85E3674D-C420-4521-93A8-CF76838C43C6}">
      <dgm:prSet/>
      <dgm:spPr/>
      <dgm:t>
        <a:bodyPr/>
        <a:lstStyle/>
        <a:p>
          <a:endParaRPr lang="th-TH"/>
        </a:p>
      </dgm:t>
    </dgm:pt>
    <dgm:pt modelId="{F58E1795-A33B-4F30-9A84-D5C2FBC887AF}">
      <dgm:prSet custT="1"/>
      <dgm:spPr/>
      <dgm:t>
        <a:bodyPr/>
        <a:lstStyle/>
        <a:p>
          <a:r>
            <a:rPr kumimoji="0" lang="th-TH" sz="16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พัฒนาศักยภาพบุคลากรทุกระดับและส่งเสริมการมีส่วนร่วมของภาคีเครือข่ายในการดูแลสุขภาพผู้สูงอายุ</a:t>
          </a:r>
        </a:p>
      </dgm:t>
    </dgm:pt>
    <dgm:pt modelId="{8BE5FC05-2D78-4E1F-A153-772C5B898396}" type="parTrans" cxnId="{F431D7B8-1C08-4C42-8DEC-2677A9986301}">
      <dgm:prSet/>
      <dgm:spPr/>
      <dgm:t>
        <a:bodyPr/>
        <a:lstStyle/>
        <a:p>
          <a:endParaRPr lang="th-TH"/>
        </a:p>
      </dgm:t>
    </dgm:pt>
    <dgm:pt modelId="{BE1BCAA9-2A73-4AC1-8196-80F86DE7CF56}" type="sibTrans" cxnId="{F431D7B8-1C08-4C42-8DEC-2677A9986301}">
      <dgm:prSet/>
      <dgm:spPr/>
      <dgm:t>
        <a:bodyPr/>
        <a:lstStyle/>
        <a:p>
          <a:endParaRPr lang="th-TH"/>
        </a:p>
      </dgm:t>
    </dgm:pt>
    <dgm:pt modelId="{5E8962D9-3464-44F2-B2AC-66F40DCF39A8}">
      <dgm:prSet custT="1"/>
      <dgm:spPr/>
      <dgm:t>
        <a:bodyPr/>
        <a:lstStyle/>
        <a:p>
          <a:r>
            <a:rPr kumimoji="0" lang="th-TH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พัฒนาระบบข้อมูลให้มีคุณภาพฐานข้อมูล โปรแกรม </a:t>
          </a:r>
          <a:r>
            <a:rPr kumimoji="0" lang="en-US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Aging Survey  </a:t>
          </a:r>
          <a:r>
            <a:rPr kumimoji="0" lang="th-TH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ระบบบันทึกข้อมูลการดูแลผู้สูงอายุ 3</a:t>
          </a:r>
          <a:r>
            <a:rPr kumimoji="0" lang="en-US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C</a:t>
          </a:r>
        </a:p>
      </dgm:t>
    </dgm:pt>
    <dgm:pt modelId="{5B48D457-0472-4DCB-A3BE-12139F246651}" type="parTrans" cxnId="{E0D74692-8EFF-4A0D-861F-BA02A4FC531D}">
      <dgm:prSet/>
      <dgm:spPr/>
      <dgm:t>
        <a:bodyPr/>
        <a:lstStyle/>
        <a:p>
          <a:endParaRPr lang="th-TH"/>
        </a:p>
      </dgm:t>
    </dgm:pt>
    <dgm:pt modelId="{DE1C7426-0C66-4B2C-92B4-F78BCA821B15}" type="sibTrans" cxnId="{E0D74692-8EFF-4A0D-861F-BA02A4FC531D}">
      <dgm:prSet/>
      <dgm:spPr/>
      <dgm:t>
        <a:bodyPr/>
        <a:lstStyle/>
        <a:p>
          <a:endParaRPr lang="th-TH"/>
        </a:p>
      </dgm:t>
    </dgm:pt>
    <dgm:pt modelId="{F3BA4A6D-ECE3-44FE-B9C9-DEF4296E0069}">
      <dgm:prSet custT="1"/>
      <dgm:spPr/>
      <dgm:t>
        <a:bodyPr/>
        <a:lstStyle/>
        <a:p>
          <a:r>
            <a:rPr kumimoji="0" lang="th-TH" sz="1400" b="0" i="0" u="none" strike="noStrike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สนับสนุนส่งเสริมดูแลสุขภาพผู้สูงอายุกลุ่มที่มีภาวะพึ่งพิงในชุมชน</a:t>
          </a:r>
          <a:r>
            <a:rPr kumimoji="0" lang="en-US" sz="1400" b="0" i="0" u="none" strike="noStrike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(</a:t>
          </a:r>
          <a:r>
            <a:rPr kumimoji="0" lang="en-US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Intermediate Care in Community and Long Term Care</a:t>
          </a:r>
          <a:r>
            <a:rPr kumimoji="0" lang="en-US" sz="1400" b="0" i="0" u="none" strike="noStrike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)</a:t>
          </a:r>
          <a:r>
            <a:rPr kumimoji="0" lang="th-TH" sz="1400" b="0" i="0" u="none" strike="noStrike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 พัฒนาระบบการส่งเสริมสุขภาพดูแลผู้สูงอายุระยะยาวในชุมชน ผ่านเกณฑ์มาตรฐาน </a:t>
          </a:r>
          <a:endParaRPr kumimoji="0" lang="en-US" sz="1400" b="0" i="0" u="none" strike="noStrike" cap="none" spc="-6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CBBDD94-AF22-4CF0-89CA-6999265267D7}" type="parTrans" cxnId="{88BCD191-DE37-4905-80FA-1FC657453934}">
      <dgm:prSet/>
      <dgm:spPr/>
      <dgm:t>
        <a:bodyPr/>
        <a:lstStyle/>
        <a:p>
          <a:endParaRPr lang="th-TH"/>
        </a:p>
      </dgm:t>
    </dgm:pt>
    <dgm:pt modelId="{B39AF4EC-A527-4871-BB3C-56E7F01BA540}" type="sibTrans" cxnId="{88BCD191-DE37-4905-80FA-1FC657453934}">
      <dgm:prSet/>
      <dgm:spPr/>
      <dgm:t>
        <a:bodyPr/>
        <a:lstStyle/>
        <a:p>
          <a:endParaRPr lang="th-TH"/>
        </a:p>
      </dgm:t>
    </dgm:pt>
    <dgm:pt modelId="{C596BF9A-E673-4E77-81CD-37D857C3E0EB}">
      <dgm:prSet custT="1"/>
      <dgm:spPr/>
      <dgm:t>
        <a:bodyPr/>
        <a:lstStyle/>
        <a:p>
          <a:r>
            <a:rPr kumimoji="0" lang="th-TH" sz="1400" b="0" i="0" u="none" strike="noStrike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สนับสนุนวัสดุ/อุปกรณ์ที่จำเป็นอย่างครอบคลุมและทั่วถึง(</a:t>
          </a:r>
          <a:r>
            <a:rPr kumimoji="0" lang="en-US" sz="1400" b="0" i="0" u="none" strike="noStrike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A)</a:t>
          </a:r>
        </a:p>
      </dgm:t>
    </dgm:pt>
    <dgm:pt modelId="{72E83960-7A5F-424F-AEAA-72EBE86135C4}" type="parTrans" cxnId="{658A05F0-25C0-4229-9A56-36DFD642B25C}">
      <dgm:prSet/>
      <dgm:spPr/>
      <dgm:t>
        <a:bodyPr/>
        <a:lstStyle/>
        <a:p>
          <a:endParaRPr lang="th-TH"/>
        </a:p>
      </dgm:t>
    </dgm:pt>
    <dgm:pt modelId="{5CAABFD2-E537-45F7-9B1A-3C503AF6986D}" type="sibTrans" cxnId="{658A05F0-25C0-4229-9A56-36DFD642B25C}">
      <dgm:prSet/>
      <dgm:spPr/>
      <dgm:t>
        <a:bodyPr/>
        <a:lstStyle/>
        <a:p>
          <a:endParaRPr lang="th-TH"/>
        </a:p>
      </dgm:t>
    </dgm:pt>
    <dgm:pt modelId="{18976774-9550-4B7D-BD64-1649666EF337}">
      <dgm:prSet custT="1"/>
      <dgm:spPr/>
      <dgm:t>
        <a:bodyPr/>
        <a:lstStyle/>
        <a:p>
          <a:r>
            <a:rPr kumimoji="0" lang="th-TH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สนับสนุนการพัฒนาช่องทางการสื่อสาร/สนับสนุนการใช้องค์ความรู้ เทคโนโลยีและนวัตกรรม </a:t>
          </a:r>
          <a:r>
            <a:rPr kumimoji="0" lang="th-TH" sz="1400" b="0" i="0" u="none" strike="noStrike" cap="none" spc="-7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เพื่อสร้างความรอบรู้ด้านสุขภาพ และการดูแลสุขภาพตนเอง ของผู้สูงอายุ ครอบครัว ชุมชน โดย </a:t>
          </a:r>
          <a:r>
            <a:rPr kumimoji="0" lang="en-US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Caregiver</a:t>
          </a:r>
          <a:r>
            <a:rPr kumimoji="0" lang="en-US" sz="1400" b="0" i="0" u="none" strike="noStrike" cap="none" spc="-7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</a:p>
      </dgm:t>
    </dgm:pt>
    <dgm:pt modelId="{7145B765-A8C6-472E-A381-F38542DE3874}" type="parTrans" cxnId="{725A80D7-7BF6-4AB5-BF54-CBE4298535AD}">
      <dgm:prSet/>
      <dgm:spPr/>
      <dgm:t>
        <a:bodyPr/>
        <a:lstStyle/>
        <a:p>
          <a:endParaRPr lang="th-TH"/>
        </a:p>
      </dgm:t>
    </dgm:pt>
    <dgm:pt modelId="{C41211A4-55C3-4886-BB3E-9E3E2E7B1173}" type="sibTrans" cxnId="{725A80D7-7BF6-4AB5-BF54-CBE4298535AD}">
      <dgm:prSet/>
      <dgm:spPr/>
      <dgm:t>
        <a:bodyPr/>
        <a:lstStyle/>
        <a:p>
          <a:endParaRPr lang="th-TH"/>
        </a:p>
      </dgm:t>
    </dgm:pt>
    <dgm:pt modelId="{77F99493-24C1-4BBA-BDBC-CF4159703D44}">
      <dgm:prSet custT="1"/>
      <dgm:spPr/>
      <dgm:t>
        <a:bodyPr/>
        <a:lstStyle/>
        <a:p>
          <a:r>
            <a:rPr kumimoji="0" lang="th-TH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สร้างพัฒนาทีม </a:t>
          </a:r>
          <a:r>
            <a:rPr kumimoji="0" lang="en-US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coaching</a:t>
          </a:r>
          <a:r>
            <a:rPr kumimoji="0" lang="th-TH" sz="1400" b="0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ระดับอำเภอ </a:t>
          </a:r>
        </a:p>
      </dgm:t>
    </dgm:pt>
    <dgm:pt modelId="{46A1E5C2-CE59-4D10-85F8-355558CD85CE}" type="parTrans" cxnId="{2A570596-9D4C-42F6-BFAC-F0BD90149219}">
      <dgm:prSet/>
      <dgm:spPr/>
      <dgm:t>
        <a:bodyPr/>
        <a:lstStyle/>
        <a:p>
          <a:endParaRPr lang="th-TH"/>
        </a:p>
      </dgm:t>
    </dgm:pt>
    <dgm:pt modelId="{85EAF8C4-C290-476D-BCB2-F5EFFBC9C4DD}" type="sibTrans" cxnId="{2A570596-9D4C-42F6-BFAC-F0BD90149219}">
      <dgm:prSet/>
      <dgm:spPr/>
      <dgm:t>
        <a:bodyPr/>
        <a:lstStyle/>
        <a:p>
          <a:endParaRPr lang="th-TH"/>
        </a:p>
      </dgm:t>
    </dgm:pt>
    <dgm:pt modelId="{80EDA777-9424-4AB0-B472-4E48EE79FF51}">
      <dgm:prSet custT="1"/>
      <dgm:spPr/>
      <dgm:t>
        <a:bodyPr/>
        <a:lstStyle/>
        <a:p>
          <a:r>
            <a:rPr lang="th-TH" sz="1600" b="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พัฒนามาตรฐาน</a:t>
          </a:r>
          <a:r>
            <a:rPr lang="th-TH" sz="1600" b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ศาสนสถาน</a:t>
          </a:r>
          <a:r>
            <a:rPr lang="th-TH" sz="1600" b="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ส่งเสริมสุขภาพ </a:t>
          </a:r>
          <a:endParaRPr lang="en-US" sz="1600" b="0" baseline="0" dirty="0">
            <a:solidFill>
              <a:schemeClr val="tx1"/>
            </a:solidFill>
            <a:effectLst/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C525A548-D4AB-4EA7-9E6C-EAABBC165018}" type="parTrans" cxnId="{CBAC236C-8CF3-4119-8B50-7A5492E22F5F}">
      <dgm:prSet/>
      <dgm:spPr/>
      <dgm:t>
        <a:bodyPr/>
        <a:lstStyle/>
        <a:p>
          <a:endParaRPr lang="th-TH"/>
        </a:p>
      </dgm:t>
    </dgm:pt>
    <dgm:pt modelId="{F8A31129-0D1B-4A68-9B72-E16595D97E9F}" type="sibTrans" cxnId="{CBAC236C-8CF3-4119-8B50-7A5492E22F5F}">
      <dgm:prSet/>
      <dgm:spPr/>
      <dgm:t>
        <a:bodyPr/>
        <a:lstStyle/>
        <a:p>
          <a:endParaRPr lang="th-TH"/>
        </a:p>
      </dgm:t>
    </dgm:pt>
    <dgm:pt modelId="{43232B39-242F-47B0-AB1D-E763385B4213}">
      <dgm:prSet custT="1"/>
      <dgm:spPr/>
      <dgm:t>
        <a:bodyPr/>
        <a:lstStyle/>
        <a:p>
          <a:r>
            <a:rPr lang="th-TH" sz="1600" b="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พัฒนาระบบรายงานคัดกรองสุขภาพพระสงฆ์</a:t>
          </a:r>
          <a:endParaRPr lang="en-US" sz="1600" b="0" baseline="0" dirty="0">
            <a:solidFill>
              <a:schemeClr val="tx1"/>
            </a:solidFill>
            <a:effectLst/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16C87975-A07F-4385-9F8A-EB997917D4FF}" type="parTrans" cxnId="{0E44F9D0-8C92-4DE4-A458-12C57C9A24DA}">
      <dgm:prSet/>
      <dgm:spPr/>
      <dgm:t>
        <a:bodyPr/>
        <a:lstStyle/>
        <a:p>
          <a:endParaRPr lang="th-TH"/>
        </a:p>
      </dgm:t>
    </dgm:pt>
    <dgm:pt modelId="{2AB7475E-A3AD-406E-B12D-12EFD1CB2F99}" type="sibTrans" cxnId="{0E44F9D0-8C92-4DE4-A458-12C57C9A24DA}">
      <dgm:prSet/>
      <dgm:spPr/>
      <dgm:t>
        <a:bodyPr/>
        <a:lstStyle/>
        <a:p>
          <a:endParaRPr lang="th-TH"/>
        </a:p>
      </dgm:t>
    </dgm:pt>
    <dgm:pt modelId="{AC9BAAD6-6094-4F7C-AE39-26C9CF283382}">
      <dgm:prSet custT="1"/>
      <dgm:spPr/>
      <dgm:t>
        <a:bodyPr/>
        <a:lstStyle/>
        <a:p>
          <a:r>
            <a:rPr lang="th-TH" sz="1600" b="0" spc="-7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พัฒนาพระ</a:t>
          </a:r>
          <a:r>
            <a:rPr lang="th-TH" sz="1600" b="0" spc="-70" baseline="0" dirty="0" err="1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คิ</a:t>
          </a:r>
          <a:r>
            <a:rPr lang="th-TH" sz="1600" b="0" spc="-7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ลานุปัฏ</a:t>
          </a:r>
          <a:r>
            <a:rPr lang="th-TH" sz="1600" b="0" spc="-70" baseline="0" dirty="0" err="1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ฐาก</a:t>
          </a:r>
          <a:r>
            <a:rPr lang="th-TH" sz="1600" b="0" spc="-7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ให้ครอบคลุม 1 วัด 1 รพ.สต. </a:t>
          </a:r>
        </a:p>
      </dgm:t>
    </dgm:pt>
    <dgm:pt modelId="{EEFAF80B-7EC8-4AC9-BB42-AB9427648E1B}" type="parTrans" cxnId="{26376546-FD28-4470-A99E-2916470B4B0B}">
      <dgm:prSet/>
      <dgm:spPr/>
      <dgm:t>
        <a:bodyPr/>
        <a:lstStyle/>
        <a:p>
          <a:endParaRPr lang="th-TH"/>
        </a:p>
      </dgm:t>
    </dgm:pt>
    <dgm:pt modelId="{F6790834-FF7B-4EEE-9CEC-B42CF9EF21DA}" type="sibTrans" cxnId="{26376546-FD28-4470-A99E-2916470B4B0B}">
      <dgm:prSet/>
      <dgm:spPr/>
      <dgm:t>
        <a:bodyPr/>
        <a:lstStyle/>
        <a:p>
          <a:endParaRPr lang="th-TH"/>
        </a:p>
      </dgm:t>
    </dgm:pt>
    <dgm:pt modelId="{9A069D58-2AF7-409A-B49A-4669F42327B5}">
      <dgm:prSet custT="1"/>
      <dgm:spPr/>
      <dgm:t>
        <a:bodyPr/>
        <a:lstStyle/>
        <a:p>
          <a:r>
            <a:rPr lang="th-TH" sz="1600" b="0" spc="-7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ส่งเสริมพัฒนาศักยภาพและความรอบรู้ด้านสุขภาพของผู้นำศาสนา</a:t>
          </a:r>
          <a:endParaRPr lang="th-TH" sz="1600" b="0" spc="-70" baseline="0" dirty="0">
            <a:solidFill>
              <a:schemeClr val="tx1"/>
            </a:solidFill>
            <a:effectLst/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B807255-F403-4AC0-9C9D-901A84B43791}" type="parTrans" cxnId="{8F0218F3-2477-4AF1-8E9F-B98E3248F9FF}">
      <dgm:prSet/>
      <dgm:spPr/>
      <dgm:t>
        <a:bodyPr/>
        <a:lstStyle/>
        <a:p>
          <a:endParaRPr lang="th-TH"/>
        </a:p>
      </dgm:t>
    </dgm:pt>
    <dgm:pt modelId="{89E5A6D7-9027-427C-A2D3-4014CCB00FDD}" type="sibTrans" cxnId="{8F0218F3-2477-4AF1-8E9F-B98E3248F9FF}">
      <dgm:prSet/>
      <dgm:spPr/>
      <dgm:t>
        <a:bodyPr/>
        <a:lstStyle/>
        <a:p>
          <a:endParaRPr lang="th-TH"/>
        </a:p>
      </dgm:t>
    </dgm:pt>
    <dgm:pt modelId="{917C3D33-EE7D-47CB-AFA5-14D411BDC161}" type="pres">
      <dgm:prSet presAssocID="{7BA7BF3D-3661-43D8-AAE8-50601C7D95AD}" presName="Name0" presStyleCnt="0">
        <dgm:presLayoutVars>
          <dgm:dir/>
          <dgm:animLvl val="lvl"/>
          <dgm:resizeHandles val="exact"/>
        </dgm:presLayoutVars>
      </dgm:prSet>
      <dgm:spPr/>
    </dgm:pt>
    <dgm:pt modelId="{69932FAC-A033-4E1E-ADBE-3294E55B3DB9}" type="pres">
      <dgm:prSet presAssocID="{532606BD-C0AC-4AF9-9CD4-61743BD7403B}" presName="composite" presStyleCnt="0"/>
      <dgm:spPr/>
    </dgm:pt>
    <dgm:pt modelId="{E6636CDD-5B53-4B1B-9095-D5FF14B2490A}" type="pres">
      <dgm:prSet presAssocID="{532606BD-C0AC-4AF9-9CD4-61743BD7403B}" presName="parTx" presStyleLbl="alignNode1" presStyleIdx="0" presStyleCnt="4" custScaleY="113674" custLinFactNeighborX="2368" custLinFactNeighborY="-25874">
        <dgm:presLayoutVars>
          <dgm:chMax val="0"/>
          <dgm:chPref val="0"/>
          <dgm:bulletEnabled val="1"/>
        </dgm:presLayoutVars>
      </dgm:prSet>
      <dgm:spPr/>
    </dgm:pt>
    <dgm:pt modelId="{4727EF65-2D4D-40AA-ABB5-2C83B3F97656}" type="pres">
      <dgm:prSet presAssocID="{532606BD-C0AC-4AF9-9CD4-61743BD7403B}" presName="desTx" presStyleLbl="alignAccFollowNode1" presStyleIdx="0" presStyleCnt="4" custScaleY="106372" custLinFactNeighborX="2368" custLinFactNeighborY="3603">
        <dgm:presLayoutVars>
          <dgm:bulletEnabled val="1"/>
        </dgm:presLayoutVars>
      </dgm:prSet>
      <dgm:spPr/>
    </dgm:pt>
    <dgm:pt modelId="{F3A89505-4953-4BEF-A568-2F2B6630D9AB}" type="pres">
      <dgm:prSet presAssocID="{7FC6F417-2E2F-48FE-BF2A-B5C389EA2768}" presName="space" presStyleCnt="0"/>
      <dgm:spPr/>
    </dgm:pt>
    <dgm:pt modelId="{4E32D589-F725-4BD3-AD65-902DA33BEB21}" type="pres">
      <dgm:prSet presAssocID="{3A38A93E-7092-4C4E-B8D1-28C3D21DF313}" presName="composite" presStyleCnt="0"/>
      <dgm:spPr/>
    </dgm:pt>
    <dgm:pt modelId="{915D5A09-6891-4830-8D5E-B8251006E85E}" type="pres">
      <dgm:prSet presAssocID="{3A38A93E-7092-4C4E-B8D1-28C3D21DF313}" presName="parTx" presStyleLbl="alignNode1" presStyleIdx="1" presStyleCnt="4" custScaleY="106097" custLinFactNeighborX="-1328" custLinFactNeighborY="-51887">
        <dgm:presLayoutVars>
          <dgm:chMax val="0"/>
          <dgm:chPref val="0"/>
          <dgm:bulletEnabled val="1"/>
        </dgm:presLayoutVars>
      </dgm:prSet>
      <dgm:spPr/>
    </dgm:pt>
    <dgm:pt modelId="{54F29A50-B9EB-4216-9C36-6C652F666B47}" type="pres">
      <dgm:prSet presAssocID="{3A38A93E-7092-4C4E-B8D1-28C3D21DF313}" presName="desTx" presStyleLbl="alignAccFollowNode1" presStyleIdx="1" presStyleCnt="4" custScaleX="100125" custScaleY="93982" custLinFactNeighborX="-1265" custLinFactNeighborY="-10267">
        <dgm:presLayoutVars>
          <dgm:bulletEnabled val="1"/>
        </dgm:presLayoutVars>
      </dgm:prSet>
      <dgm:spPr/>
    </dgm:pt>
    <dgm:pt modelId="{BBDEC5CC-1471-4A75-99CB-DD3F76878553}" type="pres">
      <dgm:prSet presAssocID="{AC375AC7-AEA4-4D68-97C3-71E01FB43774}" presName="space" presStyleCnt="0"/>
      <dgm:spPr/>
    </dgm:pt>
    <dgm:pt modelId="{573BDA34-1B0E-4206-9DFD-338C17B170A5}" type="pres">
      <dgm:prSet presAssocID="{CAB1DFE1-67CD-4EB5-ADD6-62D749E9BC6A}" presName="composite" presStyleCnt="0"/>
      <dgm:spPr/>
    </dgm:pt>
    <dgm:pt modelId="{65DD7798-687A-47EF-91C3-80817A97C792}" type="pres">
      <dgm:prSet presAssocID="{CAB1DFE1-67CD-4EB5-ADD6-62D749E9BC6A}" presName="parTx" presStyleLbl="alignNode1" presStyleIdx="2" presStyleCnt="4" custScaleX="103775" custScaleY="115467" custLinFactNeighborX="1035" custLinFactNeighborY="-43616">
        <dgm:presLayoutVars>
          <dgm:chMax val="0"/>
          <dgm:chPref val="0"/>
          <dgm:bulletEnabled val="1"/>
        </dgm:presLayoutVars>
      </dgm:prSet>
      <dgm:spPr/>
    </dgm:pt>
    <dgm:pt modelId="{13E8B9EB-0764-47F3-99FA-7048B9DADEA7}" type="pres">
      <dgm:prSet presAssocID="{CAB1DFE1-67CD-4EB5-ADD6-62D749E9BC6A}" presName="desTx" presStyleLbl="alignAccFollowNode1" presStyleIdx="2" presStyleCnt="4" custScaleX="110829" custScaleY="103639" custLinFactNeighborX="-844" custLinFactNeighborY="3238">
        <dgm:presLayoutVars>
          <dgm:bulletEnabled val="1"/>
        </dgm:presLayoutVars>
      </dgm:prSet>
      <dgm:spPr/>
    </dgm:pt>
    <dgm:pt modelId="{75CB31FB-1C17-4879-A8A4-27C6AD786E37}" type="pres">
      <dgm:prSet presAssocID="{DFA1FE45-5E68-46EF-8B83-C0DEFF9B4991}" presName="space" presStyleCnt="0"/>
      <dgm:spPr/>
    </dgm:pt>
    <dgm:pt modelId="{13874634-AF26-4730-B7C5-256626116917}" type="pres">
      <dgm:prSet presAssocID="{48204956-7DE5-4C45-9915-1DC97AEE6D01}" presName="composite" presStyleCnt="0"/>
      <dgm:spPr/>
    </dgm:pt>
    <dgm:pt modelId="{E0536F31-2ACF-4C4A-B1B2-FBACA20ECB12}" type="pres">
      <dgm:prSet presAssocID="{48204956-7DE5-4C45-9915-1DC97AEE6D01}" presName="parTx" presStyleLbl="alignNode1" presStyleIdx="3" presStyleCnt="4" custScaleY="100115" custLinFactNeighborX="-314" custLinFactNeighborY="-38693">
        <dgm:presLayoutVars>
          <dgm:chMax val="0"/>
          <dgm:chPref val="0"/>
          <dgm:bulletEnabled val="1"/>
        </dgm:presLayoutVars>
      </dgm:prSet>
      <dgm:spPr/>
    </dgm:pt>
    <dgm:pt modelId="{D8CD2349-B67E-4AC2-BE7E-B9B4004DC285}" type="pres">
      <dgm:prSet presAssocID="{48204956-7DE5-4C45-9915-1DC97AEE6D01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84071806-F8CF-4173-AF94-2F6D8F2D86E7}" type="presOf" srcId="{F3BA4A6D-ECE3-44FE-B9C9-DEF4296E0069}" destId="{13E8B9EB-0764-47F3-99FA-7048B9DADEA7}" srcOrd="0" destOrd="2" presId="urn:microsoft.com/office/officeart/2005/8/layout/hList1"/>
    <dgm:cxn modelId="{11876608-0083-4D4A-96BC-01693D33BC5C}" type="presOf" srcId="{1463E08B-C6EC-429F-9ABD-A72722295AC7}" destId="{54F29A50-B9EB-4216-9C36-6C652F666B47}" srcOrd="0" destOrd="1" presId="urn:microsoft.com/office/officeart/2005/8/layout/hList1"/>
    <dgm:cxn modelId="{F63A8A0E-C9E5-4424-ADF4-E96BDE7FB5F4}" srcId="{532606BD-C0AC-4AF9-9CD4-61743BD7403B}" destId="{C00D1442-CB69-4718-B7F3-D3219F00771C}" srcOrd="5" destOrd="0" parTransId="{C0ACF70A-6668-4991-B1DA-17BCCDDEC2B1}" sibTransId="{DEA8BEFC-3F95-4C9B-B608-4E9570803CDF}"/>
    <dgm:cxn modelId="{97AC490F-441F-4A9A-B2E2-C025EEE557D2}" type="presOf" srcId="{532606BD-C0AC-4AF9-9CD4-61743BD7403B}" destId="{E6636CDD-5B53-4B1B-9095-D5FF14B2490A}" srcOrd="0" destOrd="0" presId="urn:microsoft.com/office/officeart/2005/8/layout/hList1"/>
    <dgm:cxn modelId="{A8511B10-5C2C-4C9F-B130-EABBF669CD56}" type="presOf" srcId="{C00D1442-CB69-4718-B7F3-D3219F00771C}" destId="{4727EF65-2D4D-40AA-ABB5-2C83B3F97656}" srcOrd="0" destOrd="5" presId="urn:microsoft.com/office/officeart/2005/8/layout/hList1"/>
    <dgm:cxn modelId="{D237A717-35BE-42A5-8169-D4D15443772C}" type="presOf" srcId="{DD0F1946-2D2C-4024-AB31-42C6B5223BF7}" destId="{D8CD2349-B67E-4AC2-BE7E-B9B4004DC285}" srcOrd="0" destOrd="0" presId="urn:microsoft.com/office/officeart/2005/8/layout/hList1"/>
    <dgm:cxn modelId="{CC83771B-A599-4C7B-BA31-897A7B349494}" srcId="{CAB1DFE1-67CD-4EB5-ADD6-62D749E9BC6A}" destId="{069F1430-B05A-45D4-9E26-0B62FADC11ED}" srcOrd="0" destOrd="0" parTransId="{49501860-DE36-4CE6-9499-3ED44E6273FA}" sibTransId="{2E50880F-FA7A-40FD-ABC2-AD5984AE5DF5}"/>
    <dgm:cxn modelId="{B83BCF1F-E487-457D-8070-EBFE88EC5607}" type="presOf" srcId="{BE8E8BAE-D024-4A7A-BC6C-2D3BE51CD57D}" destId="{4727EF65-2D4D-40AA-ABB5-2C83B3F97656}" srcOrd="0" destOrd="2" presId="urn:microsoft.com/office/officeart/2005/8/layout/hList1"/>
    <dgm:cxn modelId="{805E9030-C87E-48A5-9801-FA8B828DF041}" type="presOf" srcId="{3A38A93E-7092-4C4E-B8D1-28C3D21DF313}" destId="{915D5A09-6891-4830-8D5E-B8251006E85E}" srcOrd="0" destOrd="0" presId="urn:microsoft.com/office/officeart/2005/8/layout/hList1"/>
    <dgm:cxn modelId="{FA60D031-0CB1-4D68-83DC-92DE3F5B1F19}" type="presOf" srcId="{43232B39-242F-47B0-AB1D-E763385B4213}" destId="{D8CD2349-B67E-4AC2-BE7E-B9B4004DC285}" srcOrd="0" destOrd="2" presId="urn:microsoft.com/office/officeart/2005/8/layout/hList1"/>
    <dgm:cxn modelId="{B9F75A37-CEBD-4300-8A03-7AD0A8043A42}" type="presOf" srcId="{6C6A809C-D237-4A64-AC24-F7F7370BFC41}" destId="{4727EF65-2D4D-40AA-ABB5-2C83B3F97656}" srcOrd="0" destOrd="3" presId="urn:microsoft.com/office/officeart/2005/8/layout/hList1"/>
    <dgm:cxn modelId="{006F5262-CEE1-4A00-BB0A-67B9936BF7CD}" srcId="{7BA7BF3D-3661-43D8-AAE8-50601C7D95AD}" destId="{3A38A93E-7092-4C4E-B8D1-28C3D21DF313}" srcOrd="1" destOrd="0" parTransId="{2554DFA6-EB73-4CC4-8F3E-BDDF2D1A31FD}" sibTransId="{AC375AC7-AEA4-4D68-97C3-71E01FB43774}"/>
    <dgm:cxn modelId="{1335E542-6AE9-42AD-9978-6E59151A3832}" type="presOf" srcId="{57329837-8B91-4E39-9603-C60B9DB4034C}" destId="{4727EF65-2D4D-40AA-ABB5-2C83B3F97656}" srcOrd="0" destOrd="4" presId="urn:microsoft.com/office/officeart/2005/8/layout/hList1"/>
    <dgm:cxn modelId="{4E93B545-3A54-4C05-8C1F-0F0C95E660AD}" srcId="{48204956-7DE5-4C45-9915-1DC97AEE6D01}" destId="{E16228CA-F842-4BE9-A3E6-0ED68E2D2ECE}" srcOrd="5" destOrd="0" parTransId="{FE6D49BE-BB30-45FC-AEA4-ADA849AA6C77}" sibTransId="{45E139A7-E227-411B-AA56-3D4F0C09E053}"/>
    <dgm:cxn modelId="{26376546-FD28-4470-A99E-2916470B4B0B}" srcId="{48204956-7DE5-4C45-9915-1DC97AEE6D01}" destId="{AC9BAAD6-6094-4F7C-AE39-26C9CF283382}" srcOrd="3" destOrd="0" parTransId="{EEFAF80B-7EC8-4AC9-BB42-AB9427648E1B}" sibTransId="{F6790834-FF7B-4EEE-9CEC-B42CF9EF21DA}"/>
    <dgm:cxn modelId="{05A7DA67-4CE6-4145-98B5-04F41E12E967}" srcId="{532606BD-C0AC-4AF9-9CD4-61743BD7403B}" destId="{57329837-8B91-4E39-9603-C60B9DB4034C}" srcOrd="4" destOrd="0" parTransId="{39398A9A-8F75-47FC-A921-7354D3097FFA}" sibTransId="{DB9EA238-5E1B-4F00-A7C4-9A68227A30C0}"/>
    <dgm:cxn modelId="{28DA2048-15E9-452B-B025-850418E84546}" type="presOf" srcId="{48204956-7DE5-4C45-9915-1DC97AEE6D01}" destId="{E0536F31-2ACF-4C4A-B1B2-FBACA20ECB12}" srcOrd="0" destOrd="0" presId="urn:microsoft.com/office/officeart/2005/8/layout/hList1"/>
    <dgm:cxn modelId="{CBAC236C-8CF3-4119-8B50-7A5492E22F5F}" srcId="{48204956-7DE5-4C45-9915-1DC97AEE6D01}" destId="{80EDA777-9424-4AB0-B472-4E48EE79FF51}" srcOrd="1" destOrd="0" parTransId="{C525A548-D4AB-4EA7-9E6C-EAABBC165018}" sibTransId="{F8A31129-0D1B-4A68-9B72-E16595D97E9F}"/>
    <dgm:cxn modelId="{85E3674D-C420-4521-93A8-CF76838C43C6}" srcId="{3A38A93E-7092-4C4E-B8D1-28C3D21DF313}" destId="{2E9C7878-F6A2-4EEF-8565-399C93758834}" srcOrd="3" destOrd="0" parTransId="{D2D732F3-92A2-433F-978F-C5D916B0770B}" sibTransId="{5A1D19B0-5758-423E-A451-A27165EF0971}"/>
    <dgm:cxn modelId="{1A74974F-3060-44DE-B1BD-E75F3AA366DE}" type="presOf" srcId="{9A069D58-2AF7-409A-B49A-4669F42327B5}" destId="{D8CD2349-B67E-4AC2-BE7E-B9B4004DC285}" srcOrd="0" destOrd="4" presId="urn:microsoft.com/office/officeart/2005/8/layout/hList1"/>
    <dgm:cxn modelId="{72D21F75-2FF3-4D02-838E-4955DFC6C9EA}" type="presOf" srcId="{F58E1795-A33B-4F30-9A84-D5C2FBC887AF}" destId="{54F29A50-B9EB-4216-9C36-6C652F666B47}" srcOrd="0" destOrd="4" presId="urn:microsoft.com/office/officeart/2005/8/layout/hList1"/>
    <dgm:cxn modelId="{A26E087B-0596-4873-8410-D22C5E544273}" srcId="{7BA7BF3D-3661-43D8-AAE8-50601C7D95AD}" destId="{532606BD-C0AC-4AF9-9CD4-61743BD7403B}" srcOrd="0" destOrd="0" parTransId="{DE36929C-7848-4D3F-8D3B-B7A85ACD8BBE}" sibTransId="{7FC6F417-2E2F-48FE-BF2A-B5C389EA2768}"/>
    <dgm:cxn modelId="{E131CB82-EF69-477C-BFDB-421BE0BC2EC8}" type="presOf" srcId="{E16228CA-F842-4BE9-A3E6-0ED68E2D2ECE}" destId="{D8CD2349-B67E-4AC2-BE7E-B9B4004DC285}" srcOrd="0" destOrd="5" presId="urn:microsoft.com/office/officeart/2005/8/layout/hList1"/>
    <dgm:cxn modelId="{F7DBE386-5D5D-48B1-8CD9-7100A577C810}" type="presOf" srcId="{7BA7BF3D-3661-43D8-AAE8-50601C7D95AD}" destId="{917C3D33-EE7D-47CB-AFA5-14D411BDC161}" srcOrd="0" destOrd="0" presId="urn:microsoft.com/office/officeart/2005/8/layout/hList1"/>
    <dgm:cxn modelId="{88BCD191-DE37-4905-80FA-1FC657453934}" srcId="{CAB1DFE1-67CD-4EB5-ADD6-62D749E9BC6A}" destId="{F3BA4A6D-ECE3-44FE-B9C9-DEF4296E0069}" srcOrd="2" destOrd="0" parTransId="{3CBBDD94-AF22-4CF0-89CA-6999265267D7}" sibTransId="{B39AF4EC-A527-4871-BB3C-56E7F01BA540}"/>
    <dgm:cxn modelId="{E0D74692-8EFF-4A0D-861F-BA02A4FC531D}" srcId="{CAB1DFE1-67CD-4EB5-ADD6-62D749E9BC6A}" destId="{5E8962D9-3464-44F2-B2AC-66F40DCF39A8}" srcOrd="1" destOrd="0" parTransId="{5B48D457-0472-4DCB-A3BE-12139F246651}" sibTransId="{DE1C7426-0C66-4B2C-92B4-F78BCA821B15}"/>
    <dgm:cxn modelId="{2A570596-9D4C-42F6-BFAC-F0BD90149219}" srcId="{CAB1DFE1-67CD-4EB5-ADD6-62D749E9BC6A}" destId="{77F99493-24C1-4BBA-BDBC-CF4159703D44}" srcOrd="5" destOrd="0" parTransId="{46A1E5C2-CE59-4D10-85F8-355558CD85CE}" sibTransId="{85EAF8C4-C290-476D-BCB2-F5EFFBC9C4DD}"/>
    <dgm:cxn modelId="{53067797-8363-4C80-AA0B-BCD1218949F5}" type="presOf" srcId="{AC9BAAD6-6094-4F7C-AE39-26C9CF283382}" destId="{D8CD2349-B67E-4AC2-BE7E-B9B4004DC285}" srcOrd="0" destOrd="3" presId="urn:microsoft.com/office/officeart/2005/8/layout/hList1"/>
    <dgm:cxn modelId="{C356ED9A-7330-405A-8B04-5725C71DC3A6}" srcId="{7BA7BF3D-3661-43D8-AAE8-50601C7D95AD}" destId="{48204956-7DE5-4C45-9915-1DC97AEE6D01}" srcOrd="3" destOrd="0" parTransId="{9501018A-0EA8-4439-BD00-2D1F3DB633F3}" sibTransId="{7B53C079-241D-4011-8274-19A630083E20}"/>
    <dgm:cxn modelId="{A7AE6D9E-2689-40FA-86F7-0742BF641F53}" srcId="{3A38A93E-7092-4C4E-B8D1-28C3D21DF313}" destId="{8A459C79-A11A-4FB5-8455-44A895E23C7E}" srcOrd="2" destOrd="0" parTransId="{9B6FF6B0-26FD-4330-B79A-100B7952B7B7}" sibTransId="{B0B66FDB-F59B-4A32-A635-FEED134BA656}"/>
    <dgm:cxn modelId="{7B5021A1-EBC8-4120-B286-1E2E18C66EB9}" srcId="{532606BD-C0AC-4AF9-9CD4-61743BD7403B}" destId="{7B5D2598-6136-4B91-A616-79FB850D7864}" srcOrd="0" destOrd="0" parTransId="{9F94CE2D-18BA-4BE1-B219-E1C0CFD57C10}" sibTransId="{B5B38DFD-7186-4544-930E-E664D828C73C}"/>
    <dgm:cxn modelId="{CE0266A2-D5D7-4949-80F2-7AF12151BCDF}" srcId="{3A38A93E-7092-4C4E-B8D1-28C3D21DF313}" destId="{7AB7A278-603E-41C9-AF2A-008B21D115EF}" srcOrd="0" destOrd="0" parTransId="{85149061-E570-4007-8FDE-F0A1CD441908}" sibTransId="{0C49A3DC-0DA7-44C1-B78F-A6E48DD22EDF}"/>
    <dgm:cxn modelId="{45B7C6A3-0F12-4E95-BE4E-201EE94E660D}" srcId="{532606BD-C0AC-4AF9-9CD4-61743BD7403B}" destId="{6C6A809C-D237-4A64-AC24-F7F7370BFC41}" srcOrd="3" destOrd="0" parTransId="{8684C249-F109-41FA-9973-56A9837440D0}" sibTransId="{C4E36950-2D7F-4A52-B3D2-C80DC45BD58E}"/>
    <dgm:cxn modelId="{2E97DFA5-3B1F-465E-A454-DC8062A11A41}" srcId="{7BA7BF3D-3661-43D8-AAE8-50601C7D95AD}" destId="{CAB1DFE1-67CD-4EB5-ADD6-62D749E9BC6A}" srcOrd="2" destOrd="0" parTransId="{02E66FC9-E411-4167-B0DA-7DFF579C9A96}" sibTransId="{DFA1FE45-5E68-46EF-8B83-C0DEFF9B4991}"/>
    <dgm:cxn modelId="{7A2A24B2-3937-4AE9-9F69-6002A54F027D}" type="presOf" srcId="{7B5D2598-6136-4B91-A616-79FB850D7864}" destId="{4727EF65-2D4D-40AA-ABB5-2C83B3F97656}" srcOrd="0" destOrd="0" presId="urn:microsoft.com/office/officeart/2005/8/layout/hList1"/>
    <dgm:cxn modelId="{B66A3FB4-C7AF-4091-ADD7-21A68E2B8BAD}" type="presOf" srcId="{069F1430-B05A-45D4-9E26-0B62FADC11ED}" destId="{13E8B9EB-0764-47F3-99FA-7048B9DADEA7}" srcOrd="0" destOrd="0" presId="urn:microsoft.com/office/officeart/2005/8/layout/hList1"/>
    <dgm:cxn modelId="{F431D7B8-1C08-4C42-8DEC-2677A9986301}" srcId="{3A38A93E-7092-4C4E-B8D1-28C3D21DF313}" destId="{F58E1795-A33B-4F30-9A84-D5C2FBC887AF}" srcOrd="4" destOrd="0" parTransId="{8BE5FC05-2D78-4E1F-A153-772C5B898396}" sibTransId="{BE1BCAA9-2A73-4AC1-8196-80F86DE7CF56}"/>
    <dgm:cxn modelId="{BB8149BD-31C9-4A55-A472-857829B9D511}" type="presOf" srcId="{8A459C79-A11A-4FB5-8455-44A895E23C7E}" destId="{54F29A50-B9EB-4216-9C36-6C652F666B47}" srcOrd="0" destOrd="2" presId="urn:microsoft.com/office/officeart/2005/8/layout/hList1"/>
    <dgm:cxn modelId="{2D4E32CB-A8BD-45CA-9B2D-4D2770A376DB}" srcId="{532606BD-C0AC-4AF9-9CD4-61743BD7403B}" destId="{BE8E8BAE-D024-4A7A-BC6C-2D3BE51CD57D}" srcOrd="2" destOrd="0" parTransId="{08998B1D-2CDE-4389-91E8-F686210A618F}" sibTransId="{5FA15B6D-E5DA-4F84-A167-D68686C7F3E8}"/>
    <dgm:cxn modelId="{0AFCC8D0-169E-4208-99FD-4D4A4F37AC0B}" srcId="{48204956-7DE5-4C45-9915-1DC97AEE6D01}" destId="{DD0F1946-2D2C-4024-AB31-42C6B5223BF7}" srcOrd="0" destOrd="0" parTransId="{0174E5B7-A2E6-4381-98FF-E038E4442598}" sibTransId="{28C8FF24-28A9-48A7-9E03-ECD68E086814}"/>
    <dgm:cxn modelId="{0E44F9D0-8C92-4DE4-A458-12C57C9A24DA}" srcId="{48204956-7DE5-4C45-9915-1DC97AEE6D01}" destId="{43232B39-242F-47B0-AB1D-E763385B4213}" srcOrd="2" destOrd="0" parTransId="{16C87975-A07F-4385-9F8A-EB997917D4FF}" sibTransId="{2AB7475E-A3AD-406E-B12D-12EFD1CB2F99}"/>
    <dgm:cxn modelId="{F2FB21D2-BA78-4F33-A030-60DC360539AB}" type="presOf" srcId="{77F99493-24C1-4BBA-BDBC-CF4159703D44}" destId="{13E8B9EB-0764-47F3-99FA-7048B9DADEA7}" srcOrd="0" destOrd="5" presId="urn:microsoft.com/office/officeart/2005/8/layout/hList1"/>
    <dgm:cxn modelId="{C3F4B0D5-EF05-4E30-B241-8C34FBA452A7}" type="presOf" srcId="{18976774-9550-4B7D-BD64-1649666EF337}" destId="{13E8B9EB-0764-47F3-99FA-7048B9DADEA7}" srcOrd="0" destOrd="4" presId="urn:microsoft.com/office/officeart/2005/8/layout/hList1"/>
    <dgm:cxn modelId="{686630D7-2EB8-4977-8A87-2C956EC5C118}" type="presOf" srcId="{CAB1DFE1-67CD-4EB5-ADD6-62D749E9BC6A}" destId="{65DD7798-687A-47EF-91C3-80817A97C792}" srcOrd="0" destOrd="0" presId="urn:microsoft.com/office/officeart/2005/8/layout/hList1"/>
    <dgm:cxn modelId="{725A80D7-7BF6-4AB5-BF54-CBE4298535AD}" srcId="{CAB1DFE1-67CD-4EB5-ADD6-62D749E9BC6A}" destId="{18976774-9550-4B7D-BD64-1649666EF337}" srcOrd="4" destOrd="0" parTransId="{7145B765-A8C6-472E-A381-F38542DE3874}" sibTransId="{C41211A4-55C3-4886-BB3E-9E3E2E7B1173}"/>
    <dgm:cxn modelId="{8C798AD7-1658-410E-9F01-BC70A00C4CA4}" type="presOf" srcId="{C596BF9A-E673-4E77-81CD-37D857C3E0EB}" destId="{13E8B9EB-0764-47F3-99FA-7048B9DADEA7}" srcOrd="0" destOrd="3" presId="urn:microsoft.com/office/officeart/2005/8/layout/hList1"/>
    <dgm:cxn modelId="{353FB2D7-8068-4B66-86BE-E2554C8213F6}" type="presOf" srcId="{80EDA777-9424-4AB0-B472-4E48EE79FF51}" destId="{D8CD2349-B67E-4AC2-BE7E-B9B4004DC285}" srcOrd="0" destOrd="1" presId="urn:microsoft.com/office/officeart/2005/8/layout/hList1"/>
    <dgm:cxn modelId="{5DB3CAD9-F3FF-423C-9022-0432420F56EC}" type="presOf" srcId="{2E9C7878-F6A2-4EEF-8565-399C93758834}" destId="{54F29A50-B9EB-4216-9C36-6C652F666B47}" srcOrd="0" destOrd="3" presId="urn:microsoft.com/office/officeart/2005/8/layout/hList1"/>
    <dgm:cxn modelId="{ED0E76E2-BF67-43E4-AD16-5F894BE756F7}" srcId="{532606BD-C0AC-4AF9-9CD4-61743BD7403B}" destId="{07B0C6E5-18C5-4241-AA9B-2EFC8C00787A}" srcOrd="1" destOrd="0" parTransId="{D3AC5CAC-5E81-4661-897F-1D053955742D}" sibTransId="{7D174332-3AFE-4433-9A47-2687C82E5278}"/>
    <dgm:cxn modelId="{12D0CDE2-7DB4-4F10-ADA5-2E98EDE6615A}" srcId="{3A38A93E-7092-4C4E-B8D1-28C3D21DF313}" destId="{1463E08B-C6EC-429F-9ABD-A72722295AC7}" srcOrd="1" destOrd="0" parTransId="{D9083968-D929-45F7-8AC3-06F947D207FD}" sibTransId="{2C120330-C9D0-4EF2-9206-24CF8666583C}"/>
    <dgm:cxn modelId="{658A05F0-25C0-4229-9A56-36DFD642B25C}" srcId="{CAB1DFE1-67CD-4EB5-ADD6-62D749E9BC6A}" destId="{C596BF9A-E673-4E77-81CD-37D857C3E0EB}" srcOrd="3" destOrd="0" parTransId="{72E83960-7A5F-424F-AEAA-72EBE86135C4}" sibTransId="{5CAABFD2-E537-45F7-9B1A-3C503AF6986D}"/>
    <dgm:cxn modelId="{8F0218F3-2477-4AF1-8E9F-B98E3248F9FF}" srcId="{48204956-7DE5-4C45-9915-1DC97AEE6D01}" destId="{9A069D58-2AF7-409A-B49A-4669F42327B5}" srcOrd="4" destOrd="0" parTransId="{4B807255-F403-4AC0-9C9D-901A84B43791}" sibTransId="{89E5A6D7-9027-427C-A2D3-4014CCB00FDD}"/>
    <dgm:cxn modelId="{764789F3-AF15-4F79-A259-10A580E82C37}" type="presOf" srcId="{5E8962D9-3464-44F2-B2AC-66F40DCF39A8}" destId="{13E8B9EB-0764-47F3-99FA-7048B9DADEA7}" srcOrd="0" destOrd="1" presId="urn:microsoft.com/office/officeart/2005/8/layout/hList1"/>
    <dgm:cxn modelId="{6DCD35F5-6198-4C78-92DA-FE22CED74424}" type="presOf" srcId="{07B0C6E5-18C5-4241-AA9B-2EFC8C00787A}" destId="{4727EF65-2D4D-40AA-ABB5-2C83B3F97656}" srcOrd="0" destOrd="1" presId="urn:microsoft.com/office/officeart/2005/8/layout/hList1"/>
    <dgm:cxn modelId="{996D08F9-9FC8-42F7-9133-022F65BFE695}" type="presOf" srcId="{7AB7A278-603E-41C9-AF2A-008B21D115EF}" destId="{54F29A50-B9EB-4216-9C36-6C652F666B47}" srcOrd="0" destOrd="0" presId="urn:microsoft.com/office/officeart/2005/8/layout/hList1"/>
    <dgm:cxn modelId="{48FC5BC2-4249-4EBE-AFA2-FF0E5E3B3D26}" type="presParOf" srcId="{917C3D33-EE7D-47CB-AFA5-14D411BDC161}" destId="{69932FAC-A033-4E1E-ADBE-3294E55B3DB9}" srcOrd="0" destOrd="0" presId="urn:microsoft.com/office/officeart/2005/8/layout/hList1"/>
    <dgm:cxn modelId="{5864BA48-9F8B-4D55-8D28-5E9F0CC16B34}" type="presParOf" srcId="{69932FAC-A033-4E1E-ADBE-3294E55B3DB9}" destId="{E6636CDD-5B53-4B1B-9095-D5FF14B2490A}" srcOrd="0" destOrd="0" presId="urn:microsoft.com/office/officeart/2005/8/layout/hList1"/>
    <dgm:cxn modelId="{58F7B9A3-5C04-449C-A3CC-870BC5F1EBC5}" type="presParOf" srcId="{69932FAC-A033-4E1E-ADBE-3294E55B3DB9}" destId="{4727EF65-2D4D-40AA-ABB5-2C83B3F97656}" srcOrd="1" destOrd="0" presId="urn:microsoft.com/office/officeart/2005/8/layout/hList1"/>
    <dgm:cxn modelId="{7EA0C61D-6820-414F-B89E-1CAE29E9A2D6}" type="presParOf" srcId="{917C3D33-EE7D-47CB-AFA5-14D411BDC161}" destId="{F3A89505-4953-4BEF-A568-2F2B6630D9AB}" srcOrd="1" destOrd="0" presId="urn:microsoft.com/office/officeart/2005/8/layout/hList1"/>
    <dgm:cxn modelId="{1D57C0A5-80FC-455C-AF52-7CFB8997FA9F}" type="presParOf" srcId="{917C3D33-EE7D-47CB-AFA5-14D411BDC161}" destId="{4E32D589-F725-4BD3-AD65-902DA33BEB21}" srcOrd="2" destOrd="0" presId="urn:microsoft.com/office/officeart/2005/8/layout/hList1"/>
    <dgm:cxn modelId="{91369B5D-7A08-4775-B42C-33446126BF5D}" type="presParOf" srcId="{4E32D589-F725-4BD3-AD65-902DA33BEB21}" destId="{915D5A09-6891-4830-8D5E-B8251006E85E}" srcOrd="0" destOrd="0" presId="urn:microsoft.com/office/officeart/2005/8/layout/hList1"/>
    <dgm:cxn modelId="{0B8D086C-30BF-48C0-8336-D54AA1486E03}" type="presParOf" srcId="{4E32D589-F725-4BD3-AD65-902DA33BEB21}" destId="{54F29A50-B9EB-4216-9C36-6C652F666B47}" srcOrd="1" destOrd="0" presId="urn:microsoft.com/office/officeart/2005/8/layout/hList1"/>
    <dgm:cxn modelId="{0FB6CBF6-F1B3-4295-8464-5119ECAFA3D9}" type="presParOf" srcId="{917C3D33-EE7D-47CB-AFA5-14D411BDC161}" destId="{BBDEC5CC-1471-4A75-99CB-DD3F76878553}" srcOrd="3" destOrd="0" presId="urn:microsoft.com/office/officeart/2005/8/layout/hList1"/>
    <dgm:cxn modelId="{F6930497-787D-4F92-8583-D036ADDA0B45}" type="presParOf" srcId="{917C3D33-EE7D-47CB-AFA5-14D411BDC161}" destId="{573BDA34-1B0E-4206-9DFD-338C17B170A5}" srcOrd="4" destOrd="0" presId="urn:microsoft.com/office/officeart/2005/8/layout/hList1"/>
    <dgm:cxn modelId="{3A6F4E60-03D2-4500-BCEC-94929CD2E860}" type="presParOf" srcId="{573BDA34-1B0E-4206-9DFD-338C17B170A5}" destId="{65DD7798-687A-47EF-91C3-80817A97C792}" srcOrd="0" destOrd="0" presId="urn:microsoft.com/office/officeart/2005/8/layout/hList1"/>
    <dgm:cxn modelId="{E672207F-8A86-4B75-B0F1-996BCAA8ED6A}" type="presParOf" srcId="{573BDA34-1B0E-4206-9DFD-338C17B170A5}" destId="{13E8B9EB-0764-47F3-99FA-7048B9DADEA7}" srcOrd="1" destOrd="0" presId="urn:microsoft.com/office/officeart/2005/8/layout/hList1"/>
    <dgm:cxn modelId="{29631B5E-3A04-4BC2-8B38-DD879BECDBC0}" type="presParOf" srcId="{917C3D33-EE7D-47CB-AFA5-14D411BDC161}" destId="{75CB31FB-1C17-4879-A8A4-27C6AD786E37}" srcOrd="5" destOrd="0" presId="urn:microsoft.com/office/officeart/2005/8/layout/hList1"/>
    <dgm:cxn modelId="{70E751E5-CAEF-42B0-BAFB-AD67D85600AD}" type="presParOf" srcId="{917C3D33-EE7D-47CB-AFA5-14D411BDC161}" destId="{13874634-AF26-4730-B7C5-256626116917}" srcOrd="6" destOrd="0" presId="urn:microsoft.com/office/officeart/2005/8/layout/hList1"/>
    <dgm:cxn modelId="{A1BC2817-48DC-4773-AA8D-B0F93D1C2E6E}" type="presParOf" srcId="{13874634-AF26-4730-B7C5-256626116917}" destId="{E0536F31-2ACF-4C4A-B1B2-FBACA20ECB12}" srcOrd="0" destOrd="0" presId="urn:microsoft.com/office/officeart/2005/8/layout/hList1"/>
    <dgm:cxn modelId="{712A4EBE-763A-467D-BBC4-F09273DB5F0D}" type="presParOf" srcId="{13874634-AF26-4730-B7C5-256626116917}" destId="{D8CD2349-B67E-4AC2-BE7E-B9B4004DC28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D56E084-2F35-4FB7-A0DD-427C093496E5}" type="doc">
      <dgm:prSet loTypeId="urn:microsoft.com/office/officeart/2005/8/layout/cycle2" loCatId="cycle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7571DCF2-186D-44B2-91C1-71445E11F993}">
      <dgm:prSet phldrT="[ข้อความ]"/>
      <dgm:spPr/>
      <dgm:t>
        <a:bodyPr/>
        <a:lstStyle/>
        <a:p>
          <a:r>
            <a:rPr lang="en-US" dirty="0"/>
            <a:t>Plan</a:t>
          </a:r>
          <a:endParaRPr lang="th-TH" dirty="0"/>
        </a:p>
      </dgm:t>
    </dgm:pt>
    <dgm:pt modelId="{2D4B9823-C2C0-4F71-9A75-94C3A9C0DE4D}" type="parTrans" cxnId="{13FE16BB-F16A-440D-BF95-40EA0506318F}">
      <dgm:prSet/>
      <dgm:spPr/>
      <dgm:t>
        <a:bodyPr/>
        <a:lstStyle/>
        <a:p>
          <a:endParaRPr lang="th-TH"/>
        </a:p>
      </dgm:t>
    </dgm:pt>
    <dgm:pt modelId="{69EBC195-4FC6-48CF-952A-05096490016E}" type="sibTrans" cxnId="{13FE16BB-F16A-440D-BF95-40EA0506318F}">
      <dgm:prSet/>
      <dgm:spPr/>
      <dgm:t>
        <a:bodyPr/>
        <a:lstStyle/>
        <a:p>
          <a:endParaRPr lang="th-TH"/>
        </a:p>
      </dgm:t>
    </dgm:pt>
    <dgm:pt modelId="{B815CF16-1E8E-4ED0-986A-A6D4D9896FB7}">
      <dgm:prSet phldrT="[ข้อความ]"/>
      <dgm:spPr/>
      <dgm:t>
        <a:bodyPr/>
        <a:lstStyle/>
        <a:p>
          <a:r>
            <a:rPr lang="en-US" dirty="0"/>
            <a:t>Check</a:t>
          </a:r>
          <a:endParaRPr lang="th-TH" dirty="0"/>
        </a:p>
      </dgm:t>
    </dgm:pt>
    <dgm:pt modelId="{95A631AE-B204-4B24-94C5-B137CD70FAF9}" type="parTrans" cxnId="{01C2F76C-E02A-4E92-8EB2-A724F668708B}">
      <dgm:prSet/>
      <dgm:spPr/>
      <dgm:t>
        <a:bodyPr/>
        <a:lstStyle/>
        <a:p>
          <a:endParaRPr lang="th-TH"/>
        </a:p>
      </dgm:t>
    </dgm:pt>
    <dgm:pt modelId="{91215A7C-D447-4EDE-BA7B-A129832DB81D}" type="sibTrans" cxnId="{01C2F76C-E02A-4E92-8EB2-A724F668708B}">
      <dgm:prSet/>
      <dgm:spPr/>
      <dgm:t>
        <a:bodyPr/>
        <a:lstStyle/>
        <a:p>
          <a:endParaRPr lang="th-TH"/>
        </a:p>
      </dgm:t>
    </dgm:pt>
    <dgm:pt modelId="{677AFFED-0951-416F-B543-CD81CDA65513}">
      <dgm:prSet phldrT="[ข้อความ]"/>
      <dgm:spPr/>
      <dgm:t>
        <a:bodyPr/>
        <a:lstStyle/>
        <a:p>
          <a:r>
            <a:rPr lang="en-US" dirty="0"/>
            <a:t>Act</a:t>
          </a:r>
          <a:endParaRPr lang="th-TH" dirty="0"/>
        </a:p>
      </dgm:t>
    </dgm:pt>
    <dgm:pt modelId="{9B760D35-4639-4756-9A46-E02B133618B3}" type="parTrans" cxnId="{685B21AC-6BFE-49F7-BACA-6EC6C0D7E086}">
      <dgm:prSet/>
      <dgm:spPr/>
      <dgm:t>
        <a:bodyPr/>
        <a:lstStyle/>
        <a:p>
          <a:endParaRPr lang="th-TH"/>
        </a:p>
      </dgm:t>
    </dgm:pt>
    <dgm:pt modelId="{3A16F65C-4F92-4E95-A6B6-786EA8CB0618}" type="sibTrans" cxnId="{685B21AC-6BFE-49F7-BACA-6EC6C0D7E086}">
      <dgm:prSet/>
      <dgm:spPr/>
      <dgm:t>
        <a:bodyPr/>
        <a:lstStyle/>
        <a:p>
          <a:endParaRPr lang="th-TH"/>
        </a:p>
      </dgm:t>
    </dgm:pt>
    <dgm:pt modelId="{1473743B-4C99-4293-B1BF-297267A28CDA}">
      <dgm:prSet phldrT="[ข้อความ]"/>
      <dgm:spPr/>
      <dgm:t>
        <a:bodyPr/>
        <a:lstStyle/>
        <a:p>
          <a:r>
            <a:rPr lang="en-US" dirty="0"/>
            <a:t>Do</a:t>
          </a:r>
          <a:endParaRPr lang="th-TH" dirty="0"/>
        </a:p>
      </dgm:t>
    </dgm:pt>
    <dgm:pt modelId="{8E386711-7F00-4CE4-B13D-AC3058CF52E3}" type="sibTrans" cxnId="{DCB0F544-E5CB-4EE5-9E14-6FE463A4BCC7}">
      <dgm:prSet/>
      <dgm:spPr/>
      <dgm:t>
        <a:bodyPr/>
        <a:lstStyle/>
        <a:p>
          <a:endParaRPr lang="th-TH"/>
        </a:p>
      </dgm:t>
    </dgm:pt>
    <dgm:pt modelId="{F53BE231-BDDE-41FF-B187-D7EF035C38B7}" type="parTrans" cxnId="{DCB0F544-E5CB-4EE5-9E14-6FE463A4BCC7}">
      <dgm:prSet/>
      <dgm:spPr/>
      <dgm:t>
        <a:bodyPr/>
        <a:lstStyle/>
        <a:p>
          <a:endParaRPr lang="th-TH"/>
        </a:p>
      </dgm:t>
    </dgm:pt>
    <dgm:pt modelId="{A572D7A1-C4BC-456F-B39A-0AFF5A3DD3AB}" type="pres">
      <dgm:prSet presAssocID="{1D56E084-2F35-4FB7-A0DD-427C093496E5}" presName="cycle" presStyleCnt="0">
        <dgm:presLayoutVars>
          <dgm:dir/>
          <dgm:resizeHandles val="exact"/>
        </dgm:presLayoutVars>
      </dgm:prSet>
      <dgm:spPr/>
    </dgm:pt>
    <dgm:pt modelId="{4A806AA8-B7AC-47FE-AFC4-21476E53FC2A}" type="pres">
      <dgm:prSet presAssocID="{7571DCF2-186D-44B2-91C1-71445E11F993}" presName="node" presStyleLbl="node1" presStyleIdx="0" presStyleCnt="4" custScaleX="102834" custScaleY="104462" custRadScaleRad="127527" custRadScaleInc="7080">
        <dgm:presLayoutVars>
          <dgm:bulletEnabled val="1"/>
        </dgm:presLayoutVars>
      </dgm:prSet>
      <dgm:spPr/>
    </dgm:pt>
    <dgm:pt modelId="{B59538E0-7EBE-4630-8D03-9E8A24603227}" type="pres">
      <dgm:prSet presAssocID="{69EBC195-4FC6-48CF-952A-05096490016E}" presName="sibTrans" presStyleLbl="sibTrans2D1" presStyleIdx="0" presStyleCnt="4"/>
      <dgm:spPr/>
    </dgm:pt>
    <dgm:pt modelId="{34642693-9E4A-4807-80CB-422E0A62A9C7}" type="pres">
      <dgm:prSet presAssocID="{69EBC195-4FC6-48CF-952A-05096490016E}" presName="connectorText" presStyleLbl="sibTrans2D1" presStyleIdx="0" presStyleCnt="4"/>
      <dgm:spPr/>
    </dgm:pt>
    <dgm:pt modelId="{7CD131B1-AAA2-46E9-9A4D-6E7260B141B5}" type="pres">
      <dgm:prSet presAssocID="{1473743B-4C99-4293-B1BF-297267A28CDA}" presName="node" presStyleLbl="node1" presStyleIdx="1" presStyleCnt="4" custScaleX="101852" custScaleY="96221" custRadScaleRad="164666" custRadScaleInc="34132">
        <dgm:presLayoutVars>
          <dgm:bulletEnabled val="1"/>
        </dgm:presLayoutVars>
      </dgm:prSet>
      <dgm:spPr/>
    </dgm:pt>
    <dgm:pt modelId="{9404FF5E-D5A3-43F1-8C2F-0A50C492C2F3}" type="pres">
      <dgm:prSet presAssocID="{8E386711-7F00-4CE4-B13D-AC3058CF52E3}" presName="sibTrans" presStyleLbl="sibTrans2D1" presStyleIdx="1" presStyleCnt="4" custScaleX="136653"/>
      <dgm:spPr/>
    </dgm:pt>
    <dgm:pt modelId="{12967579-2838-4346-8FBE-BDF21FA13586}" type="pres">
      <dgm:prSet presAssocID="{8E386711-7F00-4CE4-B13D-AC3058CF52E3}" presName="connectorText" presStyleLbl="sibTrans2D1" presStyleIdx="1" presStyleCnt="4"/>
      <dgm:spPr/>
    </dgm:pt>
    <dgm:pt modelId="{4DBF1410-7BFA-41B0-805A-28495B9A4967}" type="pres">
      <dgm:prSet presAssocID="{B815CF16-1E8E-4ED0-986A-A6D4D9896FB7}" presName="node" presStyleLbl="node1" presStyleIdx="2" presStyleCnt="4" custRadScaleRad="111539" custRadScaleInc="-1573">
        <dgm:presLayoutVars>
          <dgm:bulletEnabled val="1"/>
        </dgm:presLayoutVars>
      </dgm:prSet>
      <dgm:spPr/>
    </dgm:pt>
    <dgm:pt modelId="{D441011A-A6DF-447B-8EB4-761CB70CD111}" type="pres">
      <dgm:prSet presAssocID="{91215A7C-D447-4EDE-BA7B-A129832DB81D}" presName="sibTrans" presStyleLbl="sibTrans2D1" presStyleIdx="2" presStyleCnt="4"/>
      <dgm:spPr/>
    </dgm:pt>
    <dgm:pt modelId="{2AD7348B-2C5F-4909-B83F-304BF7A1F622}" type="pres">
      <dgm:prSet presAssocID="{91215A7C-D447-4EDE-BA7B-A129832DB81D}" presName="connectorText" presStyleLbl="sibTrans2D1" presStyleIdx="2" presStyleCnt="4"/>
      <dgm:spPr/>
    </dgm:pt>
    <dgm:pt modelId="{08F7743F-A38F-465B-A95D-5CADC030D53A}" type="pres">
      <dgm:prSet presAssocID="{677AFFED-0951-416F-B543-CD81CDA65513}" presName="node" presStyleLbl="node1" presStyleIdx="3" presStyleCnt="4" custRadScaleRad="178380" custRadScaleInc="1363">
        <dgm:presLayoutVars>
          <dgm:bulletEnabled val="1"/>
        </dgm:presLayoutVars>
      </dgm:prSet>
      <dgm:spPr/>
    </dgm:pt>
    <dgm:pt modelId="{0FF617F6-81E0-429C-A09A-91685D6CDEEF}" type="pres">
      <dgm:prSet presAssocID="{3A16F65C-4F92-4E95-A6B6-786EA8CB0618}" presName="sibTrans" presStyleLbl="sibTrans2D1" presStyleIdx="3" presStyleCnt="4"/>
      <dgm:spPr/>
    </dgm:pt>
    <dgm:pt modelId="{906B5B26-EDFA-4F9B-A7A7-EB817FAFBA7E}" type="pres">
      <dgm:prSet presAssocID="{3A16F65C-4F92-4E95-A6B6-786EA8CB0618}" presName="connectorText" presStyleLbl="sibTrans2D1" presStyleIdx="3" presStyleCnt="4"/>
      <dgm:spPr/>
    </dgm:pt>
  </dgm:ptLst>
  <dgm:cxnLst>
    <dgm:cxn modelId="{C3512008-5D5F-4001-ACD9-57A9C33917B1}" type="presOf" srcId="{677AFFED-0951-416F-B543-CD81CDA65513}" destId="{08F7743F-A38F-465B-A95D-5CADC030D53A}" srcOrd="0" destOrd="0" presId="urn:microsoft.com/office/officeart/2005/8/layout/cycle2"/>
    <dgm:cxn modelId="{98A0FA12-FF0E-4148-BFC8-5A7BA8AF4F39}" type="presOf" srcId="{1D56E084-2F35-4FB7-A0DD-427C093496E5}" destId="{A572D7A1-C4BC-456F-B39A-0AFF5A3DD3AB}" srcOrd="0" destOrd="0" presId="urn:microsoft.com/office/officeart/2005/8/layout/cycle2"/>
    <dgm:cxn modelId="{37328C3E-E6EF-46E4-8056-DD71C18F159D}" type="presOf" srcId="{7571DCF2-186D-44B2-91C1-71445E11F993}" destId="{4A806AA8-B7AC-47FE-AFC4-21476E53FC2A}" srcOrd="0" destOrd="0" presId="urn:microsoft.com/office/officeart/2005/8/layout/cycle2"/>
    <dgm:cxn modelId="{325ACF5D-D599-41DD-B6ED-3407CBFB7B38}" type="presOf" srcId="{B815CF16-1E8E-4ED0-986A-A6D4D9896FB7}" destId="{4DBF1410-7BFA-41B0-805A-28495B9A4967}" srcOrd="0" destOrd="0" presId="urn:microsoft.com/office/officeart/2005/8/layout/cycle2"/>
    <dgm:cxn modelId="{DCB0F544-E5CB-4EE5-9E14-6FE463A4BCC7}" srcId="{1D56E084-2F35-4FB7-A0DD-427C093496E5}" destId="{1473743B-4C99-4293-B1BF-297267A28CDA}" srcOrd="1" destOrd="0" parTransId="{F53BE231-BDDE-41FF-B187-D7EF035C38B7}" sibTransId="{8E386711-7F00-4CE4-B13D-AC3058CF52E3}"/>
    <dgm:cxn modelId="{A92F7748-7E24-4F5D-BC7A-D7D7157A983F}" type="presOf" srcId="{69EBC195-4FC6-48CF-952A-05096490016E}" destId="{B59538E0-7EBE-4630-8D03-9E8A24603227}" srcOrd="0" destOrd="0" presId="urn:microsoft.com/office/officeart/2005/8/layout/cycle2"/>
    <dgm:cxn modelId="{BE8A5E4B-15D0-46EB-9DE7-6F285055B25F}" type="presOf" srcId="{8E386711-7F00-4CE4-B13D-AC3058CF52E3}" destId="{12967579-2838-4346-8FBE-BDF21FA13586}" srcOrd="1" destOrd="0" presId="urn:microsoft.com/office/officeart/2005/8/layout/cycle2"/>
    <dgm:cxn modelId="{04F0696C-D7AE-4F83-8F3B-57A421062E85}" type="presOf" srcId="{1473743B-4C99-4293-B1BF-297267A28CDA}" destId="{7CD131B1-AAA2-46E9-9A4D-6E7260B141B5}" srcOrd="0" destOrd="0" presId="urn:microsoft.com/office/officeart/2005/8/layout/cycle2"/>
    <dgm:cxn modelId="{A024BA4C-3AEF-4446-9325-08B64CAEC47E}" type="presOf" srcId="{3A16F65C-4F92-4E95-A6B6-786EA8CB0618}" destId="{906B5B26-EDFA-4F9B-A7A7-EB817FAFBA7E}" srcOrd="1" destOrd="0" presId="urn:microsoft.com/office/officeart/2005/8/layout/cycle2"/>
    <dgm:cxn modelId="{01C2F76C-E02A-4E92-8EB2-A724F668708B}" srcId="{1D56E084-2F35-4FB7-A0DD-427C093496E5}" destId="{B815CF16-1E8E-4ED0-986A-A6D4D9896FB7}" srcOrd="2" destOrd="0" parTransId="{95A631AE-B204-4B24-94C5-B137CD70FAF9}" sibTransId="{91215A7C-D447-4EDE-BA7B-A129832DB81D}"/>
    <dgm:cxn modelId="{80327675-3D8A-4650-9248-D455C28443C7}" type="presOf" srcId="{8E386711-7F00-4CE4-B13D-AC3058CF52E3}" destId="{9404FF5E-D5A3-43F1-8C2F-0A50C492C2F3}" srcOrd="0" destOrd="0" presId="urn:microsoft.com/office/officeart/2005/8/layout/cycle2"/>
    <dgm:cxn modelId="{E784EA7A-2251-4FE6-8D61-F900BBB86326}" type="presOf" srcId="{69EBC195-4FC6-48CF-952A-05096490016E}" destId="{34642693-9E4A-4807-80CB-422E0A62A9C7}" srcOrd="1" destOrd="0" presId="urn:microsoft.com/office/officeart/2005/8/layout/cycle2"/>
    <dgm:cxn modelId="{F89C177E-BA87-497E-B31E-249BCEAA43C5}" type="presOf" srcId="{91215A7C-D447-4EDE-BA7B-A129832DB81D}" destId="{2AD7348B-2C5F-4909-B83F-304BF7A1F622}" srcOrd="1" destOrd="0" presId="urn:microsoft.com/office/officeart/2005/8/layout/cycle2"/>
    <dgm:cxn modelId="{1E87768B-267B-4413-A23C-A4EE373367CD}" type="presOf" srcId="{3A16F65C-4F92-4E95-A6B6-786EA8CB0618}" destId="{0FF617F6-81E0-429C-A09A-91685D6CDEEF}" srcOrd="0" destOrd="0" presId="urn:microsoft.com/office/officeart/2005/8/layout/cycle2"/>
    <dgm:cxn modelId="{685B21AC-6BFE-49F7-BACA-6EC6C0D7E086}" srcId="{1D56E084-2F35-4FB7-A0DD-427C093496E5}" destId="{677AFFED-0951-416F-B543-CD81CDA65513}" srcOrd="3" destOrd="0" parTransId="{9B760D35-4639-4756-9A46-E02B133618B3}" sibTransId="{3A16F65C-4F92-4E95-A6B6-786EA8CB0618}"/>
    <dgm:cxn modelId="{13FE16BB-F16A-440D-BF95-40EA0506318F}" srcId="{1D56E084-2F35-4FB7-A0DD-427C093496E5}" destId="{7571DCF2-186D-44B2-91C1-71445E11F993}" srcOrd="0" destOrd="0" parTransId="{2D4B9823-C2C0-4F71-9A75-94C3A9C0DE4D}" sibTransId="{69EBC195-4FC6-48CF-952A-05096490016E}"/>
    <dgm:cxn modelId="{B4AF27E3-4FC0-41E7-92F9-9C2A1444A5D6}" type="presOf" srcId="{91215A7C-D447-4EDE-BA7B-A129832DB81D}" destId="{D441011A-A6DF-447B-8EB4-761CB70CD111}" srcOrd="0" destOrd="0" presId="urn:microsoft.com/office/officeart/2005/8/layout/cycle2"/>
    <dgm:cxn modelId="{CFA4400F-9D0D-4801-AB60-A630CC926BF0}" type="presParOf" srcId="{A572D7A1-C4BC-456F-B39A-0AFF5A3DD3AB}" destId="{4A806AA8-B7AC-47FE-AFC4-21476E53FC2A}" srcOrd="0" destOrd="0" presId="urn:microsoft.com/office/officeart/2005/8/layout/cycle2"/>
    <dgm:cxn modelId="{51EB485F-5ECC-4D83-9DBF-ABC45592B793}" type="presParOf" srcId="{A572D7A1-C4BC-456F-B39A-0AFF5A3DD3AB}" destId="{B59538E0-7EBE-4630-8D03-9E8A24603227}" srcOrd="1" destOrd="0" presId="urn:microsoft.com/office/officeart/2005/8/layout/cycle2"/>
    <dgm:cxn modelId="{4C52974B-1791-458A-8E91-054492DF0807}" type="presParOf" srcId="{B59538E0-7EBE-4630-8D03-9E8A24603227}" destId="{34642693-9E4A-4807-80CB-422E0A62A9C7}" srcOrd="0" destOrd="0" presId="urn:microsoft.com/office/officeart/2005/8/layout/cycle2"/>
    <dgm:cxn modelId="{EA74474D-6C74-42E1-8ABC-30B980DB5EE0}" type="presParOf" srcId="{A572D7A1-C4BC-456F-B39A-0AFF5A3DD3AB}" destId="{7CD131B1-AAA2-46E9-9A4D-6E7260B141B5}" srcOrd="2" destOrd="0" presId="urn:microsoft.com/office/officeart/2005/8/layout/cycle2"/>
    <dgm:cxn modelId="{9826547D-5E51-4722-AF84-E0B3FB898986}" type="presParOf" srcId="{A572D7A1-C4BC-456F-B39A-0AFF5A3DD3AB}" destId="{9404FF5E-D5A3-43F1-8C2F-0A50C492C2F3}" srcOrd="3" destOrd="0" presId="urn:microsoft.com/office/officeart/2005/8/layout/cycle2"/>
    <dgm:cxn modelId="{37CCB753-3C1F-4C36-96F4-9284D587C226}" type="presParOf" srcId="{9404FF5E-D5A3-43F1-8C2F-0A50C492C2F3}" destId="{12967579-2838-4346-8FBE-BDF21FA13586}" srcOrd="0" destOrd="0" presId="urn:microsoft.com/office/officeart/2005/8/layout/cycle2"/>
    <dgm:cxn modelId="{27B66BCC-4FC7-4989-91F6-DCE2C5F097E9}" type="presParOf" srcId="{A572D7A1-C4BC-456F-B39A-0AFF5A3DD3AB}" destId="{4DBF1410-7BFA-41B0-805A-28495B9A4967}" srcOrd="4" destOrd="0" presId="urn:microsoft.com/office/officeart/2005/8/layout/cycle2"/>
    <dgm:cxn modelId="{ED0C14B4-964A-4A06-8617-9F072BEAAE97}" type="presParOf" srcId="{A572D7A1-C4BC-456F-B39A-0AFF5A3DD3AB}" destId="{D441011A-A6DF-447B-8EB4-761CB70CD111}" srcOrd="5" destOrd="0" presId="urn:microsoft.com/office/officeart/2005/8/layout/cycle2"/>
    <dgm:cxn modelId="{1AE26AA1-98BF-4295-BBD0-66FAB749FF70}" type="presParOf" srcId="{D441011A-A6DF-447B-8EB4-761CB70CD111}" destId="{2AD7348B-2C5F-4909-B83F-304BF7A1F622}" srcOrd="0" destOrd="0" presId="urn:microsoft.com/office/officeart/2005/8/layout/cycle2"/>
    <dgm:cxn modelId="{612598E4-2574-4189-9092-D58E84C22656}" type="presParOf" srcId="{A572D7A1-C4BC-456F-B39A-0AFF5A3DD3AB}" destId="{08F7743F-A38F-465B-A95D-5CADC030D53A}" srcOrd="6" destOrd="0" presId="urn:microsoft.com/office/officeart/2005/8/layout/cycle2"/>
    <dgm:cxn modelId="{BA98BEA8-7046-4194-8A9C-66887C6BB975}" type="presParOf" srcId="{A572D7A1-C4BC-456F-B39A-0AFF5A3DD3AB}" destId="{0FF617F6-81E0-429C-A09A-91685D6CDEEF}" srcOrd="7" destOrd="0" presId="urn:microsoft.com/office/officeart/2005/8/layout/cycle2"/>
    <dgm:cxn modelId="{2BCBC0B0-900D-4DC2-8CFD-AE460DE9E9D4}" type="presParOf" srcId="{0FF617F6-81E0-429C-A09A-91685D6CDEEF}" destId="{906B5B26-EDFA-4F9B-A7A7-EB817FAFBA7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36CDD-5B53-4B1B-9095-D5FF14B2490A}">
      <dsp:nvSpPr>
        <dsp:cNvPr id="0" name=""/>
        <dsp:cNvSpPr/>
      </dsp:nvSpPr>
      <dsp:spPr>
        <a:xfrm>
          <a:off x="8" y="97139"/>
          <a:ext cx="2685616" cy="13383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สร้างประชากรคุณภาพ/ส่งเสริมทีมหมอครอบครัว  ภาคีเครือข่ายที่เข้มแข็ง</a:t>
          </a:r>
          <a:endParaRPr lang="th-TH" sz="18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8" y="97139"/>
        <a:ext cx="2685616" cy="1338339"/>
      </dsp:txXfrm>
    </dsp:sp>
    <dsp:sp modelId="{4727EF65-2D4D-40AA-ABB5-2C83B3F97656}">
      <dsp:nvSpPr>
        <dsp:cNvPr id="0" name=""/>
        <dsp:cNvSpPr/>
      </dsp:nvSpPr>
      <dsp:spPr>
        <a:xfrm>
          <a:off x="4466" y="1369455"/>
          <a:ext cx="2685616" cy="429318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สริมสร้างความร่วมมือขับเคลื่อนการดำเนินงานอนามัยแม่และเด็กร่วมกับภาคีเครือข่ายเข้ามามีส่วนร่วมในการส่งเสริมการมีบุตรในวัยเจริญพันธุ์และการดูแลหญิงตั้งครรภ์</a:t>
          </a:r>
          <a:endParaRPr lang="th-TH" sz="14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ส่งเสริมสนับสนุนระบบการค้นหา และคัดกรองหญิงตั้งครรภ์กลุ่มเสี่ยงให้เข้าสู่ระบบการฝากครรภ์ได้เร็ว พร้อมทั้งดูแลและส่งต่อทันทีกรณีมีภาวะแทรกซ้อน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เตรียมความพร้อมก่อนตั้งครรภ์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 err="1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บูรณา</a:t>
          </a:r>
          <a:r>
            <a:rPr lang="th-TH" sz="14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การผ่านกลไกคณะกรรมการอนามัยแม่และเด็กและภาคีเครือข่าย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ในทุกระดับ(</a:t>
          </a:r>
          <a:r>
            <a:rPr lang="en-US" sz="1400" kern="120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MCH Board, PNC</a:t>
          </a:r>
          <a:r>
            <a:rPr lang="th-TH" sz="1400" kern="120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)</a:t>
          </a:r>
          <a:endParaRPr lang="th-TH" sz="1400" kern="1200" dirty="0">
            <a:solidFill>
              <a:prstClr val="black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การจัดทำระบบปฏิบัติการเชิงรุกเพื่อกาเข้าถึงกลุ่มเสี่ยงโดยอาศัยหมอครอบครัว</a:t>
          </a:r>
        </a:p>
      </dsp:txBody>
      <dsp:txXfrm>
        <a:off x="4466" y="1369455"/>
        <a:ext cx="2685616" cy="4293180"/>
      </dsp:txXfrm>
    </dsp:sp>
    <dsp:sp modelId="{915D5A09-6891-4830-8D5E-B8251006E85E}">
      <dsp:nvSpPr>
        <dsp:cNvPr id="0" name=""/>
        <dsp:cNvSpPr/>
      </dsp:nvSpPr>
      <dsp:spPr>
        <a:xfrm>
          <a:off x="3061611" y="97139"/>
          <a:ext cx="2685616" cy="1338339"/>
        </a:xfrm>
        <a:prstGeom prst="rect">
          <a:avLst/>
        </a:prstGeom>
        <a:solidFill>
          <a:schemeClr val="accent2">
            <a:hueOff val="-1197987"/>
            <a:satOff val="8241"/>
            <a:lumOff val="915"/>
            <a:alphaOff val="0"/>
          </a:schemeClr>
        </a:solidFill>
        <a:ln w="15875" cap="rnd" cmpd="sng" algn="ctr">
          <a:solidFill>
            <a:schemeClr val="accent2">
              <a:hueOff val="-1197987"/>
              <a:satOff val="8241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ส่งเสริมการสร้างนวัตกรรมการจัดบริการสุขภาพแม่และเด็ก</a:t>
          </a:r>
        </a:p>
      </dsp:txBody>
      <dsp:txXfrm>
        <a:off x="3061611" y="97139"/>
        <a:ext cx="2685616" cy="1338339"/>
      </dsp:txXfrm>
    </dsp:sp>
    <dsp:sp modelId="{54F29A50-B9EB-4216-9C36-6C652F666B47}">
      <dsp:nvSpPr>
        <dsp:cNvPr id="0" name=""/>
        <dsp:cNvSpPr/>
      </dsp:nvSpPr>
      <dsp:spPr>
        <a:xfrm>
          <a:off x="3066069" y="1369455"/>
          <a:ext cx="2685616" cy="4293180"/>
        </a:xfrm>
        <a:prstGeom prst="rect">
          <a:avLst/>
        </a:prstGeom>
        <a:solidFill>
          <a:schemeClr val="accent2">
            <a:tint val="40000"/>
            <a:alpha val="90000"/>
            <a:hueOff val="-1508147"/>
            <a:satOff val="8658"/>
            <a:lumOff val="571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1508147"/>
              <a:satOff val="8658"/>
              <a:lumOff val="5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สนับสนุนให้เกิดกระบวนการแลกเปลี่ยนเรียนรู้และพัฒนาต้นแบบ</a:t>
          </a:r>
          <a:endParaRPr lang="th-TH" sz="1400" b="0" kern="1200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พัฒนาความรอบรู้ด้านสุขภาพ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ในหญิงตั้งครรภ์ ครอบครัวและผู้ดูแลเกี่ยวกับภาวะเสี่ยงและ </a:t>
          </a:r>
          <a:r>
            <a:rPr lang="en-US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Early warning signs </a:t>
          </a:r>
          <a:r>
            <a:rPr lang="th-TH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รายโรค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พัฒนาองค์ความรู้ นวัตกรรมและเทคโนโลยีด้านอนามัยแม่และเด็ก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ทบทวนและถอดบทเรียนระบบการดูแล </a:t>
          </a:r>
          <a:r>
            <a:rPr lang="en-US" sz="1400" kern="1200" spc="-40" dirty="0" err="1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Udon</a:t>
          </a:r>
          <a:r>
            <a:rPr lang="en-US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Model/ROBER</a:t>
          </a:r>
          <a:r>
            <a:rPr lang="th-TH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en-US" sz="1400" kern="1200" spc="-40" dirty="0" err="1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Udonthani</a:t>
          </a:r>
          <a:r>
            <a:rPr lang="en-US" sz="1400" kern="1200" spc="-4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7 steps</a:t>
          </a:r>
        </a:p>
      </dsp:txBody>
      <dsp:txXfrm>
        <a:off x="3066069" y="1369455"/>
        <a:ext cx="2685616" cy="4293180"/>
      </dsp:txXfrm>
    </dsp:sp>
    <dsp:sp modelId="{65DD7798-687A-47EF-91C3-80817A97C792}">
      <dsp:nvSpPr>
        <dsp:cNvPr id="0" name=""/>
        <dsp:cNvSpPr/>
      </dsp:nvSpPr>
      <dsp:spPr>
        <a:xfrm>
          <a:off x="6123214" y="97141"/>
          <a:ext cx="2685616" cy="1161851"/>
        </a:xfrm>
        <a:prstGeom prst="rect">
          <a:avLst/>
        </a:prstGeom>
        <a:solidFill>
          <a:schemeClr val="accent2">
            <a:hueOff val="-2395974"/>
            <a:satOff val="16481"/>
            <a:lumOff val="1829"/>
            <a:alphaOff val="0"/>
          </a:schemeClr>
        </a:solidFill>
        <a:ln w="15875" cap="rnd" cmpd="sng" algn="ctr">
          <a:solidFill>
            <a:schemeClr val="accent2">
              <a:hueOff val="-2395974"/>
              <a:satOff val="16481"/>
              <a:lumOff val="18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สร้างกระบวนการพัฒนาและสื่อสารความรู้สุขภาพสู่แม่และครอบครัว</a:t>
          </a:r>
        </a:p>
      </dsp:txBody>
      <dsp:txXfrm>
        <a:off x="6123214" y="97141"/>
        <a:ext cx="2685616" cy="1161851"/>
      </dsp:txXfrm>
    </dsp:sp>
    <dsp:sp modelId="{13E8B9EB-0764-47F3-99FA-7048B9DADEA7}">
      <dsp:nvSpPr>
        <dsp:cNvPr id="0" name=""/>
        <dsp:cNvSpPr/>
      </dsp:nvSpPr>
      <dsp:spPr>
        <a:xfrm>
          <a:off x="6127672" y="1325333"/>
          <a:ext cx="2685616" cy="4293180"/>
        </a:xfrm>
        <a:prstGeom prst="rect">
          <a:avLst/>
        </a:prstGeom>
        <a:solidFill>
          <a:schemeClr val="accent2">
            <a:tint val="40000"/>
            <a:alpha val="90000"/>
            <a:hueOff val="-3016293"/>
            <a:satOff val="17316"/>
            <a:lumOff val="1143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3016293"/>
              <a:satOff val="17316"/>
              <a:lumOff val="11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พัฒนาฐานข้อมูล </a:t>
          </a:r>
          <a:r>
            <a:rPr lang="en-US" sz="14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Pre-term, LBW, BA,TSH </a:t>
          </a:r>
          <a:r>
            <a:rPr lang="th-TH" sz="14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และทารกตายปริกำเนิด</a:t>
          </a:r>
          <a:endParaRPr lang="th-TH" sz="14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พัฒนาระบบรายงานมารดาและทารกเสียชีวิตและบาดเจ็บ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พัฒนาฐานข้อมูลระบบเฝ้าระวัง กำกับติดตามของเครือข่ายสุขภาพอนามัยแม่และเด็กในทุกระดับ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พัฒนาระบบการคืนข้อมูลการส่งต่อการดูแลในสถานบริการทุกระดับ</a:t>
          </a:r>
          <a:endParaRPr lang="en-US" sz="1400" kern="1200" dirty="0">
            <a:solidFill>
              <a:srgbClr val="00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พัฒนาความรอบรู้ด้านสุขภาพแม่และเด็ก ครอบครัว ผู้ดูแล ชุมชน ผ่านกิจกรรม </a:t>
          </a:r>
          <a:r>
            <a:rPr lang="th-TH" sz="1400" kern="1200" dirty="0" err="1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รร</a:t>
          </a:r>
          <a:r>
            <a:rPr lang="th-TH" sz="14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.พ่อแม่</a:t>
          </a:r>
          <a:endParaRPr lang="en-US" sz="1400" kern="1200" dirty="0">
            <a:solidFill>
              <a:prstClr val="black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สนับสนุนการขับเคลื่อนทางสังคมและรณรงค์สร้างกระแส</a:t>
          </a:r>
          <a:endParaRPr lang="th-TH" sz="1400" kern="1200" dirty="0">
            <a:solidFill>
              <a:srgbClr val="FF000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127672" y="1325333"/>
        <a:ext cx="2685616" cy="4293180"/>
      </dsp:txXfrm>
    </dsp:sp>
    <dsp:sp modelId="{E0536F31-2ACF-4C4A-B1B2-FBACA20ECB12}">
      <dsp:nvSpPr>
        <dsp:cNvPr id="0" name=""/>
        <dsp:cNvSpPr/>
      </dsp:nvSpPr>
      <dsp:spPr>
        <a:xfrm>
          <a:off x="9183958" y="134523"/>
          <a:ext cx="2685616" cy="1074246"/>
        </a:xfrm>
        <a:prstGeom prst="rect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พัฒนาระบบบริการสุขภาพแม่และเด็ก</a:t>
          </a:r>
        </a:p>
      </dsp:txBody>
      <dsp:txXfrm>
        <a:off x="9183958" y="134523"/>
        <a:ext cx="2685616" cy="1074246"/>
      </dsp:txXfrm>
    </dsp:sp>
    <dsp:sp modelId="{D8CD2349-B67E-4AC2-BE7E-B9B4004DC285}">
      <dsp:nvSpPr>
        <dsp:cNvPr id="0" name=""/>
        <dsp:cNvSpPr/>
      </dsp:nvSpPr>
      <dsp:spPr>
        <a:xfrm>
          <a:off x="9189275" y="1303432"/>
          <a:ext cx="2685616" cy="4293180"/>
        </a:xfrm>
        <a:prstGeom prst="rect">
          <a:avLst/>
        </a:prstGeom>
        <a:solidFill>
          <a:schemeClr val="accent2">
            <a:tint val="40000"/>
            <a:alpha val="90000"/>
            <a:hueOff val="-4524440"/>
            <a:satOff val="25974"/>
            <a:lumOff val="1714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4524440"/>
              <a:satOff val="25974"/>
              <a:lumOff val="1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2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พัฒนาศักยภาพบุคลากรด้านอนามัยแม่และเด็ก</a:t>
          </a:r>
          <a:endParaRPr lang="th-TH" sz="12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200" kern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ขับเคลื่อนการดำเนินงานโดย </a:t>
          </a:r>
          <a:r>
            <a:rPr lang="en-US" sz="1200" kern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MCH board </a:t>
          </a:r>
          <a:r>
            <a:rPr lang="th-TH" sz="1200" kern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และทบทวนวิเคราะห์สาเหตุการตายมารดาเมื่อเกิดเหตุ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2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พัฒนาคุณภาพมาตรฐานการบริการ</a:t>
          </a:r>
          <a:r>
            <a:rPr lang="en-US" sz="12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ANC</a:t>
          </a:r>
          <a:r>
            <a:rPr lang="th-TH" sz="12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en-US" sz="12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LR</a:t>
          </a:r>
          <a:r>
            <a:rPr lang="th-TH" sz="12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en-US" sz="12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PP/Newborn </a:t>
          </a:r>
          <a:r>
            <a:rPr lang="th-TH" sz="12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อย่างต่อเนื่อง </a:t>
          </a:r>
          <a:r>
            <a:rPr lang="th-TH" sz="1200" kern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(</a:t>
          </a:r>
          <a:r>
            <a:rPr lang="en-US" sz="1200" kern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External Audit</a:t>
          </a:r>
          <a:r>
            <a:rPr lang="th-TH" sz="1200" kern="12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)</a:t>
          </a:r>
          <a:endParaRPr lang="en-US" sz="1200" kern="1200" dirty="0">
            <a:solidFill>
              <a:prstClr val="black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20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จัดซ้อมแผนวิกฤตหญิงตั้งครรภ์เสี่ยงสูง/ภาวะวิกฤติฉุกเฉินการคลอด</a:t>
          </a:r>
          <a:endParaRPr lang="en-US" sz="1200" kern="1200" dirty="0">
            <a:solidFill>
              <a:prstClr val="black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2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พัฒนาระบบการดูแลหญิงตั้งครรภ์ที่มีภาวะเสี่ยงดูแลร่วมกันระหว่าง</a:t>
          </a:r>
          <a:r>
            <a:rPr lang="th-TH" sz="1200" kern="1200" dirty="0" err="1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สห</a:t>
          </a:r>
          <a:r>
            <a:rPr lang="th-TH" sz="12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สาขาวิชาชีพและสูติแพทย์อย่างเป็นระบบ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2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พัฒนาการดูแลระบบ </a:t>
          </a:r>
          <a:r>
            <a:rPr lang="en-US" sz="12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Zoning </a:t>
          </a:r>
          <a:r>
            <a:rPr lang="th-TH" sz="12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และการส่งต่อ </a:t>
          </a:r>
          <a:r>
            <a:rPr lang="en-US" sz="12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consult </a:t>
          </a:r>
          <a:r>
            <a:rPr lang="th-TH" sz="12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ที่มีคุณภาพ อย่างเป็นระบบ /พัฒนาระบบคืนข้อมูลในหญิงตั้งครรภ์และหลังคลอด ตามแนวทางจังหวัด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นิเทศ ติดตาม </a:t>
          </a:r>
          <a:r>
            <a:rPr lang="en-US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Coaching </a:t>
          </a:r>
          <a:r>
            <a:rPr lang="th-TH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ในอำเภอที่เกิดเหตุซ้ำ </a:t>
          </a:r>
          <a:endParaRPr lang="en-US" sz="1200" kern="1200" dirty="0">
            <a:solidFill>
              <a:srgbClr val="00000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แนวทาง </a:t>
          </a:r>
          <a:r>
            <a:rPr lang="en-US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Early ANC </a:t>
          </a:r>
          <a:r>
            <a:rPr lang="th-TH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และให้บริการ </a:t>
          </a:r>
          <a:r>
            <a:rPr lang="en-US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ANC </a:t>
          </a:r>
          <a:r>
            <a:rPr lang="th-TH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ตามมาตรฐาน </a:t>
          </a:r>
          <a:r>
            <a:rPr lang="en-US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8 </a:t>
          </a:r>
          <a:r>
            <a:rPr lang="th-TH" sz="12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ครั้ง คุณภาพ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th-TH" sz="12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189275" y="1303432"/>
        <a:ext cx="2685616" cy="42931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36CDD-5B53-4B1B-9095-D5FF14B2490A}">
      <dsp:nvSpPr>
        <dsp:cNvPr id="0" name=""/>
        <dsp:cNvSpPr/>
      </dsp:nvSpPr>
      <dsp:spPr>
        <a:xfrm>
          <a:off x="1069" y="196474"/>
          <a:ext cx="2662414" cy="12105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kern="1200" dirty="0" err="1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บูรณา</a:t>
          </a: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การองค์กรภาคีเครือข่ายทุกภาคส่วน(</a:t>
          </a:r>
          <a:r>
            <a:rPr lang="en-US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Partnership)</a:t>
          </a:r>
          <a:endParaRPr lang="th-TH" sz="18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069" y="196474"/>
        <a:ext cx="2662414" cy="1210589"/>
      </dsp:txXfrm>
    </dsp:sp>
    <dsp:sp modelId="{4727EF65-2D4D-40AA-ABB5-2C83B3F97656}">
      <dsp:nvSpPr>
        <dsp:cNvPr id="0" name=""/>
        <dsp:cNvSpPr/>
      </dsp:nvSpPr>
      <dsp:spPr>
        <a:xfrm>
          <a:off x="1069" y="1467664"/>
          <a:ext cx="2662414" cy="416416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เสริมสร้างความร่วมมือขับเคลื่อนการดำเนินงานเด็กปฐมวัยร่วมกับภาคีเครือข่าย เช่น เครือข่ายชุมชน องค์กรปกครองส่วนท้องถิ่นท้องถิ่น สำนักงานศึกษาธิการ พัฒนาสังคม </a:t>
          </a:r>
          <a:endParaRPr lang="th-TH" sz="14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 err="1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บูรณา</a:t>
          </a:r>
          <a:r>
            <a:rPr lang="th-TH" sz="1400" kern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การตามแผนพัฒนาเด็กปฐมวัยพ.ศ.2564-2570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ถ่ายทอดนโยบาย </a:t>
          </a:r>
          <a:r>
            <a:rPr lang="th-TH" sz="1400" kern="1200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สพด</a:t>
          </a:r>
          <a:r>
            <a:rPr lang="th-TH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4 </a:t>
          </a:r>
          <a:r>
            <a:rPr lang="en-US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 </a:t>
          </a:r>
          <a:r>
            <a:rPr lang="th-TH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แก่หน่วยงานที่เกี่ยวข้อง</a:t>
          </a:r>
          <a:endParaRPr lang="en-US" sz="14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สร้างระบบพัฒนาผู้มีอิทธิพลในชุมชนเกี่ยวกับแนวทางเลี้ยงดูเด็กปฐมวัยที่ถูกต้อง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ขยายการดำเนินงานตำบลมหัศจรรย์ </a:t>
          </a:r>
          <a:r>
            <a:rPr lang="en-US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1,</a:t>
          </a:r>
          <a:r>
            <a:rPr lang="th-TH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000วัน+ สู่</a:t>
          </a:r>
          <a:r>
            <a:rPr lang="en-US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2,500</a:t>
          </a:r>
          <a:r>
            <a:rPr lang="th-TH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วัน</a:t>
          </a:r>
          <a:r>
            <a:rPr lang="en-US" sz="14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</a:t>
          </a:r>
        </a:p>
      </dsp:txBody>
      <dsp:txXfrm>
        <a:off x="1069" y="1467664"/>
        <a:ext cx="2662414" cy="4164165"/>
      </dsp:txXfrm>
    </dsp:sp>
    <dsp:sp modelId="{915D5A09-6891-4830-8D5E-B8251006E85E}">
      <dsp:nvSpPr>
        <dsp:cNvPr id="0" name=""/>
        <dsp:cNvSpPr/>
      </dsp:nvSpPr>
      <dsp:spPr>
        <a:xfrm>
          <a:off x="3008107" y="188783"/>
          <a:ext cx="2662414" cy="1193475"/>
        </a:xfrm>
        <a:prstGeom prst="rect">
          <a:avLst/>
        </a:prstGeom>
        <a:solidFill>
          <a:schemeClr val="accent2">
            <a:hueOff val="-1197987"/>
            <a:satOff val="8241"/>
            <a:lumOff val="915"/>
            <a:alphaOff val="0"/>
          </a:schemeClr>
        </a:solidFill>
        <a:ln w="15875" cap="rnd" cmpd="sng" algn="ctr">
          <a:solidFill>
            <a:schemeClr val="accent2">
              <a:hueOff val="-1197987"/>
              <a:satOff val="8241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จัดบริการสุขภาพเด็กปฐมวัยที่มีคุณภาพ (</a:t>
          </a:r>
          <a:r>
            <a:rPr lang="en-US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Building Capacity)</a:t>
          </a:r>
          <a:endParaRPr lang="th-TH" sz="18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008107" y="188783"/>
        <a:ext cx="2662414" cy="1193475"/>
      </dsp:txXfrm>
    </dsp:sp>
    <dsp:sp modelId="{54F29A50-B9EB-4216-9C36-6C652F666B47}">
      <dsp:nvSpPr>
        <dsp:cNvPr id="0" name=""/>
        <dsp:cNvSpPr/>
      </dsp:nvSpPr>
      <dsp:spPr>
        <a:xfrm>
          <a:off x="3040642" y="1395426"/>
          <a:ext cx="2662414" cy="4164165"/>
        </a:xfrm>
        <a:prstGeom prst="rect">
          <a:avLst/>
        </a:prstGeom>
        <a:solidFill>
          <a:schemeClr val="accent2">
            <a:tint val="40000"/>
            <a:alpha val="90000"/>
            <a:hueOff val="-1508147"/>
            <a:satOff val="8658"/>
            <a:lumOff val="571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1508147"/>
              <a:satOff val="8658"/>
              <a:lumOff val="5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ระบบให้คำปรึกษาแนะนำ  </a:t>
          </a:r>
          <a:r>
            <a:rPr lang="en-US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coaching</a:t>
          </a: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ระบบพี่เลี้ยง และระบบ </a:t>
          </a:r>
          <a:r>
            <a:rPr lang="en-US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on the job training /</a:t>
          </a: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ประเมินรับรอง </a:t>
          </a:r>
          <a:r>
            <a:rPr lang="en-US" sz="1600" kern="1200" dirty="0" err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wcc</a:t>
          </a:r>
          <a:r>
            <a:rPr lang="en-US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คุณภาพ</a:t>
          </a:r>
          <a:endParaRPr lang="th-TH" sz="1600" b="0" kern="1200" dirty="0">
            <a:solidFill>
              <a:srgbClr val="002060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กำกับติดตามกระบวนการการดำเนินงาน เด็ก อุดร กินดี เล่นได้  สูงใหญ่ ไอคิวดี ต่อเนื่อง</a:t>
          </a:r>
          <a:endParaRPr lang="th-TH" sz="1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ทบทวนวิเคราะห์การดูแลเด็กที่พัฒนาการล่าช้า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พัฒนาระบบการดูแล </a:t>
          </a:r>
          <a:r>
            <a:rPr lang="en-US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case management </a:t>
          </a: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รายบุคคล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พัฒนาการดูแลระบบ </a:t>
          </a:r>
          <a:r>
            <a:rPr lang="en-US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Zoning  </a:t>
          </a: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ให้มีพี่เลี้ยงในแต่ละโซน และการส่งต่อ </a:t>
          </a:r>
          <a:r>
            <a:rPr lang="en-US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consult </a:t>
          </a: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ที่มีคุณภาพ </a:t>
          </a:r>
        </a:p>
      </dsp:txBody>
      <dsp:txXfrm>
        <a:off x="3040642" y="1395426"/>
        <a:ext cx="2662414" cy="4164165"/>
      </dsp:txXfrm>
    </dsp:sp>
    <dsp:sp modelId="{65DD7798-687A-47EF-91C3-80817A97C792}">
      <dsp:nvSpPr>
        <dsp:cNvPr id="0" name=""/>
        <dsp:cNvSpPr/>
      </dsp:nvSpPr>
      <dsp:spPr>
        <a:xfrm>
          <a:off x="6032424" y="188783"/>
          <a:ext cx="2762921" cy="1146318"/>
        </a:xfrm>
        <a:prstGeom prst="rect">
          <a:avLst/>
        </a:prstGeom>
        <a:solidFill>
          <a:schemeClr val="accent2">
            <a:hueOff val="-2395974"/>
            <a:satOff val="16481"/>
            <a:lumOff val="1829"/>
            <a:alphaOff val="0"/>
          </a:schemeClr>
        </a:solidFill>
        <a:ln w="15875" cap="rnd" cmpd="sng" algn="ctr">
          <a:solidFill>
            <a:schemeClr val="accent2">
              <a:hueOff val="-2395974"/>
              <a:satOff val="16481"/>
              <a:lumOff val="18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เสริมสร้างความรู้ สื่อสารสุขภาพเด็กปฐมวัยอย่างยั่งยืน (</a:t>
          </a:r>
          <a:r>
            <a:rPr lang="en-US" sz="1800" b="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Advocate</a:t>
          </a:r>
          <a:r>
            <a:rPr lang="th-TH" sz="1800" b="0" kern="12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)</a:t>
          </a:r>
          <a:endParaRPr lang="th-TH" sz="1800" b="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032424" y="188783"/>
        <a:ext cx="2762921" cy="1146318"/>
      </dsp:txXfrm>
    </dsp:sp>
    <dsp:sp modelId="{13E8B9EB-0764-47F3-99FA-7048B9DADEA7}">
      <dsp:nvSpPr>
        <dsp:cNvPr id="0" name=""/>
        <dsp:cNvSpPr/>
      </dsp:nvSpPr>
      <dsp:spPr>
        <a:xfrm>
          <a:off x="6104429" y="1340913"/>
          <a:ext cx="2662414" cy="4164165"/>
        </a:xfrm>
        <a:prstGeom prst="rect">
          <a:avLst/>
        </a:prstGeom>
        <a:solidFill>
          <a:schemeClr val="accent2">
            <a:tint val="40000"/>
            <a:alpha val="90000"/>
            <a:hueOff val="-3016293"/>
            <a:satOff val="17316"/>
            <a:lumOff val="1143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3016293"/>
              <a:satOff val="17316"/>
              <a:lumOff val="11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8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พัฒนาระบบสื่อสารสาธารณะเพื่อสร้างความรอบรู้สุขภาพเด็กปฐมวัย</a:t>
          </a:r>
          <a:endParaRPr lang="th-TH" sz="18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8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พัฒนาฐานข้อมูล ระบบเฝ้าระวัง และ ระบบกำกับติดตาม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8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พัฒนาทักษะความเป็นพ่อแม่ให้ผู้ดูแลเด็ก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8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พัฒนาฐานข้อมูลระบบเฝ้าระวัง ภาวะโภชนาการ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8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การใช้สื่อสาธารณะให้เกิดประโยชน์</a:t>
          </a:r>
        </a:p>
      </dsp:txBody>
      <dsp:txXfrm>
        <a:off x="6104429" y="1340913"/>
        <a:ext cx="2662414" cy="4164165"/>
      </dsp:txXfrm>
    </dsp:sp>
    <dsp:sp modelId="{E0536F31-2ACF-4C4A-B1B2-FBACA20ECB12}">
      <dsp:nvSpPr>
        <dsp:cNvPr id="0" name=""/>
        <dsp:cNvSpPr/>
      </dsp:nvSpPr>
      <dsp:spPr>
        <a:xfrm>
          <a:off x="9206183" y="204488"/>
          <a:ext cx="2662414" cy="1064965"/>
        </a:xfrm>
        <a:prstGeom prst="rect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ส่งเสริมการ</a:t>
          </a:r>
          <a:r>
            <a:rPr lang="th-TH" sz="1800" b="0" kern="120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สร้างนว</a:t>
          </a: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ตก</a:t>
          </a:r>
          <a:r>
            <a:rPr lang="th-TH" sz="1800" b="0" kern="1200" dirty="0" err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รรม</a:t>
          </a:r>
          <a:endParaRPr lang="th-TH" sz="18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9206183" y="204488"/>
        <a:ext cx="2662414" cy="1064965"/>
      </dsp:txXfrm>
    </dsp:sp>
    <dsp:sp modelId="{D8CD2349-B67E-4AC2-BE7E-B9B4004DC285}">
      <dsp:nvSpPr>
        <dsp:cNvPr id="0" name=""/>
        <dsp:cNvSpPr/>
      </dsp:nvSpPr>
      <dsp:spPr>
        <a:xfrm>
          <a:off x="9211454" y="1363299"/>
          <a:ext cx="2662414" cy="4164165"/>
        </a:xfrm>
        <a:prstGeom prst="rect">
          <a:avLst/>
        </a:prstGeom>
        <a:solidFill>
          <a:schemeClr val="accent2">
            <a:tint val="40000"/>
            <a:alpha val="90000"/>
            <a:hueOff val="-4524440"/>
            <a:satOff val="25974"/>
            <a:lumOff val="1714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4524440"/>
              <a:satOff val="25974"/>
              <a:lumOff val="1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พัฒนาศักยภาพบุคลากรงานปฐมวัย/ภาคีเครือข่าย/ครูปฐมวัย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สนับสนุนให้เกิดกระบวนการแลกเปลี่ยนเรียนรู้และพัฒนา </a:t>
          </a:r>
          <a:r>
            <a:rPr lang="th-TH" sz="1600" kern="1200" spc="-40" dirty="0" err="1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สพด</a:t>
          </a:r>
          <a:r>
            <a:rPr lang="th-TH" sz="1600" kern="12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.ต้นแบบ กินดีเล่นได้สูงใหญ่ ไอคิวดี </a:t>
          </a:r>
          <a:r>
            <a:rPr lang="th-TH" sz="1600" kern="1200" spc="-40" dirty="0" err="1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สพด</a:t>
          </a:r>
          <a:r>
            <a:rPr lang="th-TH" sz="1600" kern="12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.4</a:t>
          </a:r>
          <a:r>
            <a:rPr lang="en-US" sz="1600" kern="1200" spc="-4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ส่งเสริมให้เกิดงานวิจัยในการดำเนินงาน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พัฒนาองค์ความรู้ นวัตกรรมและเทคโนโลยีต่อยอดเพื่อเกิดนวัตกรรมแก้ปัญหา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ส่งเสริมการใช้ภูมิปัญญาท้องถิ่นในการส่งเสริมการเจริญเติบเติบโตของเด็กปฐมวัย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211454" y="1363299"/>
        <a:ext cx="2662414" cy="41641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36CDD-5B53-4B1B-9095-D5FF14B2490A}">
      <dsp:nvSpPr>
        <dsp:cNvPr id="0" name=""/>
        <dsp:cNvSpPr/>
      </dsp:nvSpPr>
      <dsp:spPr>
        <a:xfrm>
          <a:off x="1069" y="126477"/>
          <a:ext cx="2662414" cy="121058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ขับเคลื่อนนโยบายพัฒนาศักยภาพเด็กไทยในศตวรรษที่ 21</a:t>
          </a:r>
          <a:r>
            <a:rPr lang="en-US" sz="1800" b="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endParaRPr lang="th-TH" sz="18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069" y="126477"/>
        <a:ext cx="2662414" cy="1210589"/>
      </dsp:txXfrm>
    </dsp:sp>
    <dsp:sp modelId="{4727EF65-2D4D-40AA-ABB5-2C83B3F97656}">
      <dsp:nvSpPr>
        <dsp:cNvPr id="0" name=""/>
        <dsp:cNvSpPr/>
      </dsp:nvSpPr>
      <dsp:spPr>
        <a:xfrm>
          <a:off x="1069" y="1399951"/>
          <a:ext cx="2662414" cy="430416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เด็กวัยเรียนอายุ 6-14ปี </a:t>
          </a:r>
          <a:r>
            <a:rPr lang="th-TH" sz="1600" b="0" kern="1200" baseline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ได้รับการคัดกรองภาวะสุขภาพ ไม่น้อยกว่าร้อยละ 90 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บันทึกผลการตรวจคัดกรองสุขภาพเด็กวัยเรียน และวิเคราะห์ข้อมูลสุขภาพในระบบ </a:t>
          </a:r>
          <a:r>
            <a:rPr lang="en-US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HDC VISON2020</a:t>
          </a:r>
          <a:endParaRPr lang="th-TH" sz="1600" b="0" i="0" u="none" strike="noStrike" kern="1200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ดำเนินงานโรงเรียนส่งเสริมสุขภาพระดับมาตรฐาน สากล</a:t>
          </a:r>
          <a:r>
            <a:rPr lang="en-US" sz="1600" b="0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:GSHPS </a:t>
          </a: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/โรงเรียนรอบรู้ด้านสุขภาพ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โรงเรียน </a:t>
          </a:r>
          <a:r>
            <a:rPr lang="en-US" sz="1600" b="0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10 </a:t>
          </a:r>
          <a:r>
            <a:rPr lang="th-TH" sz="1600" b="0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อ โภชนาการ ทันตสุขภาพ เด็กไทยสายตาดี เด็กเปราะบาง ระบบฐานข้อมูลร่วม ธรรมนูญสุขภาพโรงเรียนพระปริยัติ</a:t>
          </a:r>
          <a:endParaRPr lang="th-TH" sz="16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069" y="1399951"/>
        <a:ext cx="2662414" cy="4304160"/>
      </dsp:txXfrm>
    </dsp:sp>
    <dsp:sp modelId="{915D5A09-6891-4830-8D5E-B8251006E85E}">
      <dsp:nvSpPr>
        <dsp:cNvPr id="0" name=""/>
        <dsp:cNvSpPr/>
      </dsp:nvSpPr>
      <dsp:spPr>
        <a:xfrm>
          <a:off x="3008107" y="187768"/>
          <a:ext cx="2662414" cy="1150173"/>
        </a:xfrm>
        <a:prstGeom prst="rect">
          <a:avLst/>
        </a:prstGeom>
        <a:solidFill>
          <a:schemeClr val="accent2">
            <a:hueOff val="-1197987"/>
            <a:satOff val="8241"/>
            <a:lumOff val="915"/>
            <a:alphaOff val="0"/>
          </a:schemeClr>
        </a:solidFill>
        <a:ln w="15875" cap="rnd" cmpd="sng" algn="ctr">
          <a:solidFill>
            <a:schemeClr val="accent2">
              <a:hueOff val="-1197987"/>
              <a:satOff val="8241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ยกระดับคุณภาพ งานส่งเสริมสุขภาพวัยเรียน</a:t>
          </a:r>
        </a:p>
      </dsp:txBody>
      <dsp:txXfrm>
        <a:off x="3008107" y="187768"/>
        <a:ext cx="2662414" cy="1150173"/>
      </dsp:txXfrm>
    </dsp:sp>
    <dsp:sp modelId="{54F29A50-B9EB-4216-9C36-6C652F666B47}">
      <dsp:nvSpPr>
        <dsp:cNvPr id="0" name=""/>
        <dsp:cNvSpPr/>
      </dsp:nvSpPr>
      <dsp:spPr>
        <a:xfrm>
          <a:off x="3008107" y="1420357"/>
          <a:ext cx="2662414" cy="4304160"/>
        </a:xfrm>
        <a:prstGeom prst="rect">
          <a:avLst/>
        </a:prstGeom>
        <a:solidFill>
          <a:schemeClr val="accent2">
            <a:tint val="40000"/>
            <a:alpha val="90000"/>
            <a:hueOff val="-1508147"/>
            <a:satOff val="8658"/>
            <a:lumOff val="571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1508147"/>
              <a:satOff val="8658"/>
              <a:lumOff val="5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จัดอบรมพัฒนาบุคลากรสาธารณสุขและเครือข่าย มาตรการแนวทางการจัดการปัญหาสุขภาพเด็กวัยเรียน (โภชนาการ ทันตสุขภาพ เด็กไทยสายตาดี เด็กพิเศษกลุ่มเปราะบาง)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จัดอบรมความรอบรู้ในการส่งเสริมสุขภาพดีด้วยทฤษฎีเพื่อน(ตาย) ด้วยหลัก 10 อ ผ่าน </a:t>
          </a:r>
          <a:r>
            <a:rPr lang="en-US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โรงเรียนดำเนินการสมัครเข้าร่วมประเมินโรงเรียนระดับมาตรฐานสากล</a:t>
          </a:r>
          <a:r>
            <a:rPr lang="en-US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en-US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GSHPS </a:t>
          </a:r>
          <a:endParaRPr lang="th-TH" sz="1600" b="0" i="0" u="none" strike="noStrike" kern="1200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มีการประเมินรับรองโรงเรียนส่งเสริมสุขภาพระดับมาตรฐานสากล</a:t>
          </a: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</a:t>
          </a:r>
          <a:r>
            <a:rPr lang="en-US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:GSHPS</a:t>
          </a: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)</a:t>
          </a: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ผ่าน </a:t>
          </a:r>
          <a:r>
            <a:rPr lang="en-US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</a:p>
      </dsp:txBody>
      <dsp:txXfrm>
        <a:off x="3008107" y="1420357"/>
        <a:ext cx="2662414" cy="4304160"/>
      </dsp:txXfrm>
    </dsp:sp>
    <dsp:sp modelId="{65DD7798-687A-47EF-91C3-80817A97C792}">
      <dsp:nvSpPr>
        <dsp:cNvPr id="0" name=""/>
        <dsp:cNvSpPr/>
      </dsp:nvSpPr>
      <dsp:spPr>
        <a:xfrm>
          <a:off x="6032424" y="123905"/>
          <a:ext cx="2762921" cy="1125839"/>
        </a:xfrm>
        <a:prstGeom prst="rect">
          <a:avLst/>
        </a:prstGeom>
        <a:solidFill>
          <a:schemeClr val="accent2">
            <a:hueOff val="-2395974"/>
            <a:satOff val="16481"/>
            <a:lumOff val="1829"/>
            <a:alphaOff val="0"/>
          </a:schemeClr>
        </a:solidFill>
        <a:ln w="15875" cap="rnd" cmpd="sng" algn="ctr">
          <a:solidFill>
            <a:schemeClr val="accent2">
              <a:hueOff val="-2395974"/>
              <a:satOff val="16481"/>
              <a:lumOff val="18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เสริมสร้างการมีส่วนร่วมของ ภาคีเครือข่ายในการส่งเสริมสุขภาพวัยเรียน</a:t>
          </a:r>
          <a:endParaRPr lang="th-TH" sz="1800" b="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032424" y="123905"/>
        <a:ext cx="2762921" cy="1125839"/>
      </dsp:txXfrm>
    </dsp:sp>
    <dsp:sp modelId="{13E8B9EB-0764-47F3-99FA-7048B9DADEA7}">
      <dsp:nvSpPr>
        <dsp:cNvPr id="0" name=""/>
        <dsp:cNvSpPr/>
      </dsp:nvSpPr>
      <dsp:spPr>
        <a:xfrm>
          <a:off x="6104429" y="1347774"/>
          <a:ext cx="2662414" cy="4304160"/>
        </a:xfrm>
        <a:prstGeom prst="rect">
          <a:avLst/>
        </a:prstGeom>
        <a:solidFill>
          <a:schemeClr val="accent2">
            <a:tint val="40000"/>
            <a:alpha val="90000"/>
            <a:hueOff val="-3016293"/>
            <a:satOff val="17316"/>
            <a:lumOff val="1143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3016293"/>
              <a:satOff val="17316"/>
              <a:lumOff val="11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ประเมินรับรองโรงเรียนส่งเสริมสุขภาพระดับมาตรฐานสากล ผ่าน </a:t>
          </a:r>
          <a:r>
            <a:rPr lang="en-US" sz="1600" b="0" i="0" u="none" strike="noStrike" kern="1200" baseline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มีการขับเคลื่อนงานส่งเสริมสุขภาพ เด็กวัยเรียน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สถานบริการมีการดำเนิน</a:t>
          </a: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งานอนามัยโรงเรียน ร่วมกับภาคีเครือข่ายอย่างมีคุณภาพและมาตรฐานการ (1โรงเรียน 1 ครูอนามัยโรงเรียน น.ร.แกนนำด้านสุขภาพ ครู หมอ พ่อแม่) การจัดการอาหา</a:t>
          </a:r>
          <a:r>
            <a:rPr lang="th-TH" sz="1600" b="1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 </a:t>
          </a:r>
        </a:p>
      </dsp:txBody>
      <dsp:txXfrm>
        <a:off x="6104429" y="1347774"/>
        <a:ext cx="2662414" cy="4304160"/>
      </dsp:txXfrm>
    </dsp:sp>
    <dsp:sp modelId="{E0536F31-2ACF-4C4A-B1B2-FBACA20ECB12}">
      <dsp:nvSpPr>
        <dsp:cNvPr id="0" name=""/>
        <dsp:cNvSpPr/>
      </dsp:nvSpPr>
      <dsp:spPr>
        <a:xfrm>
          <a:off x="9201017" y="117318"/>
          <a:ext cx="2662414" cy="1065285"/>
        </a:xfrm>
        <a:prstGeom prst="rect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พัฒนาระบบเฝ้าระวังและกับติดตามผ่านระบบ </a:t>
          </a:r>
          <a:endParaRPr lang="en-US" sz="16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9201017" y="117318"/>
        <a:ext cx="2662414" cy="1065285"/>
      </dsp:txXfrm>
    </dsp:sp>
    <dsp:sp modelId="{D8CD2349-B67E-4AC2-BE7E-B9B4004DC285}">
      <dsp:nvSpPr>
        <dsp:cNvPr id="0" name=""/>
        <dsp:cNvSpPr/>
      </dsp:nvSpPr>
      <dsp:spPr>
        <a:xfrm>
          <a:off x="9211454" y="1293381"/>
          <a:ext cx="2662414" cy="4304160"/>
        </a:xfrm>
        <a:prstGeom prst="rect">
          <a:avLst/>
        </a:prstGeom>
        <a:solidFill>
          <a:schemeClr val="accent2">
            <a:tint val="40000"/>
            <a:alpha val="90000"/>
            <a:hueOff val="-4524440"/>
            <a:satOff val="25974"/>
            <a:lumOff val="1714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4524440"/>
              <a:satOff val="25974"/>
              <a:lumOff val="1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พัฒนาระบบการทำงานส่งเสริมสุขภาพกลุ่มวัยเรียน ผ่านระบบ </a:t>
          </a:r>
          <a:r>
            <a:rPr lang="en-US" sz="1600" b="0" kern="120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พัฒนาระบบเฝ้าระวังและกำกับติดตามภาวะสุขภาพวัยเรียนระบบ </a:t>
          </a:r>
          <a:r>
            <a:rPr lang="en-US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ติดตามกลไกความร่วมมือภาคีเครือข่ายการเชื่อมโยงฐานข้อมูลร่วมด้านสุขภาพเด็กวัยเรียน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211454" y="1293381"/>
        <a:ext cx="2662414" cy="43041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36CDD-5B53-4B1B-9095-D5FF14B2490A}">
      <dsp:nvSpPr>
        <dsp:cNvPr id="0" name=""/>
        <dsp:cNvSpPr/>
      </dsp:nvSpPr>
      <dsp:spPr>
        <a:xfrm>
          <a:off x="1069" y="15695"/>
          <a:ext cx="2662414" cy="114583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ขับเคลื่อนนโยบายพัฒนาศักยภาพวัยรุ่นและ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เยาวชน จังหวัดอุดรธานี</a:t>
          </a:r>
          <a:r>
            <a:rPr lang="en-US" sz="1800" b="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endParaRPr lang="th-TH" sz="18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069" y="15695"/>
        <a:ext cx="2662414" cy="1145833"/>
      </dsp:txXfrm>
    </dsp:sp>
    <dsp:sp modelId="{4727EF65-2D4D-40AA-ABB5-2C83B3F97656}">
      <dsp:nvSpPr>
        <dsp:cNvPr id="0" name=""/>
        <dsp:cNvSpPr/>
      </dsp:nvSpPr>
      <dsp:spPr>
        <a:xfrm>
          <a:off x="1069" y="1229531"/>
          <a:ext cx="2662414" cy="459358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ถ่ายทอดนโยบายงานวัยรุ่นและงานอนามัยการเจริญพันธุ์จังหวัดอุดรธานี </a:t>
          </a: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ประชุมคณะทำงาน/คณะอนุกรรมการป้องกันและแก้ไขปัญหาการตั้งครรภ์ในวัยรุ่น จ.อุดรธานี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ส่งเสริมสนับสนุนสถานบริการและภาคีเครือข่ายในการค้นหา คัดกรอง ส่งต่อเด็ก วัยรุ่นกลุ่มเสี่ยงสู่ระบบบริการสุขภาพ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ส่งเสริมสนับสนุนให้เกิดการพัฒนาศักยภาพบุคลากรและภาคีเครือข่าย ในการสนับสนับและส่งเสริมสุขภาพในกลุ่มวัยรุ่นและงานอนามัยการเจริญพันธุ์</a:t>
          </a:r>
          <a:endParaRPr lang="en-US" sz="1600" kern="1200" baseline="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069" y="1229531"/>
        <a:ext cx="2662414" cy="4593585"/>
      </dsp:txXfrm>
    </dsp:sp>
    <dsp:sp modelId="{915D5A09-6891-4830-8D5E-B8251006E85E}">
      <dsp:nvSpPr>
        <dsp:cNvPr id="0" name=""/>
        <dsp:cNvSpPr/>
      </dsp:nvSpPr>
      <dsp:spPr>
        <a:xfrm>
          <a:off x="3008107" y="0"/>
          <a:ext cx="2662414" cy="1407470"/>
        </a:xfrm>
        <a:prstGeom prst="rect">
          <a:avLst/>
        </a:prstGeom>
        <a:solidFill>
          <a:schemeClr val="accent2">
            <a:hueOff val="-1197987"/>
            <a:satOff val="8241"/>
            <a:lumOff val="915"/>
            <a:alphaOff val="0"/>
          </a:schemeClr>
        </a:solidFill>
        <a:ln w="15875" cap="rnd" cmpd="sng" algn="ctr">
          <a:solidFill>
            <a:schemeClr val="accent2">
              <a:hueOff val="-1197987"/>
              <a:satOff val="8241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ยกระดับคุณภาพ สร้างความรอบรู้ ทักษะ และการจัดบริการสุขภาพวัยรุ่นและงานอนามัยการเจริญพันธุ์  </a:t>
          </a:r>
        </a:p>
      </dsp:txBody>
      <dsp:txXfrm>
        <a:off x="3008107" y="0"/>
        <a:ext cx="2662414" cy="1407470"/>
      </dsp:txXfrm>
    </dsp:sp>
    <dsp:sp modelId="{54F29A50-B9EB-4216-9C36-6C652F666B47}">
      <dsp:nvSpPr>
        <dsp:cNvPr id="0" name=""/>
        <dsp:cNvSpPr/>
      </dsp:nvSpPr>
      <dsp:spPr>
        <a:xfrm>
          <a:off x="3008107" y="1232212"/>
          <a:ext cx="2662414" cy="4593585"/>
        </a:xfrm>
        <a:prstGeom prst="rect">
          <a:avLst/>
        </a:prstGeom>
        <a:solidFill>
          <a:schemeClr val="accent2">
            <a:tint val="40000"/>
            <a:alpha val="90000"/>
            <a:hueOff val="-1508147"/>
            <a:satOff val="8658"/>
            <a:lumOff val="571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1508147"/>
              <a:satOff val="8658"/>
              <a:lumOff val="5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เสริมสร้างสมรรถนะ ความรอบรู้ด้านสุขภาพ ด้านเพศวิถีศึกษา ทักษะชีวิตและการเข้าถึงบริการสุขภาพและอนามัยการเจริญพันธุ์รวมทั้งการมีพฤติกรรมสุขภาพที่พึงประสงค์ของวัยรุ่นและเยาวชน</a:t>
          </a: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พัฒนาระบบบริการส่งเสริมสุขภาพให้ได้มาตรฐานและเป็นมิตร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ขับเคลื่อนการดำเนินงานเครือข่ายบริการทางเลือกเพื่อยุติตั้งครรภ์ที่ปลอดภัย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และพัฒนาระบบการเข้าถึงบริการส่งเสริมสุขภาพวัยรุ่นและเยาวชนในกลุ่มเปราะบางอย่างครอบคลุมและทั่วถึง</a:t>
          </a:r>
        </a:p>
      </dsp:txBody>
      <dsp:txXfrm>
        <a:off x="3008107" y="1232212"/>
        <a:ext cx="2662414" cy="4593585"/>
      </dsp:txXfrm>
    </dsp:sp>
    <dsp:sp modelId="{65DD7798-687A-47EF-91C3-80817A97C792}">
      <dsp:nvSpPr>
        <dsp:cNvPr id="0" name=""/>
        <dsp:cNvSpPr/>
      </dsp:nvSpPr>
      <dsp:spPr>
        <a:xfrm>
          <a:off x="6032424" y="0"/>
          <a:ext cx="2762921" cy="1268346"/>
        </a:xfrm>
        <a:prstGeom prst="rect">
          <a:avLst/>
        </a:prstGeom>
        <a:solidFill>
          <a:schemeClr val="accent2">
            <a:hueOff val="-2395974"/>
            <a:satOff val="16481"/>
            <a:lumOff val="1829"/>
            <a:alphaOff val="0"/>
          </a:schemeClr>
        </a:solidFill>
        <a:ln w="15875" cap="rnd" cmpd="sng" algn="ctr">
          <a:solidFill>
            <a:schemeClr val="accent2">
              <a:hueOff val="-2395974"/>
              <a:satOff val="16481"/>
              <a:lumOff val="18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เสริมสร้างการมีส่วนร่วมของภาคีเครือข่ายในการส่งเสริมสุขภาพวัยรุ่นและเยาวชนใน</a:t>
          </a:r>
          <a:r>
            <a:rPr lang="th-TH" sz="1600" b="0" kern="1200" dirty="0" err="1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ยุคดิจิตัล</a:t>
          </a:r>
          <a:endParaRPr lang="th-TH" sz="1800" b="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032424" y="0"/>
        <a:ext cx="2762921" cy="1268346"/>
      </dsp:txXfrm>
    </dsp:sp>
    <dsp:sp modelId="{13E8B9EB-0764-47F3-99FA-7048B9DADEA7}">
      <dsp:nvSpPr>
        <dsp:cNvPr id="0" name=""/>
        <dsp:cNvSpPr/>
      </dsp:nvSpPr>
      <dsp:spPr>
        <a:xfrm>
          <a:off x="6104429" y="1227086"/>
          <a:ext cx="2662414" cy="4593585"/>
        </a:xfrm>
        <a:prstGeom prst="rect">
          <a:avLst/>
        </a:prstGeom>
        <a:solidFill>
          <a:schemeClr val="accent2">
            <a:tint val="40000"/>
            <a:alpha val="90000"/>
            <a:hueOff val="-3016293"/>
            <a:satOff val="17316"/>
            <a:lumOff val="1143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3016293"/>
              <a:satOff val="17316"/>
              <a:lumOff val="11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พัฒนาศักยภาพบุคลากรและภาคีเครือข่ายให้มีความรู้ ทักษะ</a:t>
          </a: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สุขภาพวัยรุ่นและงานอนามัยการเจริญพันธุ์</a:t>
          </a:r>
          <a:endParaRPr lang="th-TH" sz="160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ส่งเสริมให้วัยรุ่นและเยาวชนได้รับการคุ้มครองและเข้าถึงบริการส่งเสริมสุขภาพอย่างครอบคลุม ทั่วถึง และเป็นธรรม 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 สนับสนุน ให้มีพื้นที่สร้างสรรค์ ปลอดภัย แก่กลุ่มวัยรุ่นและเยาวชน ครอบคลุม 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ประสานความร่วมมือ ขับเคลื่อนการดำเนินงานร่วมกับภาคีเครือข่ายที่เกี่ยวข้องในพื้นที่</a:t>
          </a:r>
          <a:endParaRPr lang="en-US" sz="160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104429" y="1227086"/>
        <a:ext cx="2662414" cy="4593585"/>
      </dsp:txXfrm>
    </dsp:sp>
    <dsp:sp modelId="{E0536F31-2ACF-4C4A-B1B2-FBACA20ECB12}">
      <dsp:nvSpPr>
        <dsp:cNvPr id="0" name=""/>
        <dsp:cNvSpPr/>
      </dsp:nvSpPr>
      <dsp:spPr>
        <a:xfrm>
          <a:off x="9203973" y="0"/>
          <a:ext cx="2662414" cy="1385032"/>
        </a:xfrm>
        <a:prstGeom prst="rect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พัฒนาระบบเฝ้าระวังและกับติดตามผ่านระบบ </a:t>
          </a:r>
          <a:endParaRPr lang="en-US" sz="16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Digital Platform</a:t>
          </a:r>
          <a:endParaRPr lang="th-TH" sz="16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9203973" y="0"/>
        <a:ext cx="2662414" cy="1385032"/>
      </dsp:txXfrm>
    </dsp:sp>
    <dsp:sp modelId="{D8CD2349-B67E-4AC2-BE7E-B9B4004DC285}">
      <dsp:nvSpPr>
        <dsp:cNvPr id="0" name=""/>
        <dsp:cNvSpPr/>
      </dsp:nvSpPr>
      <dsp:spPr>
        <a:xfrm>
          <a:off x="9211454" y="1214364"/>
          <a:ext cx="2662414" cy="4593585"/>
        </a:xfrm>
        <a:prstGeom prst="rect">
          <a:avLst/>
        </a:prstGeom>
        <a:solidFill>
          <a:schemeClr val="accent2">
            <a:tint val="40000"/>
            <a:alpha val="90000"/>
            <a:hueOff val="-4524440"/>
            <a:satOff val="25974"/>
            <a:lumOff val="1714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4524440"/>
              <a:satOff val="25974"/>
              <a:lumOff val="1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พัฒนาคุณภาพระบบการจัดการความรู้ วิเคราะห์ วิจัย และนวัตกรรมสุขภาพวัยรุ่นและเยาวชนจังหวัดอุดรธานี</a:t>
          </a: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พัฒนาระบบข้อมูลร่วมและเทคโนโลยีสารสนเทศในการ    เฝ้าระวังสุขภาพ วัยรุ่นและเยาวชนจังหวัดอุดรธานี อย่างมีประสิทธิภาพ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 สนับสนุน การใช้ ระบบ </a:t>
          </a:r>
          <a:r>
            <a:rPr lang="en-US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Teenage digital platform </a:t>
          </a: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( </a:t>
          </a:r>
          <a:r>
            <a:rPr lang="en-US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Line OA: Teen Club , Yellow Book)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พัฒนาระบบ กำกับติดตามและประเมินผลด้วย </a:t>
          </a:r>
          <a:r>
            <a:rPr lang="en-US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digital platform </a:t>
          </a: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(</a:t>
          </a:r>
          <a:r>
            <a:rPr lang="en-US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Teen Act Indicator)</a:t>
          </a:r>
          <a:endParaRPr lang="th-TH" sz="1600" b="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211454" y="1214364"/>
        <a:ext cx="2662414" cy="45935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36CDD-5B53-4B1B-9095-D5FF14B2490A}">
      <dsp:nvSpPr>
        <dsp:cNvPr id="0" name=""/>
        <dsp:cNvSpPr/>
      </dsp:nvSpPr>
      <dsp:spPr>
        <a:xfrm>
          <a:off x="50830" y="0"/>
          <a:ext cx="2662414" cy="160760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ขับเคลื่อนนโยบายสร้างวัยทำงานสุขภาพดีเพื่อผลิตภาพการทำงานที่สูงขึ้นและคุณภาพชีวิตที่ดี</a:t>
          </a:r>
          <a:endParaRPr lang="th-TH" sz="16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0830" y="0"/>
        <a:ext cx="2662414" cy="1607608"/>
      </dsp:txXfrm>
    </dsp:sp>
    <dsp:sp modelId="{4727EF65-2D4D-40AA-ABB5-2C83B3F97656}">
      <dsp:nvSpPr>
        <dsp:cNvPr id="0" name=""/>
        <dsp:cNvSpPr/>
      </dsp:nvSpPr>
      <dsp:spPr>
        <a:xfrm>
          <a:off x="72901" y="1588144"/>
          <a:ext cx="2662414" cy="412986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kern="12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การจัดทำระบบเฝ้าระวังสุขภาพแรงงานในสถานประกอบการ และส่งเสริมการจัดทำแผนพัฒนาสุขภาพวัยทำงานในระดับตำบลที่ครอบคลุมทุกด้าน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 สนับสนุนองค์กรปกครองส่วนท้องถิ่น ชุมชน ภาคเอกชน ภาคประชาสังคมขับเคลื่อนการบูรณา การนโยบายส่งเสริมสุขภาพวัยทำงาน</a:t>
          </a:r>
          <a:endParaRPr lang="th-TH" sz="1600" b="0" i="0" u="none" strike="noStrike" kern="1200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72901" y="1588144"/>
        <a:ext cx="2662414" cy="4129867"/>
      </dsp:txXfrm>
    </dsp:sp>
    <dsp:sp modelId="{915D5A09-6891-4830-8D5E-B8251006E85E}">
      <dsp:nvSpPr>
        <dsp:cNvPr id="0" name=""/>
        <dsp:cNvSpPr/>
      </dsp:nvSpPr>
      <dsp:spPr>
        <a:xfrm>
          <a:off x="2935903" y="0"/>
          <a:ext cx="2662414" cy="1518673"/>
        </a:xfrm>
        <a:prstGeom prst="rect">
          <a:avLst/>
        </a:prstGeom>
        <a:solidFill>
          <a:schemeClr val="accent2">
            <a:hueOff val="-1197987"/>
            <a:satOff val="8241"/>
            <a:lumOff val="915"/>
            <a:alphaOff val="0"/>
          </a:schemeClr>
        </a:solidFill>
        <a:ln w="15875" cap="rnd" cmpd="sng" algn="ctr">
          <a:solidFill>
            <a:schemeClr val="accent2">
              <a:hueOff val="-1197987"/>
              <a:satOff val="8241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600" b="0" i="0" u="none" kern="12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ส่งเสริมการพัฒนาความรู้ วิทยาการเทคโนโลยี เพื่อวัยทำงานสุขภาพดีพึ่งตนเองทางสุขภาพได้</a:t>
          </a:r>
          <a:endParaRPr lang="th-TH" sz="16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935903" y="0"/>
        <a:ext cx="2662414" cy="1518673"/>
      </dsp:txXfrm>
    </dsp:sp>
    <dsp:sp modelId="{54F29A50-B9EB-4216-9C36-6C652F666B47}">
      <dsp:nvSpPr>
        <dsp:cNvPr id="0" name=""/>
        <dsp:cNvSpPr/>
      </dsp:nvSpPr>
      <dsp:spPr>
        <a:xfrm>
          <a:off x="2936089" y="1428689"/>
          <a:ext cx="2662414" cy="4530120"/>
        </a:xfrm>
        <a:prstGeom prst="rect">
          <a:avLst/>
        </a:prstGeom>
        <a:solidFill>
          <a:schemeClr val="accent2">
            <a:tint val="40000"/>
            <a:alpha val="90000"/>
            <a:hueOff val="-1508147"/>
            <a:satOff val="8658"/>
            <a:lumOff val="571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1508147"/>
              <a:satOff val="8658"/>
              <a:lumOff val="5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พัฒนาศักยภาพทีม </a:t>
          </a:r>
          <a:r>
            <a:rPr lang="en-US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Coaching </a:t>
          </a: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หน่วยบริการระดับอำเภอ/ตำบล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ประเมินรับรอง มาตรฐาน คลินิก  </a:t>
          </a:r>
          <a:r>
            <a:rPr lang="en-US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DPAC </a:t>
          </a: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องค์กรไร้พุง  บุคคลต้นแบบ  </a:t>
          </a:r>
          <a:r>
            <a:rPr lang="th-TH" sz="1600" b="0" kern="12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ตำบลต้นแบบลดเสี่ยง</a:t>
          </a:r>
          <a:r>
            <a:rPr lang="th-TH" sz="1600" b="0" kern="120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ลดโรค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สนับสนุนพื้นที่</a:t>
          </a: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จัดโปรโมชั่นโปรแกรมประเมิน และจัดการสุขภาพเพื่อลดความอ้วนโภชนาการสำหรับวัยทำงานในกลุ่มเสี่ยงโรค </a:t>
          </a:r>
          <a:r>
            <a:rPr lang="en-US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NCD </a:t>
          </a:r>
          <a:r>
            <a:rPr lang="th-TH" sz="16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และให้กลุ่มเสี่ยงเข้าร่วมโปรแกรมติดตาม พร้อมทั้งการส่งเสริมชุมชนที่มีความเป็นเลิศ ร่วมเผยแพร่เชิงรุก สัญจรสู่สถานประกอบการ ชุมชน</a:t>
          </a:r>
        </a:p>
      </dsp:txBody>
      <dsp:txXfrm>
        <a:off x="2936089" y="1428689"/>
        <a:ext cx="2662414" cy="4530120"/>
      </dsp:txXfrm>
    </dsp:sp>
    <dsp:sp modelId="{65DD7798-687A-47EF-91C3-80817A97C792}">
      <dsp:nvSpPr>
        <dsp:cNvPr id="0" name=""/>
        <dsp:cNvSpPr/>
      </dsp:nvSpPr>
      <dsp:spPr>
        <a:xfrm>
          <a:off x="6032424" y="0"/>
          <a:ext cx="2762921" cy="1494786"/>
        </a:xfrm>
        <a:prstGeom prst="rect">
          <a:avLst/>
        </a:prstGeom>
        <a:solidFill>
          <a:schemeClr val="accent2">
            <a:hueOff val="-2395974"/>
            <a:satOff val="16481"/>
            <a:lumOff val="1829"/>
            <a:alphaOff val="0"/>
          </a:schemeClr>
        </a:solidFill>
        <a:ln w="15875" cap="rnd" cmpd="sng" algn="ctr">
          <a:solidFill>
            <a:schemeClr val="accent2">
              <a:hueOff val="-2395974"/>
              <a:satOff val="16481"/>
              <a:lumOff val="18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i="0" u="none" kern="120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เพิ่มต้นแบบประชากรแรงงานสุขภาพดี เพื่อเพิ่มแรงงานสุขภาพดี จัดการสุขภาพตนเองได้</a:t>
          </a:r>
          <a:endParaRPr lang="th-TH" sz="1800" b="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032424" y="0"/>
        <a:ext cx="2762921" cy="1494786"/>
      </dsp:txXfrm>
    </dsp:sp>
    <dsp:sp modelId="{13E8B9EB-0764-47F3-99FA-7048B9DADEA7}">
      <dsp:nvSpPr>
        <dsp:cNvPr id="0" name=""/>
        <dsp:cNvSpPr/>
      </dsp:nvSpPr>
      <dsp:spPr>
        <a:xfrm>
          <a:off x="6104429" y="1470114"/>
          <a:ext cx="2662414" cy="4310481"/>
        </a:xfrm>
        <a:prstGeom prst="rect">
          <a:avLst/>
        </a:prstGeom>
        <a:solidFill>
          <a:schemeClr val="accent2">
            <a:tint val="40000"/>
            <a:alpha val="90000"/>
            <a:hueOff val="-3016293"/>
            <a:satOff val="17316"/>
            <a:lumOff val="1143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3016293"/>
              <a:satOff val="17316"/>
              <a:lumOff val="11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พัฒนาคลินิก </a:t>
          </a:r>
          <a:r>
            <a:rPr lang="en-US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DPAC </a:t>
          </a: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ให้ผ่านมาตรฐาน จัดบริการในรูปแบบการดูแลสุขภาพรายบุคคล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สนับสนุนให้มีคลินิกสุขภาพเชิงรุก สัญจรสู่สถานประกอบการ แบบมีส่วนร่วมโครงการสาวไทยแก้มแดง/ชุมชน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 สถานบริการสาธารณสุขมีการดำเนินงานเป็นต้นแบบองค์กรไร้พุง</a:t>
          </a:r>
          <a:endParaRPr lang="th-TH" sz="1600" b="0" i="0" u="none" strike="noStrike" kern="1200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</a:t>
          </a:r>
          <a:r>
            <a:rPr lang="th-TH" sz="1600" b="0" kern="12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ตำบลต้นแบบลดเสี่ยง</a:t>
          </a:r>
          <a:r>
            <a:rPr lang="th-TH" sz="1600" b="0" kern="1200" baseline="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ลดโรค</a:t>
          </a:r>
        </a:p>
      </dsp:txBody>
      <dsp:txXfrm>
        <a:off x="6104429" y="1470114"/>
        <a:ext cx="2662414" cy="4310481"/>
      </dsp:txXfrm>
    </dsp:sp>
    <dsp:sp modelId="{E0536F31-2ACF-4C4A-B1B2-FBACA20ECB12}">
      <dsp:nvSpPr>
        <dsp:cNvPr id="0" name=""/>
        <dsp:cNvSpPr/>
      </dsp:nvSpPr>
      <dsp:spPr>
        <a:xfrm>
          <a:off x="9203973" y="0"/>
          <a:ext cx="2662414" cy="1463305"/>
        </a:xfrm>
        <a:prstGeom prst="rect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i="0" u="none" kern="1200" dirty="0">
              <a:solidFill>
                <a:schemeClr val="tx1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ผสานความร่วมมือภาคีร่วมสร้างสภาพแวดล้อมการทำงาน ให้เอื้อต่อการมีสุขภาพดี</a:t>
          </a:r>
          <a:endParaRPr lang="th-TH" sz="18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9203973" y="0"/>
        <a:ext cx="2662414" cy="1463305"/>
      </dsp:txXfrm>
    </dsp:sp>
    <dsp:sp modelId="{D8CD2349-B67E-4AC2-BE7E-B9B4004DC285}">
      <dsp:nvSpPr>
        <dsp:cNvPr id="0" name=""/>
        <dsp:cNvSpPr/>
      </dsp:nvSpPr>
      <dsp:spPr>
        <a:xfrm>
          <a:off x="9211454" y="1472429"/>
          <a:ext cx="2662414" cy="4293180"/>
        </a:xfrm>
        <a:prstGeom prst="rect">
          <a:avLst/>
        </a:prstGeom>
        <a:solidFill>
          <a:schemeClr val="accent2">
            <a:tint val="40000"/>
            <a:alpha val="90000"/>
            <a:hueOff val="-4524440"/>
            <a:satOff val="25974"/>
            <a:lumOff val="1714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4524440"/>
              <a:satOff val="25974"/>
              <a:lumOff val="1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บูรณาการการดำเนินการงานวัยทำงาน</a:t>
          </a:r>
          <a:r>
            <a:rPr lang="th-TH" sz="1600" b="0" i="0" u="none" strike="noStrike" kern="1200" baseline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ร่วมมือกับภาคีเครือข่ายสร้างสภาพแวดล้อมสุขภาพเพื่อคนทำงานสุขภาพดี ในประชาชนวัยทำงาน</a:t>
          </a: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พัฒนาศักยภาพบุคลากรและภาคีเครือข่าย</a:t>
          </a:r>
          <a:r>
            <a:rPr lang="en-US" sz="1600" b="0" i="0" u="none" strike="noStrike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th-TH" sz="1600" b="0" i="0" u="none" strike="noStrike" kern="1200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baseline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ทดสอบสมรรถภาพร่างกายบุคลากรสาธารณสุขจังหวัดอุดรธานี</a:t>
          </a:r>
          <a:endParaRPr lang="en-US" sz="1600" b="0" i="0" u="none" strike="noStrike" kern="1200" baseline="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211454" y="1472429"/>
        <a:ext cx="2662414" cy="42931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636CDD-5B53-4B1B-9095-D5FF14B2490A}">
      <dsp:nvSpPr>
        <dsp:cNvPr id="0" name=""/>
        <dsp:cNvSpPr/>
      </dsp:nvSpPr>
      <dsp:spPr>
        <a:xfrm>
          <a:off x="70238" y="0"/>
          <a:ext cx="2619251" cy="12373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1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th-TH" sz="1800" b="0" i="0" kern="120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ส่งเสริมสุขภาพผู้สูงอายุกลุ่มที่มีสุขภาวะดีและการคัดกรองสุขภาพ</a:t>
          </a: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ผู้สูงอายุ</a:t>
          </a:r>
          <a:r>
            <a:rPr lang="th-TH" sz="1800" b="0" i="0" kern="120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endParaRPr lang="th-TH" sz="1800" b="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70238" y="0"/>
        <a:ext cx="2619251" cy="1237343"/>
      </dsp:txXfrm>
    </dsp:sp>
    <dsp:sp modelId="{4727EF65-2D4D-40AA-ABB5-2C83B3F97656}">
      <dsp:nvSpPr>
        <dsp:cNvPr id="0" name=""/>
        <dsp:cNvSpPr/>
      </dsp:nvSpPr>
      <dsp:spPr>
        <a:xfrm>
          <a:off x="70238" y="1016942"/>
          <a:ext cx="2619251" cy="4968836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สนับสนุนการคัดกรองประเมินและเฝ้าระวังพฤติกรรมสุขภาพผ่าน </a:t>
          </a:r>
          <a:r>
            <a:rPr lang="en-US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Health Platform </a:t>
          </a:r>
          <a:endParaRPr lang="th-TH" sz="14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ส่งเสริมให้ผู้สูงอายุกลุ่มเสี่ยงได้รับการดูแลตามแผนส่งเสริมสุขภาพดี</a:t>
          </a:r>
          <a:r>
            <a:rPr lang="en-US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(</a:t>
          </a:r>
          <a:r>
            <a:rPr lang="en-US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Wellness Plan)</a:t>
          </a: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en-US" sz="1400" b="0" i="0" u="none" strike="noStrike" kern="1200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สนับสนุนการส่งเสริมสุขภาพผู้สูงอายุและกิจกรรมในชมรมผู้สูงอายุให้ผ่านเกณฑ์คุณภาพ </a:t>
          </a:r>
          <a:endParaRPr lang="en-US" sz="1400" b="0" i="0" u="none" strike="noStrike" kern="1200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สนับสนุนการดำเนินงาน </a:t>
          </a:r>
          <a:r>
            <a:rPr lang="en-US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Age-Friendly Communities/City </a:t>
          </a: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ร่วมกับ ท้องถิ่นนำร่องเทศบาลนครอุดรธานี </a:t>
          </a:r>
          <a:endParaRPr lang="en-US" sz="1400" b="0" i="0" u="none" strike="noStrike" kern="1200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พัฒนาช่องทางการสื่อสาร/สนับสนุนการใช้องค์ความรู้ เทคโนโลยีและนวัตกรรม เพื่อสร้างความรอบรู้ด้านสุขภาพ และการดูแลสุขภาพตนเอง ของผู้สูงอายุ ครอบครัว ชุมชน </a:t>
          </a:r>
          <a:endParaRPr lang="en-US" sz="1400" b="0" i="0" u="none" strike="noStrike" kern="1200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สนับสนุนการขยายพื้นที่ดำเนินงานส่งเสริมสุขภาพผู้สูงอายุด้วย </a:t>
          </a:r>
          <a:r>
            <a:rPr lang="en-US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SSM Program</a:t>
          </a: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อ.บ้านดุง</a:t>
          </a:r>
          <a:r>
            <a:rPr lang="en-US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th-TH" sz="1400" b="0" i="0" u="none" strike="noStrike" kern="1200" spc="0" baseline="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ครอบคลุมทุกตำบล </a:t>
          </a:r>
          <a:endParaRPr lang="en-US" sz="1400" b="0" i="0" u="none" strike="noStrike" kern="1200" spc="0" baseline="0" dirty="0">
            <a:effectLst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70238" y="1016942"/>
        <a:ext cx="2619251" cy="4968836"/>
      </dsp:txXfrm>
    </dsp:sp>
    <dsp:sp modelId="{915D5A09-6891-4830-8D5E-B8251006E85E}">
      <dsp:nvSpPr>
        <dsp:cNvPr id="0" name=""/>
        <dsp:cNvSpPr/>
      </dsp:nvSpPr>
      <dsp:spPr>
        <a:xfrm>
          <a:off x="2960656" y="0"/>
          <a:ext cx="2619251" cy="1312784"/>
        </a:xfrm>
        <a:prstGeom prst="rect">
          <a:avLst/>
        </a:prstGeom>
        <a:solidFill>
          <a:schemeClr val="accent2">
            <a:hueOff val="-1197987"/>
            <a:satOff val="8241"/>
            <a:lumOff val="915"/>
            <a:alphaOff val="0"/>
          </a:schemeClr>
        </a:solidFill>
        <a:ln w="15875" cap="rnd" cmpd="sng" algn="ctr">
          <a:solidFill>
            <a:schemeClr val="accent2">
              <a:hueOff val="-1197987"/>
              <a:satOff val="8241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2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พัฒนาระบบบริการคลินิกผู้สูงอายุ</a:t>
          </a:r>
        </a:p>
      </dsp:txBody>
      <dsp:txXfrm>
        <a:off x="2960656" y="0"/>
        <a:ext cx="2619251" cy="1312784"/>
      </dsp:txXfrm>
    </dsp:sp>
    <dsp:sp modelId="{54F29A50-B9EB-4216-9C36-6C652F666B47}">
      <dsp:nvSpPr>
        <dsp:cNvPr id="0" name=""/>
        <dsp:cNvSpPr/>
      </dsp:nvSpPr>
      <dsp:spPr>
        <a:xfrm>
          <a:off x="2960669" y="1182800"/>
          <a:ext cx="2622525" cy="4125881"/>
        </a:xfrm>
        <a:prstGeom prst="rect">
          <a:avLst/>
        </a:prstGeom>
        <a:solidFill>
          <a:schemeClr val="accent2">
            <a:tint val="40000"/>
            <a:alpha val="90000"/>
            <a:hueOff val="-1508147"/>
            <a:satOff val="8658"/>
            <a:lumOff val="571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1508147"/>
              <a:satOff val="8658"/>
              <a:lumOff val="5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i="0" u="none" strike="noStrike" kern="1200" spc="0" baseline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พัฒนาระบบคัดกรองสุภาพที่เชื่อมโยงและส่งต่อการดูแลอย่างเหมาะสม</a:t>
          </a:r>
          <a:endParaRPr lang="th-TH" sz="1600" b="0" kern="1200" dirty="0">
            <a:solidFill>
              <a:srgbClr val="002060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พัฒนาศักยภาพบุคลากรด้านเวชศาสตร์ผู้สูงอายุ </a:t>
          </a:r>
          <a:endParaRPr kumimoji="0" lang="en-US" sz="1600" b="0" i="0" u="none" strike="noStrike" kern="1200" cap="none" spc="0" normalizeH="0" baseline="0" noProof="0" dirty="0">
            <a:ln>
              <a:noFill/>
            </a:ln>
            <a:effectLst/>
            <a:uLnTx/>
            <a:uFillTx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พัฒนาระบบงานคลินิกผู้สูงอายุคุณภาพ </a:t>
          </a:r>
          <a:endParaRPr kumimoji="0" lang="en-US" sz="1600" b="0" i="0" u="none" strike="noStrike" kern="1200" cap="none" spc="0" normalizeH="0" baseline="0" noProof="0" dirty="0">
            <a:ln>
              <a:noFill/>
            </a:ln>
            <a:effectLst/>
            <a:uLnTx/>
            <a:uFillTx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สนับสนุนการดำเนินงาน </a:t>
          </a:r>
          <a:r>
            <a:rPr kumimoji="0" lang="en-US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Comprehensive Dementia Care System: CDC System)</a:t>
          </a:r>
          <a:r>
            <a:rPr kumimoji="0" lang="th-TH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พื้นที่นำร่อง อ.เมือง และอ.หนองหาน </a:t>
          </a:r>
          <a:endParaRPr kumimoji="0" lang="en-US" sz="1600" b="0" i="0" u="none" strike="noStrike" kern="1200" cap="none" spc="0" normalizeH="0" baseline="0" noProof="0" dirty="0">
            <a:ln>
              <a:noFill/>
            </a:ln>
            <a:effectLst/>
            <a:uLnTx/>
            <a:uFillTx/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พัฒนาศักยภาพบุคลากรทุกระดับและส่งเสริมการมีส่วนร่วมของภาคีเครือข่ายในการดูแลสุขภาพผู้สูงอายุ</a:t>
          </a:r>
        </a:p>
      </dsp:txBody>
      <dsp:txXfrm>
        <a:off x="2960669" y="1182800"/>
        <a:ext cx="2622525" cy="4125881"/>
      </dsp:txXfrm>
    </dsp:sp>
    <dsp:sp modelId="{65DD7798-687A-47EF-91C3-80817A97C792}">
      <dsp:nvSpPr>
        <dsp:cNvPr id="0" name=""/>
        <dsp:cNvSpPr/>
      </dsp:nvSpPr>
      <dsp:spPr>
        <a:xfrm>
          <a:off x="6102155" y="0"/>
          <a:ext cx="2718128" cy="1255416"/>
        </a:xfrm>
        <a:prstGeom prst="rect">
          <a:avLst/>
        </a:prstGeom>
        <a:solidFill>
          <a:schemeClr val="accent2">
            <a:hueOff val="-2395974"/>
            <a:satOff val="16481"/>
            <a:lumOff val="1829"/>
            <a:alphaOff val="0"/>
          </a:schemeClr>
        </a:solidFill>
        <a:ln w="15875" cap="rnd" cmpd="sng" algn="ctr">
          <a:solidFill>
            <a:schemeClr val="accent2">
              <a:hueOff val="-2395974"/>
              <a:satOff val="16481"/>
              <a:lumOff val="18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มาตรการที่ 3</a:t>
          </a:r>
          <a:br>
            <a:rPr lang="th-TH" sz="18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ส่งเสริมดูแลสุขภาพผู้สูงอายุกลุ่มที่มีภาวะพึ่งพิงในชุมชน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(Intermediate Care in Community and Long Term Care)</a:t>
          </a:r>
          <a:endParaRPr lang="th-TH" sz="1200" b="0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6102155" y="0"/>
        <a:ext cx="2718128" cy="1255416"/>
      </dsp:txXfrm>
    </dsp:sp>
    <dsp:sp modelId="{13E8B9EB-0764-47F3-99FA-7048B9DADEA7}">
      <dsp:nvSpPr>
        <dsp:cNvPr id="0" name=""/>
        <dsp:cNvSpPr/>
      </dsp:nvSpPr>
      <dsp:spPr>
        <a:xfrm>
          <a:off x="5960559" y="1270379"/>
          <a:ext cx="2902890" cy="4715399"/>
        </a:xfrm>
        <a:prstGeom prst="rect">
          <a:avLst/>
        </a:prstGeom>
        <a:solidFill>
          <a:schemeClr val="accent2">
            <a:tint val="40000"/>
            <a:alpha val="90000"/>
            <a:hueOff val="-3016293"/>
            <a:satOff val="17316"/>
            <a:lumOff val="1143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3016293"/>
              <a:satOff val="17316"/>
              <a:lumOff val="11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ขับเคลื่อนการดูแลผู้สูงอายุร่วมกับภาคีผ่านภาคีเครือข่ายในชุมชน</a:t>
          </a:r>
          <a:endParaRPr lang="th-TH" sz="14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พัฒนาระบบข้อมูลให้มีคุณภาพฐานข้อมูล โปรแกรม </a:t>
          </a:r>
          <a:r>
            <a: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Aging Survey  </a:t>
          </a:r>
          <a:r>
            <a: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ระบบบันทึกข้อมูลการดูแลผู้สูงอายุ 3</a:t>
          </a:r>
          <a:r>
            <a: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C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400" b="0" i="0" u="none" strike="noStrike" kern="1200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สนับสนุนส่งเสริมดูแลสุขภาพผู้สูงอายุกลุ่มที่มีภาวะพึ่งพิงในชุมชน</a:t>
          </a:r>
          <a:r>
            <a:rPr kumimoji="0" lang="en-US" sz="1400" b="0" i="0" u="none" strike="noStrike" kern="1200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(</a:t>
          </a:r>
          <a:r>
            <a: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Intermediate Care in Community and Long Term Care</a:t>
          </a:r>
          <a:r>
            <a:rPr kumimoji="0" lang="en-US" sz="1400" b="0" i="0" u="none" strike="noStrike" kern="1200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)</a:t>
          </a:r>
          <a:r>
            <a:rPr kumimoji="0" lang="th-TH" sz="1400" b="0" i="0" u="none" strike="noStrike" kern="1200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 พัฒนาระบบการส่งเสริมสุขภาพดูแลผู้สูงอายุระยะยาวในชุมชน ผ่านเกณฑ์มาตรฐาน </a:t>
          </a:r>
          <a:endParaRPr kumimoji="0" lang="en-US" sz="1400" b="0" i="0" u="none" strike="noStrike" kern="1200" cap="none" spc="-6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400" b="0" i="0" u="none" strike="noStrike" kern="1200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สนับสนุนวัสดุ/อุปกรณ์ที่จำเป็นอย่างครอบคลุมและทั่วถึง(</a:t>
          </a:r>
          <a:r>
            <a:rPr kumimoji="0" lang="en-US" sz="1400" b="0" i="0" u="none" strike="noStrike" kern="1200" cap="none" spc="-6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A)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สนับสนุนการพัฒนาช่องทางการสื่อสาร/สนับสนุนการใช้องค์ความรู้ เทคโนโลยีและนวัตกรรม </a:t>
          </a:r>
          <a:r>
            <a:rPr kumimoji="0" lang="th-TH" sz="1400" b="0" i="0" u="none" strike="noStrike" kern="1200" cap="none" spc="-7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เพื่อสร้างความรอบรู้ด้านสุขภาพ และการดูแลสุขภาพตนเอง ของผู้สูงอายุ ครอบครัว ชุมชน โดย </a:t>
          </a:r>
          <a:r>
            <a: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Caregiver</a:t>
          </a:r>
          <a:r>
            <a:rPr kumimoji="0" lang="en-US" sz="1400" b="0" i="0" u="none" strike="noStrike" kern="1200" cap="none" spc="-7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สร้างพัฒนาทีม </a:t>
          </a:r>
          <a:r>
            <a: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coaching</a:t>
          </a:r>
          <a:r>
            <a: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rPr>
            <a:t>ระดับอำเภอ </a:t>
          </a:r>
        </a:p>
      </dsp:txBody>
      <dsp:txXfrm>
        <a:off x="5960559" y="1270379"/>
        <a:ext cx="2902890" cy="4715399"/>
      </dsp:txXfrm>
    </dsp:sp>
    <dsp:sp modelId="{E0536F31-2ACF-4C4A-B1B2-FBACA20ECB12}">
      <dsp:nvSpPr>
        <dsp:cNvPr id="0" name=""/>
        <dsp:cNvSpPr/>
      </dsp:nvSpPr>
      <dsp:spPr>
        <a:xfrm>
          <a:off x="9243668" y="0"/>
          <a:ext cx="2619251" cy="1088501"/>
        </a:xfrm>
        <a:prstGeom prst="rect">
          <a:avLst/>
        </a:prstGeom>
        <a:solidFill>
          <a:schemeClr val="accent2">
            <a:hueOff val="-3593961"/>
            <a:satOff val="24722"/>
            <a:lumOff val="2744"/>
            <a:alphaOff val="0"/>
          </a:schemeClr>
        </a:solidFill>
        <a:ln w="15875" cap="rnd" cmpd="sng" algn="ctr">
          <a:solidFill>
            <a:schemeClr val="accent2">
              <a:hueOff val="-3593961"/>
              <a:satOff val="24722"/>
              <a:lumOff val="27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มาตรการที่ 4</a:t>
          </a:r>
          <a:br>
            <a:rPr lang="th-TH" sz="1800" b="0" kern="12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ขับเคลื่อนการดำเนินงานวัดส่งเสริมสุขภาพพระสงฆ์สามเณรและแม่ชี</a:t>
          </a:r>
          <a:endParaRPr lang="th-TH" sz="1600" b="0" kern="1200" dirty="0">
            <a:solidFill>
              <a:schemeClr val="tx1"/>
            </a:solidFill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9243668" y="0"/>
        <a:ext cx="2619251" cy="1088501"/>
      </dsp:txXfrm>
    </dsp:sp>
    <dsp:sp modelId="{D8CD2349-B67E-4AC2-BE7E-B9B4004DC285}">
      <dsp:nvSpPr>
        <dsp:cNvPr id="0" name=""/>
        <dsp:cNvSpPr/>
      </dsp:nvSpPr>
      <dsp:spPr>
        <a:xfrm>
          <a:off x="9251892" y="1261912"/>
          <a:ext cx="2619251" cy="4549831"/>
        </a:xfrm>
        <a:prstGeom prst="rect">
          <a:avLst/>
        </a:prstGeom>
        <a:solidFill>
          <a:schemeClr val="accent2">
            <a:tint val="40000"/>
            <a:alpha val="90000"/>
            <a:hueOff val="-4524440"/>
            <a:satOff val="25974"/>
            <a:lumOff val="1714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-4524440"/>
              <a:satOff val="25974"/>
              <a:lumOff val="17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kern="1200" baseline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PCU </a:t>
          </a:r>
          <a:r>
            <a:rPr lang="th-TH" sz="1600" b="0" kern="1200" baseline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รพ./ศสม.</a:t>
          </a:r>
          <a:r>
            <a:rPr lang="en-US" sz="1600" b="0" kern="1200" baseline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/</a:t>
          </a:r>
          <a:r>
            <a:rPr lang="th-TH" sz="1600" b="0" kern="1200" baseline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รพ.สต.ทุกแห่งการดำเนินงานพระสงฆ์กับการพัฒนาสุขภาวะ ภายใต้ธรรมนูญสุขภาพพระสงฆ์</a:t>
          </a:r>
          <a:r>
            <a:rPr lang="th-TH" sz="1600" b="0" kern="1200" spc="0">
              <a:solidFill>
                <a:srgbClr val="0070C0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พัฒนามาตรฐาน</a:t>
          </a:r>
          <a:r>
            <a:rPr lang="th-TH" sz="1600" b="0" kern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ศาสนสถาน</a:t>
          </a:r>
          <a:r>
            <a:rPr lang="th-TH" sz="1600" b="0" kern="120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ส่งเสริมสุขภาพ </a:t>
          </a:r>
          <a:endParaRPr lang="en-US" sz="1600" b="0" kern="1200" baseline="0" dirty="0">
            <a:solidFill>
              <a:schemeClr val="tx1"/>
            </a:solidFill>
            <a:effectLst/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พัฒนาระบบรายงานคัดกรองสุขภาพพระสงฆ์</a:t>
          </a:r>
          <a:endParaRPr lang="en-US" sz="1600" b="0" kern="1200" baseline="0" dirty="0">
            <a:solidFill>
              <a:schemeClr val="tx1"/>
            </a:solidFill>
            <a:effectLst/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spc="-7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พัฒนาพระ</a:t>
          </a:r>
          <a:r>
            <a:rPr lang="th-TH" sz="1600" b="0" kern="1200" spc="-70" baseline="0" dirty="0" err="1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คิ</a:t>
          </a:r>
          <a:r>
            <a:rPr lang="th-TH" sz="1600" b="0" kern="1200" spc="-7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ลานุปัฏ</a:t>
          </a:r>
          <a:r>
            <a:rPr lang="th-TH" sz="1600" b="0" kern="1200" spc="-70" baseline="0" dirty="0" err="1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ฐาก</a:t>
          </a:r>
          <a:r>
            <a:rPr lang="th-TH" sz="1600" b="0" kern="1200" spc="-70" baseline="0" dirty="0">
              <a:solidFill>
                <a:schemeClr val="tx1"/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rPr>
            <a:t>ให้ครอบคลุม 1 วัด 1 รพ.สต.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h-TH" sz="1600" b="0" kern="1200" spc="-7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ส่งเสริมพัฒนาศักยภาพและความรอบรู้ด้านสุขภาพของผู้นำศาสนา</a:t>
          </a:r>
          <a:endParaRPr lang="th-TH" sz="1600" b="0" kern="1200" spc="-70" baseline="0" dirty="0">
            <a:solidFill>
              <a:schemeClr val="tx1"/>
            </a:solidFill>
            <a:effectLst/>
            <a:latin typeface="Tahoma" pitchFamily="34" charset="0"/>
            <a:ea typeface="Tahoma" pitchFamily="34" charset="0"/>
            <a:cs typeface="Tahoma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th-TH" sz="1600" b="0" kern="1200" dirty="0">
            <a:solidFill>
              <a:srgbClr val="00206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251892" y="1261912"/>
        <a:ext cx="2619251" cy="454983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806AA8-B7AC-47FE-AFC4-21476E53FC2A}">
      <dsp:nvSpPr>
        <dsp:cNvPr id="0" name=""/>
        <dsp:cNvSpPr/>
      </dsp:nvSpPr>
      <dsp:spPr>
        <a:xfrm>
          <a:off x="2828044" y="-18249"/>
          <a:ext cx="1707422" cy="1734453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Plan</a:t>
          </a:r>
          <a:endParaRPr lang="th-TH" sz="3500" kern="1200" dirty="0"/>
        </a:p>
      </dsp:txBody>
      <dsp:txXfrm>
        <a:off x="3078090" y="235756"/>
        <a:ext cx="1207330" cy="1226443"/>
      </dsp:txXfrm>
    </dsp:sp>
    <dsp:sp modelId="{B59538E0-7EBE-4630-8D03-9E8A24603227}">
      <dsp:nvSpPr>
        <dsp:cNvPr id="0" name=""/>
        <dsp:cNvSpPr/>
      </dsp:nvSpPr>
      <dsp:spPr>
        <a:xfrm rot="2654712">
          <a:off x="4458684" y="1828697"/>
          <a:ext cx="1033236" cy="56037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2000" kern="1200"/>
        </a:p>
      </dsp:txBody>
      <dsp:txXfrm>
        <a:off x="4482526" y="1882124"/>
        <a:ext cx="865124" cy="336224"/>
      </dsp:txXfrm>
    </dsp:sp>
    <dsp:sp modelId="{7CD131B1-AAA2-46E9-9A4D-6E7260B141B5}">
      <dsp:nvSpPr>
        <dsp:cNvPr id="0" name=""/>
        <dsp:cNvSpPr/>
      </dsp:nvSpPr>
      <dsp:spPr>
        <a:xfrm>
          <a:off x="5437673" y="2583988"/>
          <a:ext cx="1691117" cy="1597622"/>
        </a:xfrm>
        <a:prstGeom prst="ellipse">
          <a:avLst/>
        </a:prstGeom>
        <a:gradFill rotWithShape="0">
          <a:gsLst>
            <a:gs pos="0">
              <a:schemeClr val="accent3">
                <a:hueOff val="-579010"/>
                <a:satOff val="-2825"/>
                <a:lumOff val="-980"/>
                <a:alphaOff val="0"/>
                <a:tint val="96000"/>
                <a:lumMod val="102000"/>
              </a:schemeClr>
            </a:gs>
            <a:gs pos="100000">
              <a:schemeClr val="accent3">
                <a:hueOff val="-579010"/>
                <a:satOff val="-2825"/>
                <a:lumOff val="-98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Do</a:t>
          </a:r>
          <a:endParaRPr lang="th-TH" sz="3500" kern="1200" dirty="0"/>
        </a:p>
      </dsp:txBody>
      <dsp:txXfrm>
        <a:off x="5685331" y="2817954"/>
        <a:ext cx="1195801" cy="1129690"/>
      </dsp:txXfrm>
    </dsp:sp>
    <dsp:sp modelId="{9404FF5E-D5A3-43F1-8C2F-0A50C492C2F3}">
      <dsp:nvSpPr>
        <dsp:cNvPr id="0" name=""/>
        <dsp:cNvSpPr/>
      </dsp:nvSpPr>
      <dsp:spPr>
        <a:xfrm rot="9587356">
          <a:off x="4506664" y="3595358"/>
          <a:ext cx="876196" cy="56037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-579010"/>
                <a:satOff val="-2825"/>
                <a:lumOff val="-980"/>
                <a:alphaOff val="0"/>
                <a:tint val="96000"/>
                <a:lumMod val="102000"/>
              </a:schemeClr>
            </a:gs>
            <a:gs pos="100000">
              <a:schemeClr val="accent3">
                <a:hueOff val="-579010"/>
                <a:satOff val="-2825"/>
                <a:lumOff val="-98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2000" kern="1200"/>
        </a:p>
      </dsp:txBody>
      <dsp:txXfrm rot="10800000">
        <a:off x="4669601" y="3678394"/>
        <a:ext cx="708084" cy="336224"/>
      </dsp:txXfrm>
    </dsp:sp>
    <dsp:sp modelId="{4DBF1410-7BFA-41B0-805A-28495B9A4967}">
      <dsp:nvSpPr>
        <dsp:cNvPr id="0" name=""/>
        <dsp:cNvSpPr/>
      </dsp:nvSpPr>
      <dsp:spPr>
        <a:xfrm>
          <a:off x="2750835" y="3547411"/>
          <a:ext cx="1660367" cy="1660367"/>
        </a:xfrm>
        <a:prstGeom prst="ellipse">
          <a:avLst/>
        </a:prstGeom>
        <a:gradFill rotWithShape="0">
          <a:gsLst>
            <a:gs pos="0">
              <a:schemeClr val="accent3">
                <a:hueOff val="-1158020"/>
                <a:satOff val="-5649"/>
                <a:lumOff val="-1960"/>
                <a:alphaOff val="0"/>
                <a:tint val="96000"/>
                <a:lumMod val="102000"/>
              </a:schemeClr>
            </a:gs>
            <a:gs pos="100000">
              <a:schemeClr val="accent3">
                <a:hueOff val="-1158020"/>
                <a:satOff val="-5649"/>
                <a:lumOff val="-196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Check</a:t>
          </a:r>
          <a:endParaRPr lang="th-TH" sz="3500" kern="1200" dirty="0"/>
        </a:p>
      </dsp:txBody>
      <dsp:txXfrm>
        <a:off x="2993990" y="3790566"/>
        <a:ext cx="1174057" cy="1174057"/>
      </dsp:txXfrm>
    </dsp:sp>
    <dsp:sp modelId="{D441011A-A6DF-447B-8EB4-761CB70CD111}">
      <dsp:nvSpPr>
        <dsp:cNvPr id="0" name=""/>
        <dsp:cNvSpPr/>
      </dsp:nvSpPr>
      <dsp:spPr>
        <a:xfrm rot="12790164">
          <a:off x="1795139" y="3211752"/>
          <a:ext cx="861754" cy="56037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-1158020"/>
                <a:satOff val="-5649"/>
                <a:lumOff val="-1960"/>
                <a:alphaOff val="0"/>
                <a:tint val="96000"/>
                <a:lumMod val="102000"/>
              </a:schemeClr>
            </a:gs>
            <a:gs pos="100000">
              <a:schemeClr val="accent3">
                <a:hueOff val="-1158020"/>
                <a:satOff val="-5649"/>
                <a:lumOff val="-196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2000" kern="1200"/>
        </a:p>
      </dsp:txBody>
      <dsp:txXfrm rot="10800000">
        <a:off x="1949555" y="3369815"/>
        <a:ext cx="693642" cy="336224"/>
      </dsp:txXfrm>
    </dsp:sp>
    <dsp:sp modelId="{08F7743F-A38F-465B-A95D-5CADC030D53A}">
      <dsp:nvSpPr>
        <dsp:cNvPr id="0" name=""/>
        <dsp:cNvSpPr/>
      </dsp:nvSpPr>
      <dsp:spPr>
        <a:xfrm>
          <a:off x="0" y="1749412"/>
          <a:ext cx="1660367" cy="1660367"/>
        </a:xfrm>
        <a:prstGeom prst="ellipse">
          <a:avLst/>
        </a:prstGeom>
        <a:gradFill rotWithShape="0">
          <a:gsLst>
            <a:gs pos="0">
              <a:schemeClr val="accent3">
                <a:hueOff val="-1737030"/>
                <a:satOff val="-8474"/>
                <a:lumOff val="-2940"/>
                <a:alphaOff val="0"/>
                <a:tint val="96000"/>
                <a:lumMod val="102000"/>
              </a:schemeClr>
            </a:gs>
            <a:gs pos="100000">
              <a:schemeClr val="accent3">
                <a:hueOff val="-1737030"/>
                <a:satOff val="-8474"/>
                <a:lumOff val="-294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Act</a:t>
          </a:r>
          <a:endParaRPr lang="th-TH" sz="3500" kern="1200" dirty="0"/>
        </a:p>
      </dsp:txBody>
      <dsp:txXfrm>
        <a:off x="243155" y="1992567"/>
        <a:ext cx="1174057" cy="1174057"/>
      </dsp:txXfrm>
    </dsp:sp>
    <dsp:sp modelId="{0FF617F6-81E0-429C-A09A-91685D6CDEEF}">
      <dsp:nvSpPr>
        <dsp:cNvPr id="0" name=""/>
        <dsp:cNvSpPr/>
      </dsp:nvSpPr>
      <dsp:spPr>
        <a:xfrm rot="19724786">
          <a:off x="1786484" y="1453957"/>
          <a:ext cx="873530" cy="56037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-1737030"/>
                <a:satOff val="-8474"/>
                <a:lumOff val="-2940"/>
                <a:alphaOff val="0"/>
                <a:tint val="96000"/>
                <a:lumMod val="102000"/>
              </a:schemeClr>
            </a:gs>
            <a:gs pos="100000">
              <a:schemeClr val="accent3">
                <a:hueOff val="-1737030"/>
                <a:satOff val="-8474"/>
                <a:lumOff val="-294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2000" kern="1200"/>
        </a:p>
      </dsp:txBody>
      <dsp:txXfrm>
        <a:off x="1798682" y="1609642"/>
        <a:ext cx="705418" cy="3362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>
            <a:extLst>
              <a:ext uri="{FF2B5EF4-FFF2-40B4-BE49-F238E27FC236}">
                <a16:creationId xmlns:a16="http://schemas.microsoft.com/office/drawing/2014/main" id="{03C2C17D-CB53-4E46-BFD9-089B5E87662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C44C7869-D5BD-4156-916A-D670E8548B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53EC61F-CEBC-40E9-8A88-70CF8F87DA2F}" type="datetime1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31/01/67</a:t>
            </a:fld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7CCC543A-D2BE-46EF-BA40-A4F3586D12B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CFCAD5F1-1744-4122-BC03-9A789CEC2A9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D04FD25-68CA-4E96-9AE3-FBA988D15D42}" type="slidenum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‹#›</a:t>
            </a:fld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9093583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1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aseline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118D05E8-80F7-4E3E-BEBE-9C7209E1DA10}" type="datetime1">
              <a:rPr lang="th-TH" noProof="1" smtClean="0"/>
              <a:pPr/>
              <a:t>31/01/67</a:t>
            </a:fld>
            <a:endParaRPr lang="th-TH" noProof="1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531813" y="685800"/>
            <a:ext cx="57943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th-TH" noProof="1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th-TH" noProof="1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1"/>
              <a:t>ระดับที่สอง</a:t>
            </a:r>
          </a:p>
          <a:p>
            <a:pPr lvl="2" rtl="0"/>
            <a:r>
              <a:rPr lang="th-TH" noProof="1"/>
              <a:t>ระดับที่สาม</a:t>
            </a:r>
          </a:p>
          <a:p>
            <a:pPr lvl="3" rtl="0"/>
            <a:r>
              <a:rPr lang="th-TH" noProof="1"/>
              <a:t>ระดับที่สี่</a:t>
            </a:r>
          </a:p>
          <a:p>
            <a:pPr lvl="4" rtl="0"/>
            <a:r>
              <a:rPr lang="th-TH" noProof="1"/>
              <a:t>ระดับที่ห้า</a:t>
            </a:r>
          </a:p>
        </p:txBody>
      </p:sp>
      <p:sp>
        <p:nvSpPr>
          <p:cNvPr id="6" name="ตัวแทนส่วนท้าย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aseline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1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aseline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ED051E4D-7E57-413A-8720-4F166BDFA2F0}" type="slidenum">
              <a:rPr lang="th-TH" noProof="1" smtClean="0"/>
              <a:pPr/>
              <a:t>‹#›</a:t>
            </a:fld>
            <a:endParaRPr lang="th-TH" noProof="1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1976326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 baseline="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1pPr>
    <a:lvl2pPr marL="457200" algn="l" defTabSz="914400" rtl="0" eaLnBrk="1" latinLnBrk="0" hangingPunct="1">
      <a:defRPr sz="1200" kern="1200" baseline="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2pPr>
    <a:lvl3pPr marL="914400" algn="l" defTabSz="914400" rtl="0" eaLnBrk="1" latinLnBrk="0" hangingPunct="1">
      <a:defRPr sz="1200" kern="1200" baseline="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3pPr>
    <a:lvl4pPr marL="1371600" algn="l" defTabSz="914400" rtl="0" eaLnBrk="1" latinLnBrk="0" hangingPunct="1">
      <a:defRPr sz="1200" kern="1200" baseline="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4pPr>
    <a:lvl5pPr marL="1828800" algn="l" defTabSz="914400" rtl="0" eaLnBrk="1" latinLnBrk="0" hangingPunct="1">
      <a:defRPr sz="1200" kern="1200" baseline="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531813" y="685800"/>
            <a:ext cx="5794375" cy="34290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/>
              <a:t>ปรับแก้ได้เลยนะครับ</a:t>
            </a:r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A830AA-17BB-44E7-B590-98D58BE626E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482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ชื่อเรื่องเท่านั้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5A01EED-287D-B044-B13E-93334ABA9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841" y="275626"/>
            <a:ext cx="4404971" cy="1288978"/>
          </a:xfr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 rtlCol="0"/>
          <a:lstStyle>
            <a:lvl1pPr>
              <a:defRPr lang="en-US" sz="4800" baseline="0">
                <a:latin typeface="Leelawadee" panose="020B0502040204020203" pitchFamily="34" charset="-34"/>
                <a:ea typeface="+mn-ea"/>
                <a:cs typeface="Leelawadee" panose="020B0502040204020203" pitchFamily="34" charset="-34"/>
              </a:defRPr>
            </a:lvl1pPr>
          </a:lstStyle>
          <a:p>
            <a:pPr marL="0" lvl="0" algn="l" rtl="0">
              <a:lnSpc>
                <a:spcPct val="85000"/>
              </a:lnSpc>
              <a:spcBef>
                <a:spcPts val="200"/>
              </a:spcBef>
            </a:pPr>
            <a:r>
              <a:rPr lang="th-TH" noProof="0"/>
              <a:t>คลิกเพื่อแก้ไขสไตล์ชื่อเรื่องต้นแบบ</a:t>
            </a:r>
          </a:p>
        </p:txBody>
      </p:sp>
      <p:sp>
        <p:nvSpPr>
          <p:cNvPr id="21" name="ตัวแทนข้อความ 20">
            <a:extLst>
              <a:ext uri="{FF2B5EF4-FFF2-40B4-BE49-F238E27FC236}">
                <a16:creationId xmlns:a16="http://schemas.microsoft.com/office/drawing/2014/main" id="{54AD5E24-6241-E249-825D-7358AC3A260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830" y="6772560"/>
            <a:ext cx="5408789" cy="261610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n-US" sz="1100" baseline="0" dirty="0" smtClean="0">
                <a:solidFill>
                  <a:schemeClr val="tx2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rtl="0"/>
            <a:r>
              <a:rPr lang="th-TH" noProof="0"/>
              <a:t>แก้ไขสไตล์ข้อความชื่อเรื่องหลัก</a:t>
            </a:r>
          </a:p>
        </p:txBody>
      </p:sp>
      <p:sp>
        <p:nvSpPr>
          <p:cNvPr id="40" name="ตัวแทนข้อความ 39">
            <a:extLst>
              <a:ext uri="{FF2B5EF4-FFF2-40B4-BE49-F238E27FC236}">
                <a16:creationId xmlns:a16="http://schemas.microsoft.com/office/drawing/2014/main" id="{AD48FD26-8883-6644-B0FA-A6B92A90D7E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79610" y="1743005"/>
            <a:ext cx="4405204" cy="400050"/>
          </a:xfrm>
        </p:spPr>
        <p:txBody>
          <a:bodyPr rtlCol="0"/>
          <a:lstStyle>
            <a:lvl1pPr marL="0" indent="0">
              <a:buNone/>
              <a:defRPr baseline="0">
                <a:solidFill>
                  <a:schemeClr val="tx2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lvl="0" rtl="0"/>
            <a:r>
              <a:rPr lang="th-TH" noProof="0"/>
              <a:t>แก้ไขสไตล์ข้อความชื่อเรื่องหลัก</a:t>
            </a:r>
          </a:p>
        </p:txBody>
      </p:sp>
      <p:grpSp>
        <p:nvGrpSpPr>
          <p:cNvPr id="41" name="กลุ่ม 40">
            <a:extLst>
              <a:ext uri="{FF2B5EF4-FFF2-40B4-BE49-F238E27FC236}">
                <a16:creationId xmlns:a16="http://schemas.microsoft.com/office/drawing/2014/main" id="{C15D7372-204D-244C-AE20-13C0C616913D}"/>
              </a:ext>
            </a:extLst>
          </p:cNvPr>
          <p:cNvGrpSpPr/>
          <p:nvPr userDrawn="1"/>
        </p:nvGrpSpPr>
        <p:grpSpPr>
          <a:xfrm>
            <a:off x="5476399" y="1994011"/>
            <a:ext cx="3998001" cy="4072056"/>
            <a:chOff x="2133600" y="914400"/>
            <a:chExt cx="4800600" cy="4648200"/>
          </a:xfrm>
        </p:grpSpPr>
        <p:sp>
          <p:nvSpPr>
            <p:cNvPr id="42" name="วงรี 41">
              <a:extLst>
                <a:ext uri="{FF2B5EF4-FFF2-40B4-BE49-F238E27FC236}">
                  <a16:creationId xmlns:a16="http://schemas.microsoft.com/office/drawing/2014/main" id="{08F3A33D-4427-F740-882A-2287D2C2E03A}"/>
                </a:ext>
              </a:extLst>
            </p:cNvPr>
            <p:cNvSpPr/>
            <p:nvPr/>
          </p:nvSpPr>
          <p:spPr bwMode="auto">
            <a:xfrm>
              <a:off x="3733800" y="1600200"/>
              <a:ext cx="2133600" cy="2133600"/>
            </a:xfrm>
            <a:prstGeom prst="ellipse">
              <a:avLst/>
            </a:prstGeom>
            <a:solidFill>
              <a:schemeClr val="accent3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z="2400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3" name="วงรี 42">
              <a:extLst>
                <a:ext uri="{FF2B5EF4-FFF2-40B4-BE49-F238E27FC236}">
                  <a16:creationId xmlns:a16="http://schemas.microsoft.com/office/drawing/2014/main" id="{5E152306-EB00-E241-B70A-4AA581A8850A}"/>
                </a:ext>
              </a:extLst>
            </p:cNvPr>
            <p:cNvSpPr/>
            <p:nvPr/>
          </p:nvSpPr>
          <p:spPr bwMode="auto">
            <a:xfrm>
              <a:off x="4800600" y="3276600"/>
              <a:ext cx="2133600" cy="2133600"/>
            </a:xfrm>
            <a:prstGeom prst="ellipse">
              <a:avLst/>
            </a:prstGeom>
            <a:solidFill>
              <a:schemeClr val="accent5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z="2400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4" name="วงรี 43">
              <a:extLst>
                <a:ext uri="{FF2B5EF4-FFF2-40B4-BE49-F238E27FC236}">
                  <a16:creationId xmlns:a16="http://schemas.microsoft.com/office/drawing/2014/main" id="{4D8D2E04-E788-5143-9B3F-2AA643E73F3D}"/>
                </a:ext>
              </a:extLst>
            </p:cNvPr>
            <p:cNvSpPr/>
            <p:nvPr/>
          </p:nvSpPr>
          <p:spPr bwMode="auto">
            <a:xfrm>
              <a:off x="2514600" y="1676400"/>
              <a:ext cx="1371600" cy="1371600"/>
            </a:xfrm>
            <a:prstGeom prst="ellipse">
              <a:avLst/>
            </a:prstGeom>
            <a:solidFill>
              <a:schemeClr val="accent6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th-TH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5" name="วงรี 44">
              <a:extLst>
                <a:ext uri="{FF2B5EF4-FFF2-40B4-BE49-F238E27FC236}">
                  <a16:creationId xmlns:a16="http://schemas.microsoft.com/office/drawing/2014/main" id="{DB0F0F10-D7D8-1640-9A0C-9565AAB0FEFE}"/>
                </a:ext>
              </a:extLst>
            </p:cNvPr>
            <p:cNvSpPr/>
            <p:nvPr/>
          </p:nvSpPr>
          <p:spPr bwMode="auto">
            <a:xfrm>
              <a:off x="2133600" y="2971800"/>
              <a:ext cx="1066800" cy="1066800"/>
            </a:xfrm>
            <a:prstGeom prst="ellipse">
              <a:avLst/>
            </a:prstGeom>
            <a:solidFill>
              <a:schemeClr val="accent2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z="2400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6" name="วงรี 45">
              <a:extLst>
                <a:ext uri="{FF2B5EF4-FFF2-40B4-BE49-F238E27FC236}">
                  <a16:creationId xmlns:a16="http://schemas.microsoft.com/office/drawing/2014/main" id="{CE101BB6-2D44-AE47-B636-34B1D3A0968C}"/>
                </a:ext>
              </a:extLst>
            </p:cNvPr>
            <p:cNvSpPr/>
            <p:nvPr/>
          </p:nvSpPr>
          <p:spPr bwMode="auto">
            <a:xfrm>
              <a:off x="5562600" y="1905000"/>
              <a:ext cx="1066800" cy="1066800"/>
            </a:xfrm>
            <a:prstGeom prst="ellipse">
              <a:avLst/>
            </a:prstGeom>
            <a:solidFill>
              <a:schemeClr val="accent4">
                <a:alpha val="3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z="2400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7" name="วงรี 46">
              <a:extLst>
                <a:ext uri="{FF2B5EF4-FFF2-40B4-BE49-F238E27FC236}">
                  <a16:creationId xmlns:a16="http://schemas.microsoft.com/office/drawing/2014/main" id="{F37AEB84-A496-5C4C-B198-2DC87E4C7369}"/>
                </a:ext>
              </a:extLst>
            </p:cNvPr>
            <p:cNvSpPr/>
            <p:nvPr/>
          </p:nvSpPr>
          <p:spPr bwMode="auto">
            <a:xfrm>
              <a:off x="3733800" y="914400"/>
              <a:ext cx="1066800" cy="1066800"/>
            </a:xfrm>
            <a:prstGeom prst="ellipse">
              <a:avLst/>
            </a:prstGeom>
            <a:solidFill>
              <a:schemeClr val="accent6">
                <a:alpha val="3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z="2400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8" name="วงรี 47">
              <a:extLst>
                <a:ext uri="{FF2B5EF4-FFF2-40B4-BE49-F238E27FC236}">
                  <a16:creationId xmlns:a16="http://schemas.microsoft.com/office/drawing/2014/main" id="{67DF15DD-D0E7-5B4B-A4A4-9AFEE1F0D51D}"/>
                </a:ext>
              </a:extLst>
            </p:cNvPr>
            <p:cNvSpPr/>
            <p:nvPr/>
          </p:nvSpPr>
          <p:spPr bwMode="auto">
            <a:xfrm>
              <a:off x="2209800" y="3429000"/>
              <a:ext cx="2133600" cy="21336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400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z="2400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</p:grpSp>
      <p:cxnSp>
        <p:nvCxnSpPr>
          <p:cNvPr id="49" name="ตัวเชื่อมต่อหักมุม 48">
            <a:extLst>
              <a:ext uri="{FF2B5EF4-FFF2-40B4-BE49-F238E27FC236}">
                <a16:creationId xmlns:a16="http://schemas.microsoft.com/office/drawing/2014/main" id="{D86FCA9C-66CC-E04D-B6F2-A3086978BEC9}"/>
              </a:ext>
            </a:extLst>
          </p:cNvPr>
          <p:cNvCxnSpPr/>
          <p:nvPr userDrawn="1"/>
        </p:nvCxnSpPr>
        <p:spPr bwMode="auto">
          <a:xfrm rot="5400000" flipH="1" flipV="1">
            <a:off x="6419784" y="3470982"/>
            <a:ext cx="36402" cy="1415486"/>
          </a:xfrm>
          <a:prstGeom prst="bentConnector4">
            <a:avLst>
              <a:gd name="adj1" fmla="val -659379"/>
              <a:gd name="adj2" fmla="val 74658"/>
            </a:avLst>
          </a:prstGeom>
          <a:solidFill>
            <a:schemeClr val="accent1"/>
          </a:solidFill>
          <a:ln w="152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0" name="ตัวเชื่อมต่อหักมุม 49">
            <a:extLst>
              <a:ext uri="{FF2B5EF4-FFF2-40B4-BE49-F238E27FC236}">
                <a16:creationId xmlns:a16="http://schemas.microsoft.com/office/drawing/2014/main" id="{35AA603F-C4F2-4C46-A0E1-A150163FDCFF}"/>
              </a:ext>
            </a:extLst>
          </p:cNvPr>
          <p:cNvCxnSpPr/>
          <p:nvPr userDrawn="1"/>
        </p:nvCxnSpPr>
        <p:spPr bwMode="auto">
          <a:xfrm rot="16200000" flipH="1">
            <a:off x="6023615" y="3374296"/>
            <a:ext cx="1685493" cy="527039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152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1" name="ตัวเชื่อมต่อหักมุม 50">
            <a:extLst>
              <a:ext uri="{FF2B5EF4-FFF2-40B4-BE49-F238E27FC236}">
                <a16:creationId xmlns:a16="http://schemas.microsoft.com/office/drawing/2014/main" id="{CC21B4BC-9DB1-FB4C-9C05-89636F8E01BE}"/>
              </a:ext>
            </a:extLst>
          </p:cNvPr>
          <p:cNvCxnSpPr>
            <a:cxnSpLocks/>
          </p:cNvCxnSpPr>
          <p:nvPr userDrawn="1"/>
        </p:nvCxnSpPr>
        <p:spPr bwMode="auto">
          <a:xfrm>
            <a:off x="5955777" y="5064741"/>
            <a:ext cx="1396127" cy="400531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152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ตัวเชื่อมต่อหักมุม 51">
            <a:extLst>
              <a:ext uri="{FF2B5EF4-FFF2-40B4-BE49-F238E27FC236}">
                <a16:creationId xmlns:a16="http://schemas.microsoft.com/office/drawing/2014/main" id="{1B3094BA-AA5F-CA4F-AEC9-1BBAAE31A0AB}"/>
              </a:ext>
            </a:extLst>
          </p:cNvPr>
          <p:cNvCxnSpPr/>
          <p:nvPr userDrawn="1"/>
        </p:nvCxnSpPr>
        <p:spPr bwMode="auto">
          <a:xfrm rot="5400000">
            <a:off x="7448295" y="3323871"/>
            <a:ext cx="1335102" cy="824984"/>
          </a:xfrm>
          <a:prstGeom prst="bentConnector3">
            <a:avLst>
              <a:gd name="adj1" fmla="val 20627"/>
            </a:avLst>
          </a:prstGeom>
          <a:solidFill>
            <a:schemeClr val="accent1"/>
          </a:solidFill>
          <a:ln w="152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ตัวเชื่อมต่อหักมุม 52">
            <a:extLst>
              <a:ext uri="{FF2B5EF4-FFF2-40B4-BE49-F238E27FC236}">
                <a16:creationId xmlns:a16="http://schemas.microsoft.com/office/drawing/2014/main" id="{9C580634-6DD3-EE42-8DAC-5CE0F95E8234}"/>
              </a:ext>
            </a:extLst>
          </p:cNvPr>
          <p:cNvCxnSpPr/>
          <p:nvPr userDrawn="1"/>
        </p:nvCxnSpPr>
        <p:spPr bwMode="auto">
          <a:xfrm rot="10800000" flipV="1">
            <a:off x="7754214" y="3662885"/>
            <a:ext cx="895201" cy="337615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152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ตัวเชื่อมต่อหักมุม 53">
            <a:extLst>
              <a:ext uri="{FF2B5EF4-FFF2-40B4-BE49-F238E27FC236}">
                <a16:creationId xmlns:a16="http://schemas.microsoft.com/office/drawing/2014/main" id="{E8DB08B6-890C-F84C-8BE1-1E2B14E38BD2}"/>
              </a:ext>
            </a:extLst>
          </p:cNvPr>
          <p:cNvCxnSpPr/>
          <p:nvPr userDrawn="1"/>
        </p:nvCxnSpPr>
        <p:spPr bwMode="auto">
          <a:xfrm rot="10800000">
            <a:off x="7687559" y="4730965"/>
            <a:ext cx="1332667" cy="534041"/>
          </a:xfrm>
          <a:prstGeom prst="bentConnector3">
            <a:avLst>
              <a:gd name="adj1" fmla="val 25724"/>
            </a:avLst>
          </a:prstGeom>
          <a:solidFill>
            <a:schemeClr val="accent1"/>
          </a:solidFill>
          <a:ln w="152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ตัวเชื่อมต่อหักมุม 54">
            <a:extLst>
              <a:ext uri="{FF2B5EF4-FFF2-40B4-BE49-F238E27FC236}">
                <a16:creationId xmlns:a16="http://schemas.microsoft.com/office/drawing/2014/main" id="{5E93BED7-1092-3F44-B6D8-149F86101CC4}"/>
              </a:ext>
            </a:extLst>
          </p:cNvPr>
          <p:cNvCxnSpPr/>
          <p:nvPr userDrawn="1"/>
        </p:nvCxnSpPr>
        <p:spPr bwMode="auto">
          <a:xfrm rot="5400000">
            <a:off x="6292542" y="2926698"/>
            <a:ext cx="2563842" cy="234408"/>
          </a:xfrm>
          <a:prstGeom prst="bentConnector3">
            <a:avLst>
              <a:gd name="adj1" fmla="val 50000"/>
            </a:avLst>
          </a:prstGeom>
          <a:solidFill>
            <a:schemeClr val="accent1"/>
          </a:solidFill>
          <a:ln w="152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56" name="กลุ่ม 55">
            <a:extLst>
              <a:ext uri="{FF2B5EF4-FFF2-40B4-BE49-F238E27FC236}">
                <a16:creationId xmlns:a16="http://schemas.microsoft.com/office/drawing/2014/main" id="{AD84D262-02D3-1044-8D93-A83A3F0ECFB4}"/>
              </a:ext>
            </a:extLst>
          </p:cNvPr>
          <p:cNvGrpSpPr/>
          <p:nvPr userDrawn="1"/>
        </p:nvGrpSpPr>
        <p:grpSpPr>
          <a:xfrm>
            <a:off x="6660991" y="4318026"/>
            <a:ext cx="1713429" cy="2882874"/>
            <a:chOff x="2435225" y="22552"/>
            <a:chExt cx="4273550" cy="6835448"/>
          </a:xfrm>
          <a:solidFill>
            <a:schemeClr val="tx1"/>
          </a:solidFill>
        </p:grpSpPr>
        <p:sp>
          <p:nvSpPr>
            <p:cNvPr id="57" name="รูปแบบอิสระ 5">
              <a:extLst>
                <a:ext uri="{FF2B5EF4-FFF2-40B4-BE49-F238E27FC236}">
                  <a16:creationId xmlns:a16="http://schemas.microsoft.com/office/drawing/2014/main" id="{CFB55F6E-96AE-224F-81AC-D94D4F08AF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3126" y="22552"/>
              <a:ext cx="2317751" cy="634999"/>
            </a:xfrm>
            <a:custGeom>
              <a:avLst/>
              <a:gdLst>
                <a:gd name="T0" fmla="*/ 1460 w 1460"/>
                <a:gd name="T1" fmla="*/ 57 h 400"/>
                <a:gd name="T2" fmla="*/ 1460 w 1460"/>
                <a:gd name="T3" fmla="*/ 57 h 400"/>
                <a:gd name="T4" fmla="*/ 1458 w 1460"/>
                <a:gd name="T5" fmla="*/ 45 h 400"/>
                <a:gd name="T6" fmla="*/ 1454 w 1460"/>
                <a:gd name="T7" fmla="*/ 35 h 400"/>
                <a:gd name="T8" fmla="*/ 1449 w 1460"/>
                <a:gd name="T9" fmla="*/ 24 h 400"/>
                <a:gd name="T10" fmla="*/ 1443 w 1460"/>
                <a:gd name="T11" fmla="*/ 17 h 400"/>
                <a:gd name="T12" fmla="*/ 1434 w 1460"/>
                <a:gd name="T13" fmla="*/ 9 h 400"/>
                <a:gd name="T14" fmla="*/ 1424 w 1460"/>
                <a:gd name="T15" fmla="*/ 4 h 400"/>
                <a:gd name="T16" fmla="*/ 1413 w 1460"/>
                <a:gd name="T17" fmla="*/ 0 h 400"/>
                <a:gd name="T18" fmla="*/ 1402 w 1460"/>
                <a:gd name="T19" fmla="*/ 0 h 400"/>
                <a:gd name="T20" fmla="*/ 58 w 1460"/>
                <a:gd name="T21" fmla="*/ 0 h 400"/>
                <a:gd name="T22" fmla="*/ 58 w 1460"/>
                <a:gd name="T23" fmla="*/ 0 h 400"/>
                <a:gd name="T24" fmla="*/ 47 w 1460"/>
                <a:gd name="T25" fmla="*/ 0 h 400"/>
                <a:gd name="T26" fmla="*/ 35 w 1460"/>
                <a:gd name="T27" fmla="*/ 4 h 400"/>
                <a:gd name="T28" fmla="*/ 26 w 1460"/>
                <a:gd name="T29" fmla="*/ 9 h 400"/>
                <a:gd name="T30" fmla="*/ 17 w 1460"/>
                <a:gd name="T31" fmla="*/ 17 h 400"/>
                <a:gd name="T32" fmla="*/ 11 w 1460"/>
                <a:gd name="T33" fmla="*/ 24 h 400"/>
                <a:gd name="T34" fmla="*/ 4 w 1460"/>
                <a:gd name="T35" fmla="*/ 35 h 400"/>
                <a:gd name="T36" fmla="*/ 2 w 1460"/>
                <a:gd name="T37" fmla="*/ 45 h 400"/>
                <a:gd name="T38" fmla="*/ 0 w 1460"/>
                <a:gd name="T39" fmla="*/ 57 h 400"/>
                <a:gd name="T40" fmla="*/ 0 w 1460"/>
                <a:gd name="T41" fmla="*/ 400 h 400"/>
                <a:gd name="T42" fmla="*/ 1460 w 1460"/>
                <a:gd name="T43" fmla="*/ 400 h 400"/>
                <a:gd name="T44" fmla="*/ 1460 w 1460"/>
                <a:gd name="T45" fmla="*/ 5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60" h="400">
                  <a:moveTo>
                    <a:pt x="1460" y="57"/>
                  </a:moveTo>
                  <a:lnTo>
                    <a:pt x="1460" y="57"/>
                  </a:lnTo>
                  <a:lnTo>
                    <a:pt x="1458" y="45"/>
                  </a:lnTo>
                  <a:lnTo>
                    <a:pt x="1454" y="35"/>
                  </a:lnTo>
                  <a:lnTo>
                    <a:pt x="1449" y="24"/>
                  </a:lnTo>
                  <a:lnTo>
                    <a:pt x="1443" y="17"/>
                  </a:lnTo>
                  <a:lnTo>
                    <a:pt x="1434" y="9"/>
                  </a:lnTo>
                  <a:lnTo>
                    <a:pt x="1424" y="4"/>
                  </a:lnTo>
                  <a:lnTo>
                    <a:pt x="1413" y="0"/>
                  </a:lnTo>
                  <a:lnTo>
                    <a:pt x="1402" y="0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47" y="0"/>
                  </a:lnTo>
                  <a:lnTo>
                    <a:pt x="35" y="4"/>
                  </a:lnTo>
                  <a:lnTo>
                    <a:pt x="26" y="9"/>
                  </a:lnTo>
                  <a:lnTo>
                    <a:pt x="17" y="17"/>
                  </a:lnTo>
                  <a:lnTo>
                    <a:pt x="11" y="24"/>
                  </a:lnTo>
                  <a:lnTo>
                    <a:pt x="4" y="35"/>
                  </a:lnTo>
                  <a:lnTo>
                    <a:pt x="2" y="45"/>
                  </a:lnTo>
                  <a:lnTo>
                    <a:pt x="0" y="57"/>
                  </a:lnTo>
                  <a:lnTo>
                    <a:pt x="0" y="400"/>
                  </a:lnTo>
                  <a:lnTo>
                    <a:pt x="1460" y="400"/>
                  </a:lnTo>
                  <a:lnTo>
                    <a:pt x="1460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th-TH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8" name="รูปแบบอิสระ 6">
              <a:extLst>
                <a:ext uri="{FF2B5EF4-FFF2-40B4-BE49-F238E27FC236}">
                  <a16:creationId xmlns:a16="http://schemas.microsoft.com/office/drawing/2014/main" id="{B690F8CB-3C73-AC4D-8E2B-AF4B84240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225" y="5880100"/>
              <a:ext cx="4273550" cy="977900"/>
            </a:xfrm>
            <a:custGeom>
              <a:avLst/>
              <a:gdLst>
                <a:gd name="T0" fmla="*/ 2076 w 2692"/>
                <a:gd name="T1" fmla="*/ 4 h 616"/>
                <a:gd name="T2" fmla="*/ 616 w 2692"/>
                <a:gd name="T3" fmla="*/ 0 h 616"/>
                <a:gd name="T4" fmla="*/ 615 w 2692"/>
                <a:gd name="T5" fmla="*/ 32 h 616"/>
                <a:gd name="T6" fmla="*/ 609 w 2692"/>
                <a:gd name="T7" fmla="*/ 94 h 616"/>
                <a:gd name="T8" fmla="*/ 597 w 2692"/>
                <a:gd name="T9" fmla="*/ 154 h 616"/>
                <a:gd name="T10" fmla="*/ 579 w 2692"/>
                <a:gd name="T11" fmla="*/ 212 h 616"/>
                <a:gd name="T12" fmla="*/ 556 w 2692"/>
                <a:gd name="T13" fmla="*/ 267 h 616"/>
                <a:gd name="T14" fmla="*/ 526 w 2692"/>
                <a:gd name="T15" fmla="*/ 320 h 616"/>
                <a:gd name="T16" fmla="*/ 494 w 2692"/>
                <a:gd name="T17" fmla="*/ 369 h 616"/>
                <a:gd name="T18" fmla="*/ 456 w 2692"/>
                <a:gd name="T19" fmla="*/ 414 h 616"/>
                <a:gd name="T20" fmla="*/ 414 w 2692"/>
                <a:gd name="T21" fmla="*/ 456 h 616"/>
                <a:gd name="T22" fmla="*/ 368 w 2692"/>
                <a:gd name="T23" fmla="*/ 494 h 616"/>
                <a:gd name="T24" fmla="*/ 319 w 2692"/>
                <a:gd name="T25" fmla="*/ 527 h 616"/>
                <a:gd name="T26" fmla="*/ 266 w 2692"/>
                <a:gd name="T27" fmla="*/ 556 h 616"/>
                <a:gd name="T28" fmla="*/ 211 w 2692"/>
                <a:gd name="T29" fmla="*/ 579 h 616"/>
                <a:gd name="T30" fmla="*/ 153 w 2692"/>
                <a:gd name="T31" fmla="*/ 597 h 616"/>
                <a:gd name="T32" fmla="*/ 94 w 2692"/>
                <a:gd name="T33" fmla="*/ 610 h 616"/>
                <a:gd name="T34" fmla="*/ 31 w 2692"/>
                <a:gd name="T35" fmla="*/ 616 h 616"/>
                <a:gd name="T36" fmla="*/ 2692 w 2692"/>
                <a:gd name="T37" fmla="*/ 616 h 616"/>
                <a:gd name="T38" fmla="*/ 2660 w 2692"/>
                <a:gd name="T39" fmla="*/ 616 h 616"/>
                <a:gd name="T40" fmla="*/ 2598 w 2692"/>
                <a:gd name="T41" fmla="*/ 610 h 616"/>
                <a:gd name="T42" fmla="*/ 2538 w 2692"/>
                <a:gd name="T43" fmla="*/ 597 h 616"/>
                <a:gd name="T44" fmla="*/ 2480 w 2692"/>
                <a:gd name="T45" fmla="*/ 579 h 616"/>
                <a:gd name="T46" fmla="*/ 2424 w 2692"/>
                <a:gd name="T47" fmla="*/ 556 h 616"/>
                <a:gd name="T48" fmla="*/ 2372 w 2692"/>
                <a:gd name="T49" fmla="*/ 527 h 616"/>
                <a:gd name="T50" fmla="*/ 2323 w 2692"/>
                <a:gd name="T51" fmla="*/ 494 h 616"/>
                <a:gd name="T52" fmla="*/ 2278 w 2692"/>
                <a:gd name="T53" fmla="*/ 456 h 616"/>
                <a:gd name="T54" fmla="*/ 2235 w 2692"/>
                <a:gd name="T55" fmla="*/ 414 h 616"/>
                <a:gd name="T56" fmla="*/ 2198 w 2692"/>
                <a:gd name="T57" fmla="*/ 369 h 616"/>
                <a:gd name="T58" fmla="*/ 2164 w 2692"/>
                <a:gd name="T59" fmla="*/ 320 h 616"/>
                <a:gd name="T60" fmla="*/ 2136 w 2692"/>
                <a:gd name="T61" fmla="*/ 267 h 616"/>
                <a:gd name="T62" fmla="*/ 2113 w 2692"/>
                <a:gd name="T63" fmla="*/ 212 h 616"/>
                <a:gd name="T64" fmla="*/ 2095 w 2692"/>
                <a:gd name="T65" fmla="*/ 154 h 616"/>
                <a:gd name="T66" fmla="*/ 2082 w 2692"/>
                <a:gd name="T67" fmla="*/ 94 h 616"/>
                <a:gd name="T68" fmla="*/ 2076 w 2692"/>
                <a:gd name="T69" fmla="*/ 32 h 616"/>
                <a:gd name="T70" fmla="*/ 2076 w 2692"/>
                <a:gd name="T71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92" h="616">
                  <a:moveTo>
                    <a:pt x="2076" y="0"/>
                  </a:moveTo>
                  <a:lnTo>
                    <a:pt x="2076" y="4"/>
                  </a:lnTo>
                  <a:lnTo>
                    <a:pt x="616" y="4"/>
                  </a:lnTo>
                  <a:lnTo>
                    <a:pt x="616" y="0"/>
                  </a:lnTo>
                  <a:lnTo>
                    <a:pt x="616" y="0"/>
                  </a:lnTo>
                  <a:lnTo>
                    <a:pt x="615" y="32"/>
                  </a:lnTo>
                  <a:lnTo>
                    <a:pt x="613" y="63"/>
                  </a:lnTo>
                  <a:lnTo>
                    <a:pt x="609" y="94"/>
                  </a:lnTo>
                  <a:lnTo>
                    <a:pt x="604" y="125"/>
                  </a:lnTo>
                  <a:lnTo>
                    <a:pt x="597" y="154"/>
                  </a:lnTo>
                  <a:lnTo>
                    <a:pt x="588" y="184"/>
                  </a:lnTo>
                  <a:lnTo>
                    <a:pt x="579" y="212"/>
                  </a:lnTo>
                  <a:lnTo>
                    <a:pt x="567" y="240"/>
                  </a:lnTo>
                  <a:lnTo>
                    <a:pt x="556" y="267"/>
                  </a:lnTo>
                  <a:lnTo>
                    <a:pt x="542" y="294"/>
                  </a:lnTo>
                  <a:lnTo>
                    <a:pt x="526" y="320"/>
                  </a:lnTo>
                  <a:lnTo>
                    <a:pt x="511" y="345"/>
                  </a:lnTo>
                  <a:lnTo>
                    <a:pt x="494" y="369"/>
                  </a:lnTo>
                  <a:lnTo>
                    <a:pt x="475" y="392"/>
                  </a:lnTo>
                  <a:lnTo>
                    <a:pt x="456" y="414"/>
                  </a:lnTo>
                  <a:lnTo>
                    <a:pt x="435" y="436"/>
                  </a:lnTo>
                  <a:lnTo>
                    <a:pt x="414" y="456"/>
                  </a:lnTo>
                  <a:lnTo>
                    <a:pt x="391" y="476"/>
                  </a:lnTo>
                  <a:lnTo>
                    <a:pt x="368" y="494"/>
                  </a:lnTo>
                  <a:lnTo>
                    <a:pt x="345" y="512"/>
                  </a:lnTo>
                  <a:lnTo>
                    <a:pt x="319" y="527"/>
                  </a:lnTo>
                  <a:lnTo>
                    <a:pt x="293" y="543"/>
                  </a:lnTo>
                  <a:lnTo>
                    <a:pt x="266" y="556"/>
                  </a:lnTo>
                  <a:lnTo>
                    <a:pt x="239" y="568"/>
                  </a:lnTo>
                  <a:lnTo>
                    <a:pt x="211" y="579"/>
                  </a:lnTo>
                  <a:lnTo>
                    <a:pt x="183" y="589"/>
                  </a:lnTo>
                  <a:lnTo>
                    <a:pt x="153" y="597"/>
                  </a:lnTo>
                  <a:lnTo>
                    <a:pt x="124" y="604"/>
                  </a:lnTo>
                  <a:lnTo>
                    <a:pt x="94" y="610"/>
                  </a:lnTo>
                  <a:lnTo>
                    <a:pt x="63" y="613"/>
                  </a:lnTo>
                  <a:lnTo>
                    <a:pt x="31" y="616"/>
                  </a:lnTo>
                  <a:lnTo>
                    <a:pt x="0" y="616"/>
                  </a:lnTo>
                  <a:lnTo>
                    <a:pt x="2692" y="616"/>
                  </a:lnTo>
                  <a:lnTo>
                    <a:pt x="2692" y="616"/>
                  </a:lnTo>
                  <a:lnTo>
                    <a:pt x="2660" y="616"/>
                  </a:lnTo>
                  <a:lnTo>
                    <a:pt x="2629" y="613"/>
                  </a:lnTo>
                  <a:lnTo>
                    <a:pt x="2598" y="610"/>
                  </a:lnTo>
                  <a:lnTo>
                    <a:pt x="2567" y="604"/>
                  </a:lnTo>
                  <a:lnTo>
                    <a:pt x="2538" y="597"/>
                  </a:lnTo>
                  <a:lnTo>
                    <a:pt x="2508" y="589"/>
                  </a:lnTo>
                  <a:lnTo>
                    <a:pt x="2480" y="579"/>
                  </a:lnTo>
                  <a:lnTo>
                    <a:pt x="2451" y="568"/>
                  </a:lnTo>
                  <a:lnTo>
                    <a:pt x="2424" y="556"/>
                  </a:lnTo>
                  <a:lnTo>
                    <a:pt x="2399" y="543"/>
                  </a:lnTo>
                  <a:lnTo>
                    <a:pt x="2372" y="527"/>
                  </a:lnTo>
                  <a:lnTo>
                    <a:pt x="2347" y="512"/>
                  </a:lnTo>
                  <a:lnTo>
                    <a:pt x="2323" y="494"/>
                  </a:lnTo>
                  <a:lnTo>
                    <a:pt x="2300" y="476"/>
                  </a:lnTo>
                  <a:lnTo>
                    <a:pt x="2278" y="456"/>
                  </a:lnTo>
                  <a:lnTo>
                    <a:pt x="2256" y="436"/>
                  </a:lnTo>
                  <a:lnTo>
                    <a:pt x="2235" y="414"/>
                  </a:lnTo>
                  <a:lnTo>
                    <a:pt x="2216" y="392"/>
                  </a:lnTo>
                  <a:lnTo>
                    <a:pt x="2198" y="369"/>
                  </a:lnTo>
                  <a:lnTo>
                    <a:pt x="2181" y="345"/>
                  </a:lnTo>
                  <a:lnTo>
                    <a:pt x="2164" y="320"/>
                  </a:lnTo>
                  <a:lnTo>
                    <a:pt x="2150" y="294"/>
                  </a:lnTo>
                  <a:lnTo>
                    <a:pt x="2136" y="267"/>
                  </a:lnTo>
                  <a:lnTo>
                    <a:pt x="2123" y="240"/>
                  </a:lnTo>
                  <a:lnTo>
                    <a:pt x="2113" y="212"/>
                  </a:lnTo>
                  <a:lnTo>
                    <a:pt x="2103" y="184"/>
                  </a:lnTo>
                  <a:lnTo>
                    <a:pt x="2095" y="154"/>
                  </a:lnTo>
                  <a:lnTo>
                    <a:pt x="2088" y="125"/>
                  </a:lnTo>
                  <a:lnTo>
                    <a:pt x="2082" y="94"/>
                  </a:lnTo>
                  <a:lnTo>
                    <a:pt x="2078" y="63"/>
                  </a:lnTo>
                  <a:lnTo>
                    <a:pt x="2076" y="32"/>
                  </a:lnTo>
                  <a:lnTo>
                    <a:pt x="2076" y="0"/>
                  </a:lnTo>
                  <a:lnTo>
                    <a:pt x="20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th-TH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9" name="สี่เหลี่ยมผืนผ้า 7">
              <a:extLst>
                <a:ext uri="{FF2B5EF4-FFF2-40B4-BE49-F238E27FC236}">
                  <a16:creationId xmlns:a16="http://schemas.microsoft.com/office/drawing/2014/main" id="{4C3A2CA9-C71F-AD43-9756-904374EFC4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3126" y="646276"/>
              <a:ext cx="2317751" cy="525145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th-TH" baseline="0" noProof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</p:grpSp>
      <p:sp>
        <p:nvSpPr>
          <p:cNvPr id="60" name="วงรี 59">
            <a:extLst>
              <a:ext uri="{FF2B5EF4-FFF2-40B4-BE49-F238E27FC236}">
                <a16:creationId xmlns:a16="http://schemas.microsoft.com/office/drawing/2014/main" id="{5487250A-E54A-2C43-AD9C-AD66A266D97E}"/>
              </a:ext>
            </a:extLst>
          </p:cNvPr>
          <p:cNvSpPr/>
          <p:nvPr userDrawn="1"/>
        </p:nvSpPr>
        <p:spPr bwMode="auto">
          <a:xfrm>
            <a:off x="4559650" y="4372121"/>
            <a:ext cx="1396127" cy="1468611"/>
          </a:xfrm>
          <a:prstGeom prst="ellipse">
            <a:avLst/>
          </a:pr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rt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sz="2000" baseline="0" noProof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61" name="วงรี 60">
            <a:extLst>
              <a:ext uri="{FF2B5EF4-FFF2-40B4-BE49-F238E27FC236}">
                <a16:creationId xmlns:a16="http://schemas.microsoft.com/office/drawing/2014/main" id="{817ACE2F-6065-9749-80C4-B354D9808D0C}"/>
              </a:ext>
            </a:extLst>
          </p:cNvPr>
          <p:cNvSpPr/>
          <p:nvPr userDrawn="1"/>
        </p:nvSpPr>
        <p:spPr bwMode="auto">
          <a:xfrm>
            <a:off x="5032179" y="2728315"/>
            <a:ext cx="1396127" cy="1468611"/>
          </a:xfrm>
          <a:prstGeom prst="ellipse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h-TH" sz="2000" baseline="0" noProof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62" name="วงรี 61">
            <a:extLst>
              <a:ext uri="{FF2B5EF4-FFF2-40B4-BE49-F238E27FC236}">
                <a16:creationId xmlns:a16="http://schemas.microsoft.com/office/drawing/2014/main" id="{4A4FCCCF-FDB1-1A42-852B-BC84435F4D69}"/>
              </a:ext>
            </a:extLst>
          </p:cNvPr>
          <p:cNvSpPr/>
          <p:nvPr userDrawn="1"/>
        </p:nvSpPr>
        <p:spPr bwMode="auto">
          <a:xfrm>
            <a:off x="8649417" y="2928581"/>
            <a:ext cx="1396127" cy="1468611"/>
          </a:xfrm>
          <a:prstGeom prst="ellips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h-TH" sz="2000" baseline="0" noProof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63" name="วงรี 62">
            <a:extLst>
              <a:ext uri="{FF2B5EF4-FFF2-40B4-BE49-F238E27FC236}">
                <a16:creationId xmlns:a16="http://schemas.microsoft.com/office/drawing/2014/main" id="{29CAB780-98D6-FE4E-AAE2-F4E31D2DBC56}"/>
              </a:ext>
            </a:extLst>
          </p:cNvPr>
          <p:cNvSpPr/>
          <p:nvPr userDrawn="1"/>
        </p:nvSpPr>
        <p:spPr bwMode="auto">
          <a:xfrm>
            <a:off x="9020227" y="4530702"/>
            <a:ext cx="1396127" cy="1468611"/>
          </a:xfrm>
          <a:prstGeom prst="ellipse">
            <a:avLst/>
          </a:prstGeom>
          <a:solidFill>
            <a:schemeClr val="accent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h-TH" sz="2000" baseline="0" noProof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64" name="วงรี 63">
            <a:extLst>
              <a:ext uri="{FF2B5EF4-FFF2-40B4-BE49-F238E27FC236}">
                <a16:creationId xmlns:a16="http://schemas.microsoft.com/office/drawing/2014/main" id="{819CDF1E-1C86-FA4B-ABCE-DA00BA7A2A86}"/>
              </a:ext>
            </a:extLst>
          </p:cNvPr>
          <p:cNvSpPr/>
          <p:nvPr userDrawn="1"/>
        </p:nvSpPr>
        <p:spPr bwMode="auto">
          <a:xfrm>
            <a:off x="5904777" y="1326460"/>
            <a:ext cx="1396127" cy="1468611"/>
          </a:xfrm>
          <a:prstGeom prst="ellipse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h-TH" sz="2000" baseline="0" noProof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65" name="วงรี 64">
            <a:extLst>
              <a:ext uri="{FF2B5EF4-FFF2-40B4-BE49-F238E27FC236}">
                <a16:creationId xmlns:a16="http://schemas.microsoft.com/office/drawing/2014/main" id="{0F362301-81AC-1749-8A81-29BA42D903AA}"/>
              </a:ext>
            </a:extLst>
          </p:cNvPr>
          <p:cNvSpPr/>
          <p:nvPr userDrawn="1"/>
        </p:nvSpPr>
        <p:spPr bwMode="auto">
          <a:xfrm>
            <a:off x="7830277" y="1600202"/>
            <a:ext cx="1396127" cy="1468611"/>
          </a:xfrm>
          <a:prstGeom prst="ellipse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h-TH" sz="2000" baseline="0" noProof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66" name="วงรี 65">
            <a:extLst>
              <a:ext uri="{FF2B5EF4-FFF2-40B4-BE49-F238E27FC236}">
                <a16:creationId xmlns:a16="http://schemas.microsoft.com/office/drawing/2014/main" id="{CC61450C-EA2E-6B4F-844E-B306BBD10FF7}"/>
              </a:ext>
            </a:extLst>
          </p:cNvPr>
          <p:cNvSpPr/>
          <p:nvPr userDrawn="1"/>
        </p:nvSpPr>
        <p:spPr bwMode="auto">
          <a:xfrm>
            <a:off x="6993605" y="293372"/>
            <a:ext cx="1396127" cy="1468611"/>
          </a:xfrm>
          <a:prstGeom prst="ellipse">
            <a:avLst/>
          </a:prstGeom>
          <a:solidFill>
            <a:srgbClr val="C9E34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th-TH" sz="2000" baseline="0" noProof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17" name="ตัวแทนข้อความ 16">
            <a:extLst>
              <a:ext uri="{FF2B5EF4-FFF2-40B4-BE49-F238E27FC236}">
                <a16:creationId xmlns:a16="http://schemas.microsoft.com/office/drawing/2014/main" id="{61ADC0EC-6490-1840-A8F8-59B4145953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55215" y="4984389"/>
            <a:ext cx="1453612" cy="523220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n-US" sz="14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/>
            <a:r>
              <a:rPr lang="th-TH" noProof="0"/>
              <a:t>แก้ไขสไตล์ข้อความชื่อเรื่องหลัก</a:t>
            </a:r>
          </a:p>
        </p:txBody>
      </p:sp>
      <p:sp>
        <p:nvSpPr>
          <p:cNvPr id="23" name="ตัวแทนข้อความ 16">
            <a:extLst>
              <a:ext uri="{FF2B5EF4-FFF2-40B4-BE49-F238E27FC236}">
                <a16:creationId xmlns:a16="http://schemas.microsoft.com/office/drawing/2014/main" id="{FCC847DA-25EA-4F4B-9A7E-F7D8C0F2297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011581" y="3379753"/>
            <a:ext cx="1453612" cy="523220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n-US" sz="14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/>
            <a:r>
              <a:rPr lang="th-TH" noProof="0"/>
              <a:t>แก้ไขสไตล์ข้อความชื่อเรื่องหลัก</a:t>
            </a:r>
          </a:p>
        </p:txBody>
      </p:sp>
      <p:sp>
        <p:nvSpPr>
          <p:cNvPr id="25" name="ตัวแทนข้อความ 16">
            <a:extLst>
              <a:ext uri="{FF2B5EF4-FFF2-40B4-BE49-F238E27FC236}">
                <a16:creationId xmlns:a16="http://schemas.microsoft.com/office/drawing/2014/main" id="{2509A5AD-1983-DF46-B2BC-24351BB75A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48253" y="2030776"/>
            <a:ext cx="1453612" cy="523220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n-US" sz="14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/>
            <a:r>
              <a:rPr lang="th-TH" noProof="0"/>
              <a:t>แก้ไขสไตล์ข้อความชื่อเรื่องหลัก</a:t>
            </a:r>
          </a:p>
        </p:txBody>
      </p:sp>
      <p:sp>
        <p:nvSpPr>
          <p:cNvPr id="27" name="ตัวแทนข้อความ 16">
            <a:extLst>
              <a:ext uri="{FF2B5EF4-FFF2-40B4-BE49-F238E27FC236}">
                <a16:creationId xmlns:a16="http://schemas.microsoft.com/office/drawing/2014/main" id="{B99E3DC2-D51A-3A46-AF04-BCA8C8816B9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21560" y="893190"/>
            <a:ext cx="1453612" cy="523220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n-US" sz="14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/>
            <a:r>
              <a:rPr lang="th-TH" noProof="0"/>
              <a:t>แก้ไขสไตล์ข้อความชื่อเรื่องหลัก</a:t>
            </a:r>
          </a:p>
        </p:txBody>
      </p:sp>
      <p:sp>
        <p:nvSpPr>
          <p:cNvPr id="29" name="ตัวแทนข้อความ 16">
            <a:extLst>
              <a:ext uri="{FF2B5EF4-FFF2-40B4-BE49-F238E27FC236}">
                <a16:creationId xmlns:a16="http://schemas.microsoft.com/office/drawing/2014/main" id="{DEB6100F-A88E-4044-AABA-AADE6C51103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25842" y="2264049"/>
            <a:ext cx="1453612" cy="523220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n-US" sz="14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/>
            <a:r>
              <a:rPr lang="th-TH" noProof="0"/>
              <a:t>แก้ไขสไตล์ข้อความชื่อเรื่องหลัก</a:t>
            </a:r>
          </a:p>
        </p:txBody>
      </p:sp>
      <p:sp>
        <p:nvSpPr>
          <p:cNvPr id="31" name="ตัวแทนข้อความ 16">
            <a:extLst>
              <a:ext uri="{FF2B5EF4-FFF2-40B4-BE49-F238E27FC236}">
                <a16:creationId xmlns:a16="http://schemas.microsoft.com/office/drawing/2014/main" id="{5DC2E5E4-0F5B-4C40-9A9C-EA67D97C2DC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594904" y="3624219"/>
            <a:ext cx="1453612" cy="523220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n-US" sz="14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/>
            <a:r>
              <a:rPr lang="th-TH" noProof="0"/>
              <a:t>แก้ไขสไตล์ข้อความชื่อเรื่องหลัก</a:t>
            </a:r>
          </a:p>
        </p:txBody>
      </p:sp>
      <p:sp>
        <p:nvSpPr>
          <p:cNvPr id="33" name="ตัวแทนข้อความ 16">
            <a:extLst>
              <a:ext uri="{FF2B5EF4-FFF2-40B4-BE49-F238E27FC236}">
                <a16:creationId xmlns:a16="http://schemas.microsoft.com/office/drawing/2014/main" id="{B0D479E3-D54D-E347-92A4-6121706B50F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66758" y="5144409"/>
            <a:ext cx="1453612" cy="523220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lang="en-US" sz="14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/>
            <a:r>
              <a:rPr lang="th-TH" noProof="0"/>
              <a:t>แก้ไขสไตล์ข้อความชื่อเรื่องหลัก</a:t>
            </a:r>
          </a:p>
        </p:txBody>
      </p:sp>
      <p:sp>
        <p:nvSpPr>
          <p:cNvPr id="19" name="ตัวแทนข้อความ 18">
            <a:extLst>
              <a:ext uri="{FF2B5EF4-FFF2-40B4-BE49-F238E27FC236}">
                <a16:creationId xmlns:a16="http://schemas.microsoft.com/office/drawing/2014/main" id="{093FF101-5280-E843-B4C6-7CDFE363CD5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38313" y="5387340"/>
            <a:ext cx="1453612" cy="293370"/>
          </a:xfr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 rtlCol="0"/>
          <a:lstStyle>
            <a:lvl1pPr marL="0" indent="0">
              <a:buNone/>
              <a:defRPr lang="en-US" sz="11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>
              <a:lnSpc>
                <a:spcPct val="85000"/>
              </a:lnSpc>
              <a:spcBef>
                <a:spcPts val="200"/>
              </a:spcBef>
            </a:pPr>
            <a:r>
              <a:rPr lang="th-TH" noProof="0" dirty="0"/>
              <a:t>แก้ไขสไตล์ข้อความชื่อเรื่องหลัก</a:t>
            </a:r>
          </a:p>
        </p:txBody>
      </p:sp>
      <p:sp>
        <p:nvSpPr>
          <p:cNvPr id="24" name="ตัวแทนข้อความ 18">
            <a:extLst>
              <a:ext uri="{FF2B5EF4-FFF2-40B4-BE49-F238E27FC236}">
                <a16:creationId xmlns:a16="http://schemas.microsoft.com/office/drawing/2014/main" id="{CACF73E7-5838-894B-8D43-F597EA13DAD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11581" y="3760470"/>
            <a:ext cx="1453612" cy="293370"/>
          </a:xfr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 rtlCol="0"/>
          <a:lstStyle>
            <a:lvl1pPr marL="0" indent="0">
              <a:buNone/>
              <a:defRPr lang="en-US" sz="11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>
              <a:lnSpc>
                <a:spcPct val="85000"/>
              </a:lnSpc>
              <a:spcBef>
                <a:spcPts val="200"/>
              </a:spcBef>
            </a:pPr>
            <a:r>
              <a:rPr lang="th-TH" noProof="0" dirty="0"/>
              <a:t>แก้ไขสไตล์ข้อความชื่อเรื่องหลัก</a:t>
            </a:r>
          </a:p>
        </p:txBody>
      </p:sp>
      <p:sp>
        <p:nvSpPr>
          <p:cNvPr id="26" name="ตัวแทนข้อความ 18">
            <a:extLst>
              <a:ext uri="{FF2B5EF4-FFF2-40B4-BE49-F238E27FC236}">
                <a16:creationId xmlns:a16="http://schemas.microsoft.com/office/drawing/2014/main" id="{85B764EF-3461-D744-8CB5-3827CFFACA2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848253" y="2400300"/>
            <a:ext cx="1453612" cy="293370"/>
          </a:xfr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 rtlCol="0"/>
          <a:lstStyle>
            <a:lvl1pPr marL="0" indent="0">
              <a:buNone/>
              <a:defRPr lang="en-US" sz="11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>
              <a:lnSpc>
                <a:spcPct val="85000"/>
              </a:lnSpc>
              <a:spcBef>
                <a:spcPts val="200"/>
              </a:spcBef>
            </a:pPr>
            <a:r>
              <a:rPr lang="th-TH" noProof="0" dirty="0"/>
              <a:t>แก้ไขสไตล์ข้อความชื่อเรื่องหลัก</a:t>
            </a:r>
          </a:p>
        </p:txBody>
      </p:sp>
      <p:sp>
        <p:nvSpPr>
          <p:cNvPr id="28" name="ตัวแทนข้อความ 18">
            <a:extLst>
              <a:ext uri="{FF2B5EF4-FFF2-40B4-BE49-F238E27FC236}">
                <a16:creationId xmlns:a16="http://schemas.microsoft.com/office/drawing/2014/main" id="{5AC1DB57-31F8-2642-8478-66B1F260B71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21560" y="1280160"/>
            <a:ext cx="1453612" cy="293370"/>
          </a:xfr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 rtlCol="0"/>
          <a:lstStyle>
            <a:lvl1pPr marL="0" indent="0">
              <a:buNone/>
              <a:defRPr lang="en-US" sz="11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>
              <a:lnSpc>
                <a:spcPct val="85000"/>
              </a:lnSpc>
              <a:spcBef>
                <a:spcPts val="200"/>
              </a:spcBef>
            </a:pPr>
            <a:r>
              <a:rPr lang="th-TH" noProof="0" dirty="0"/>
              <a:t>แก้ไขสไตล์ข้อความชื่อเรื่องหลัก</a:t>
            </a:r>
          </a:p>
        </p:txBody>
      </p:sp>
      <p:sp>
        <p:nvSpPr>
          <p:cNvPr id="30" name="ตัวแทนข้อความ 18">
            <a:extLst>
              <a:ext uri="{FF2B5EF4-FFF2-40B4-BE49-F238E27FC236}">
                <a16:creationId xmlns:a16="http://schemas.microsoft.com/office/drawing/2014/main" id="{94AB423B-0440-F94D-BC6D-C0DE9B6040F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834293" y="2667000"/>
            <a:ext cx="1453612" cy="293370"/>
          </a:xfr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 rtlCol="0"/>
          <a:lstStyle>
            <a:lvl1pPr marL="0" indent="0">
              <a:buNone/>
              <a:defRPr lang="en-US" sz="11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>
              <a:lnSpc>
                <a:spcPct val="85000"/>
              </a:lnSpc>
              <a:spcBef>
                <a:spcPts val="200"/>
              </a:spcBef>
            </a:pPr>
            <a:r>
              <a:rPr lang="th-TH" noProof="0" dirty="0"/>
              <a:t>แก้ไขสไตล์ข้อความชื่อเรื่องหลัก</a:t>
            </a:r>
          </a:p>
        </p:txBody>
      </p:sp>
      <p:sp>
        <p:nvSpPr>
          <p:cNvPr id="32" name="ตัวแทนข้อความ 18">
            <a:extLst>
              <a:ext uri="{FF2B5EF4-FFF2-40B4-BE49-F238E27FC236}">
                <a16:creationId xmlns:a16="http://schemas.microsoft.com/office/drawing/2014/main" id="{21825D6A-077B-C543-9FD9-0BF4439E542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94904" y="4027170"/>
            <a:ext cx="1453612" cy="293370"/>
          </a:xfr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 rtlCol="0"/>
          <a:lstStyle>
            <a:lvl1pPr marL="0" indent="0">
              <a:buNone/>
              <a:defRPr lang="en-US" sz="11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>
              <a:lnSpc>
                <a:spcPct val="85000"/>
              </a:lnSpc>
              <a:spcBef>
                <a:spcPts val="200"/>
              </a:spcBef>
            </a:pPr>
            <a:r>
              <a:rPr lang="th-TH" noProof="0" dirty="0"/>
              <a:t>แก้ไขสไตล์ข้อความชื่อเรื่องหลัก</a:t>
            </a:r>
          </a:p>
        </p:txBody>
      </p:sp>
      <p:sp>
        <p:nvSpPr>
          <p:cNvPr id="34" name="ตัวแทนข้อความ 18">
            <a:extLst>
              <a:ext uri="{FF2B5EF4-FFF2-40B4-BE49-F238E27FC236}">
                <a16:creationId xmlns:a16="http://schemas.microsoft.com/office/drawing/2014/main" id="{AD95572F-76E9-EE44-8208-F41859309E4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975210" y="5600700"/>
            <a:ext cx="1453612" cy="293370"/>
          </a:xfrm>
          <a:noFill/>
          <a:ln w="9525">
            <a:noFill/>
            <a:miter lim="800000"/>
            <a:headEnd/>
            <a:tailEnd/>
          </a:ln>
        </p:spPr>
        <p:txBody>
          <a:bodyPr lIns="45720" tIns="18288" rIns="27432" bIns="18288" rtlCol="0"/>
          <a:lstStyle>
            <a:lvl1pPr marL="0" indent="0">
              <a:buNone/>
              <a:defRPr lang="en-US" sz="1100" baseline="0" dirty="0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marL="0" lvl="0" algn="ctr" rtl="0">
              <a:lnSpc>
                <a:spcPct val="85000"/>
              </a:lnSpc>
              <a:spcBef>
                <a:spcPts val="200"/>
              </a:spcBef>
            </a:pPr>
            <a:r>
              <a:rPr lang="th-TH" noProof="0" dirty="0"/>
              <a:t>แก้ไขสไตล์ข้อความชื่อเรื่องหลัก</a:t>
            </a:r>
          </a:p>
        </p:txBody>
      </p:sp>
    </p:spTree>
    <p:extLst>
      <p:ext uri="{BB962C8B-B14F-4D97-AF65-F5344CB8AC3E}">
        <p14:creationId xmlns:p14="http://schemas.microsoft.com/office/powerpoint/2010/main" val="2688860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ว่า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2C5CE69-18BA-49F3-AF3C-6E05A94DC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h-TH" noProof="0"/>
              <a:t>คลิกเพื่อแก้ไขสไตล์ชื่อเรื่องต้นแบบ</a:t>
            </a:r>
          </a:p>
        </p:txBody>
      </p:sp>
    </p:spTree>
    <p:extLst>
      <p:ext uri="{BB962C8B-B14F-4D97-AF65-F5344CB8AC3E}">
        <p14:creationId xmlns:p14="http://schemas.microsoft.com/office/powerpoint/2010/main" val="46729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758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bg1"/>
                </a:solidFill>
                <a:latin typeface="TH SarabunPSK"/>
                <a:cs typeface="TH SarabunPS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8489" y="3847838"/>
            <a:ext cx="529385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67433" y="3847838"/>
            <a:ext cx="529385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1/31/2024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6182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98ABA84-C384-4A34-8C59-9ACE34CA0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40B52BB-F1AF-4EED-AE81-DBF15D0F3B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A7B9D11-5F92-45D4-AEE9-A5D21DDB6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0170-944B-4A1E-A1E4-EC270C7F961A}" type="datetimeFigureOut">
              <a:rPr lang="th-TH" smtClean="0"/>
              <a:t>31/01/67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973668B-0E29-4A64-A308-6102F26D6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DF0E701-C0F2-488A-843F-0AA077114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99F9F-EC02-4565-974E-BD4B94432E4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1071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221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0292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กลุ่ม 13"/>
          <p:cNvGrpSpPr/>
          <p:nvPr/>
        </p:nvGrpSpPr>
        <p:grpSpPr>
          <a:xfrm>
            <a:off x="1" y="2"/>
            <a:ext cx="2837502" cy="7200901"/>
            <a:chOff x="0" y="0"/>
            <a:chExt cx="2132013" cy="6858001"/>
          </a:xfrm>
        </p:grpSpPr>
        <p:sp>
          <p:nvSpPr>
            <p:cNvPr id="15" name="รูปแบบอิสระ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รูปแบบอิสระ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รูปแบบอิสระ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รูปแบบอิสระ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รูปแบบอิสระ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รูปแบบอิสระ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1307126" y="480061"/>
            <a:ext cx="10254162" cy="208026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th-TH" noProof="0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307125" y="2800351"/>
            <a:ext cx="10254161" cy="35248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th-TH" noProof="0"/>
              <a:t>แก้ไขสไตล์ข้อความต้นแบบ</a:t>
            </a:r>
          </a:p>
          <a:p>
            <a:pPr lvl="1" rtl="0"/>
            <a:r>
              <a:rPr lang="th-TH" noProof="0"/>
              <a:t>ระดับที่สอง</a:t>
            </a:r>
          </a:p>
          <a:p>
            <a:pPr lvl="2" rtl="0"/>
            <a:r>
              <a:rPr lang="th-TH" noProof="0"/>
              <a:t>ระดับที่สาม</a:t>
            </a:r>
          </a:p>
          <a:p>
            <a:pPr lvl="3" rtl="0"/>
            <a:r>
              <a:rPr lang="th-TH" noProof="0"/>
              <a:t>ระดับที่สี่</a:t>
            </a:r>
          </a:p>
          <a:p>
            <a:pPr lvl="4" rtl="0"/>
            <a:r>
              <a:rPr lang="th-TH" noProof="0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9793688" y="6421875"/>
            <a:ext cx="1141213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 baseline="0">
                <a:solidFill>
                  <a:schemeClr val="tx1"/>
                </a:solidFill>
                <a:effectLst/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2644501" y="6421875"/>
            <a:ext cx="707310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 baseline="0">
                <a:solidFill>
                  <a:schemeClr val="tx1"/>
                </a:solidFill>
                <a:effectLst/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11010982" y="6421875"/>
            <a:ext cx="55030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 baseline="0">
                <a:solidFill>
                  <a:schemeClr val="tx1"/>
                </a:solidFill>
                <a:effectLst/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CAC81368-A1D1-4130-A7AA-C81582F3A5F2}" type="slidenum">
              <a:rPr lang="th-TH" smtClean="0"/>
              <a:pPr/>
              <a:t>‹#›</a:t>
            </a:fld>
            <a:endParaRPr lang="th-TH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9228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72" r:id="rId3"/>
    <p:sldLayoutId id="2147483673" r:id="rId4"/>
    <p:sldLayoutId id="2147483675" r:id="rId5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 baseline="0">
          <a:ln w="3175" cmpd="sng">
            <a:noFill/>
          </a:ln>
          <a:solidFill>
            <a:schemeClr val="tx1"/>
          </a:solidFill>
          <a:effectLst/>
          <a:latin typeface="Leelawadee" panose="020B0502040204020203" pitchFamily="34" charset="-34"/>
          <a:ea typeface="+mj-ea"/>
          <a:cs typeface="Leelawadee" panose="020B0502040204020203" pitchFamily="34" charset="-34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 baseline="0">
          <a:solidFill>
            <a:schemeClr val="tx1"/>
          </a:solidFill>
          <a:effectLst/>
          <a:latin typeface="Leelawadee" panose="020B0502040204020203" pitchFamily="34" charset="-34"/>
          <a:ea typeface="+mn-ea"/>
          <a:cs typeface="Leelawadee" panose="020B0502040204020203" pitchFamily="34" charset="-34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 baseline="0">
          <a:solidFill>
            <a:schemeClr val="tx1"/>
          </a:solidFill>
          <a:effectLst/>
          <a:latin typeface="Leelawadee" panose="020B0502040204020203" pitchFamily="34" charset="-34"/>
          <a:ea typeface="+mn-ea"/>
          <a:cs typeface="Leelawadee" panose="020B0502040204020203" pitchFamily="34" charset="-34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 baseline="0">
          <a:solidFill>
            <a:schemeClr val="tx1"/>
          </a:solidFill>
          <a:effectLst/>
          <a:latin typeface="Leelawadee" panose="020B0502040204020203" pitchFamily="34" charset="-34"/>
          <a:ea typeface="+mn-ea"/>
          <a:cs typeface="Leelawadee" panose="020B0502040204020203" pitchFamily="34" charset="-34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 baseline="0">
          <a:solidFill>
            <a:schemeClr val="tx1"/>
          </a:solidFill>
          <a:effectLst/>
          <a:latin typeface="Leelawadee" panose="020B0502040204020203" pitchFamily="34" charset="-34"/>
          <a:ea typeface="+mn-ea"/>
          <a:cs typeface="Leelawadee" panose="020B0502040204020203" pitchFamily="34" charset="-34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 baseline="0">
          <a:solidFill>
            <a:schemeClr val="tx1"/>
          </a:solidFill>
          <a:effectLst/>
          <a:latin typeface="Leelawadee" panose="020B0502040204020203" pitchFamily="34" charset="-34"/>
          <a:ea typeface="+mn-ea"/>
          <a:cs typeface="Leelawadee" panose="020B0502040204020203" pitchFamily="34" charset="-34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5498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</p:sldLayoutIdLst>
  <p:txStyles>
    <p:titleStyle>
      <a:lvl1pPr algn="l" defTabSz="912754" rtl="0" eaLnBrk="1" latinLnBrk="0" hangingPunct="1">
        <a:lnSpc>
          <a:spcPct val="90000"/>
        </a:lnSpc>
        <a:spcBef>
          <a:spcPct val="0"/>
        </a:spcBef>
        <a:buNone/>
        <a:defRPr sz="43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189" indent="-228189" algn="l" defTabSz="912754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795" kern="1200">
          <a:solidFill>
            <a:schemeClr val="tx1"/>
          </a:solidFill>
          <a:latin typeface="+mn-lt"/>
          <a:ea typeface="+mn-ea"/>
          <a:cs typeface="+mn-cs"/>
        </a:defRPr>
      </a:lvl1pPr>
      <a:lvl2pPr marL="684566" indent="-228189" algn="l" defTabSz="91275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396" kern="1200">
          <a:solidFill>
            <a:schemeClr val="tx1"/>
          </a:solidFill>
          <a:latin typeface="+mn-lt"/>
          <a:ea typeface="+mn-ea"/>
          <a:cs typeface="+mn-cs"/>
        </a:defRPr>
      </a:lvl2pPr>
      <a:lvl3pPr marL="1140943" indent="-228189" algn="l" defTabSz="91275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996" kern="1200">
          <a:solidFill>
            <a:schemeClr val="tx1"/>
          </a:solidFill>
          <a:latin typeface="+mn-lt"/>
          <a:ea typeface="+mn-ea"/>
          <a:cs typeface="+mn-cs"/>
        </a:defRPr>
      </a:lvl3pPr>
      <a:lvl4pPr marL="1597320" indent="-228189" algn="l" defTabSz="91275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7" kern="1200">
          <a:solidFill>
            <a:schemeClr val="tx1"/>
          </a:solidFill>
          <a:latin typeface="+mn-lt"/>
          <a:ea typeface="+mn-ea"/>
          <a:cs typeface="+mn-cs"/>
        </a:defRPr>
      </a:lvl4pPr>
      <a:lvl5pPr marL="2053697" indent="-228189" algn="l" defTabSz="91275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7" kern="1200">
          <a:solidFill>
            <a:schemeClr val="tx1"/>
          </a:solidFill>
          <a:latin typeface="+mn-lt"/>
          <a:ea typeface="+mn-ea"/>
          <a:cs typeface="+mn-cs"/>
        </a:defRPr>
      </a:lvl5pPr>
      <a:lvl6pPr marL="2510074" indent="-228189" algn="l" defTabSz="91275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7" kern="1200">
          <a:solidFill>
            <a:schemeClr val="tx1"/>
          </a:solidFill>
          <a:latin typeface="+mn-lt"/>
          <a:ea typeface="+mn-ea"/>
          <a:cs typeface="+mn-cs"/>
        </a:defRPr>
      </a:lvl6pPr>
      <a:lvl7pPr marL="2966451" indent="-228189" algn="l" defTabSz="91275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7" kern="1200">
          <a:solidFill>
            <a:schemeClr val="tx1"/>
          </a:solidFill>
          <a:latin typeface="+mn-lt"/>
          <a:ea typeface="+mn-ea"/>
          <a:cs typeface="+mn-cs"/>
        </a:defRPr>
      </a:lvl7pPr>
      <a:lvl8pPr marL="3422828" indent="-228189" algn="l" defTabSz="91275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7" kern="1200">
          <a:solidFill>
            <a:schemeClr val="tx1"/>
          </a:solidFill>
          <a:latin typeface="+mn-lt"/>
          <a:ea typeface="+mn-ea"/>
          <a:cs typeface="+mn-cs"/>
        </a:defRPr>
      </a:lvl8pPr>
      <a:lvl9pPr marL="3879205" indent="-228189" algn="l" defTabSz="912754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79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1pPr>
      <a:lvl2pPr marL="456377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2pPr>
      <a:lvl3pPr marL="912754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3pPr>
      <a:lvl4pPr marL="1369131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4pPr>
      <a:lvl5pPr marL="1825508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5pPr>
      <a:lvl6pPr marL="2281885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6pPr>
      <a:lvl7pPr marL="2738262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7pPr>
      <a:lvl8pPr marL="3194639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8pPr>
      <a:lvl9pPr marL="3651016" algn="l" defTabSz="912754" rtl="0" eaLnBrk="1" latinLnBrk="0" hangingPunct="1">
        <a:defRPr sz="179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12" Type="http://schemas.openxmlformats.org/officeDocument/2006/relationships/image" Target="../media/image14.jpeg"/><Relationship Id="rId2" Type="http://schemas.openxmlformats.org/officeDocument/2006/relationships/image" Target="../media/image5.pn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jpeg"/><Relationship Id="rId5" Type="http://schemas.openxmlformats.org/officeDocument/2006/relationships/image" Target="../media/image7.png"/><Relationship Id="rId15" Type="http://schemas.openxmlformats.org/officeDocument/2006/relationships/image" Target="../media/image16.jpe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7.jpg"/><Relationship Id="rId18" Type="http://schemas.openxmlformats.org/officeDocument/2006/relationships/image" Target="../media/image15.jpe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12" Type="http://schemas.microsoft.com/office/2007/relationships/hdphoto" Target="../media/hdphoto4.wdp"/><Relationship Id="rId17" Type="http://schemas.openxmlformats.org/officeDocument/2006/relationships/image" Target="../media/image29.jpg"/><Relationship Id="rId2" Type="http://schemas.openxmlformats.org/officeDocument/2006/relationships/image" Target="../media/image18.jpg"/><Relationship Id="rId16" Type="http://schemas.openxmlformats.org/officeDocument/2006/relationships/image" Target="../media/image6.png"/><Relationship Id="rId20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11" Type="http://schemas.openxmlformats.org/officeDocument/2006/relationships/image" Target="../media/image26.jpeg"/><Relationship Id="rId5" Type="http://schemas.openxmlformats.org/officeDocument/2006/relationships/image" Target="../media/image21.jpg"/><Relationship Id="rId15" Type="http://schemas.openxmlformats.org/officeDocument/2006/relationships/image" Target="../media/image28.png"/><Relationship Id="rId10" Type="http://schemas.openxmlformats.org/officeDocument/2006/relationships/image" Target="../media/image25.jpg"/><Relationship Id="rId19" Type="http://schemas.openxmlformats.org/officeDocument/2006/relationships/image" Target="../media/image30.jpg"/><Relationship Id="rId4" Type="http://schemas.openxmlformats.org/officeDocument/2006/relationships/image" Target="../media/image20.jpg"/><Relationship Id="rId9" Type="http://schemas.microsoft.com/office/2007/relationships/hdphoto" Target="../media/hdphoto3.wdp"/><Relationship Id="rId1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13" Type="http://schemas.openxmlformats.org/officeDocument/2006/relationships/image" Target="../media/image41.png"/><Relationship Id="rId3" Type="http://schemas.openxmlformats.org/officeDocument/2006/relationships/image" Target="../media/image32.jpeg"/><Relationship Id="rId7" Type="http://schemas.openxmlformats.org/officeDocument/2006/relationships/image" Target="../media/image35.jpg"/><Relationship Id="rId12" Type="http://schemas.openxmlformats.org/officeDocument/2006/relationships/image" Target="../media/image4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jpeg"/><Relationship Id="rId10" Type="http://schemas.openxmlformats.org/officeDocument/2006/relationships/image" Target="../media/image38.jpg"/><Relationship Id="rId4" Type="http://schemas.microsoft.com/office/2007/relationships/hdphoto" Target="../media/hdphoto5.wdp"/><Relationship Id="rId9" Type="http://schemas.openxmlformats.org/officeDocument/2006/relationships/image" Target="../media/image37.jpg"/><Relationship Id="rId14" Type="http://schemas.openxmlformats.org/officeDocument/2006/relationships/image" Target="../media/image42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18.jpg"/><Relationship Id="rId3" Type="http://schemas.openxmlformats.org/officeDocument/2006/relationships/image" Target="../media/image44.jpg"/><Relationship Id="rId7" Type="http://schemas.openxmlformats.org/officeDocument/2006/relationships/image" Target="../media/image48.png"/><Relationship Id="rId12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2.jp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3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9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3B4C724-0776-4328-8F0A-B72DA1579537}"/>
              </a:ext>
            </a:extLst>
          </p:cNvPr>
          <p:cNvSpPr txBox="1"/>
          <p:nvPr/>
        </p:nvSpPr>
        <p:spPr>
          <a:xfrm>
            <a:off x="108223" y="246219"/>
            <a:ext cx="1195332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2754"/>
            <a:r>
              <a:rPr lang="en-US" altLang="ko-KR" sz="8000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DIPT 1:</a:t>
            </a:r>
            <a:r>
              <a:rPr lang="th-TH" altLang="ko-KR" sz="6000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เพิ่มคนอุดรธานีมีสุขภาพดี</a:t>
            </a:r>
            <a:endParaRPr lang="ko-KR" altLang="en-US" sz="6000" dirty="0">
              <a:solidFill>
                <a:srgbClr val="0000CC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7">
            <a:extLst>
              <a:ext uri="{FF2B5EF4-FFF2-40B4-BE49-F238E27FC236}">
                <a16:creationId xmlns:a16="http://schemas.microsoft.com/office/drawing/2014/main" id="{0BCE794E-36AD-FB97-4BDB-D0F9E58C0EF4}"/>
              </a:ext>
            </a:extLst>
          </p:cNvPr>
          <p:cNvSpPr txBox="1"/>
          <p:nvPr/>
        </p:nvSpPr>
        <p:spPr>
          <a:xfrm>
            <a:off x="5652839" y="4752578"/>
            <a:ext cx="6270007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2754"/>
            <a:r>
              <a:rPr lang="th-TH" altLang="ko-KR" sz="3600" dirty="0">
                <a:solidFill>
                  <a:srgbClr val="0000C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นพ.ปกรณ์ จารักษ์ </a:t>
            </a:r>
          </a:p>
          <a:p>
            <a:pPr algn="r" defTabSz="912754"/>
            <a:r>
              <a:rPr lang="th-TH" altLang="ko-KR" sz="3600" dirty="0">
                <a:solidFill>
                  <a:srgbClr val="0000C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ผอ.รพ.หนองวัวซอ</a:t>
            </a:r>
          </a:p>
          <a:p>
            <a:pPr algn="r" defTabSz="912754"/>
            <a:r>
              <a:rPr lang="th-TH" altLang="ko-KR" sz="3600" dirty="0">
                <a:solidFill>
                  <a:srgbClr val="0000C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ประธานคณะทำงาน </a:t>
            </a:r>
            <a:r>
              <a:rPr lang="en-US" altLang="ko-KR" sz="3600" dirty="0">
                <a:solidFill>
                  <a:srgbClr val="0000C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DIPT 1</a:t>
            </a:r>
          </a:p>
          <a:p>
            <a:pPr algn="r" defTabSz="912754"/>
            <a:r>
              <a:rPr lang="th-TH" altLang="ko-KR" sz="3600" dirty="0">
                <a:solidFill>
                  <a:srgbClr val="0000CC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31 มกราคม 2567</a:t>
            </a:r>
            <a:endParaRPr lang="ko-KR" altLang="en-US" sz="3600" dirty="0">
              <a:solidFill>
                <a:srgbClr val="0000CC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67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mo005\Downloads\นพ.สสจ.นำเสนอตรวจราชการ รอบ1-2567_Page_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5" y="24164"/>
            <a:ext cx="12137799" cy="710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81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49" y="122465"/>
            <a:ext cx="11644031" cy="756084"/>
          </a:xfrm>
          <a:ln w="57150">
            <a:solidFill>
              <a:srgbClr val="66FF33"/>
            </a:solidFill>
          </a:ln>
        </p:spPr>
        <p:txBody>
          <a:bodyPr/>
          <a:lstStyle/>
          <a:p>
            <a:r>
              <a:rPr lang="th-TH" dirty="0"/>
              <a:t>การเพิ่มคนอุดรธานีสุขภาพดี</a:t>
            </a: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BBD1CABE-C439-32A4-6A77-F260BEA0D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6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36027" y="922717"/>
            <a:ext cx="1078151" cy="1093558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4884879" y="1968297"/>
            <a:ext cx="2476331" cy="46166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นายอุเทน หาแก้ว</a:t>
            </a:r>
          </a:p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นวก.สธ.เชี่ยวชาญ(ด้านส่งเสริมพัฒนา)</a:t>
            </a:r>
          </a:p>
        </p:txBody>
      </p:sp>
      <p:cxnSp>
        <p:nvCxnSpPr>
          <p:cNvPr id="11" name="ตัวเชื่อมต่อตรง 10">
            <a:extLst>
              <a:ext uri="{FF2B5EF4-FFF2-40B4-BE49-F238E27FC236}">
                <a16:creationId xmlns:a16="http://schemas.microsoft.com/office/drawing/2014/main" id="{087079C4-79CB-5674-43B8-9D542571C0DF}"/>
              </a:ext>
            </a:extLst>
          </p:cNvPr>
          <p:cNvCxnSpPr>
            <a:cxnSpLocks/>
          </p:cNvCxnSpPr>
          <p:nvPr/>
        </p:nvCxnSpPr>
        <p:spPr>
          <a:xfrm flipH="1">
            <a:off x="1990131" y="2874152"/>
            <a:ext cx="8265825" cy="294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>
            <a:extLst>
              <a:ext uri="{FF2B5EF4-FFF2-40B4-BE49-F238E27FC236}">
                <a16:creationId xmlns:a16="http://schemas.microsoft.com/office/drawing/2014/main" id="{033B8E55-D422-3FB4-5CF7-E6B80E7AB459}"/>
              </a:ext>
            </a:extLst>
          </p:cNvPr>
          <p:cNvCxnSpPr>
            <a:cxnSpLocks/>
          </p:cNvCxnSpPr>
          <p:nvPr/>
        </p:nvCxnSpPr>
        <p:spPr>
          <a:xfrm flipH="1">
            <a:off x="1305393" y="4883382"/>
            <a:ext cx="988274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ตัวเชื่อมต่อตรง 36">
            <a:extLst>
              <a:ext uri="{FF2B5EF4-FFF2-40B4-BE49-F238E27FC236}">
                <a16:creationId xmlns:a16="http://schemas.microsoft.com/office/drawing/2014/main" id="{E6AF3AE1-654A-54C4-DDFA-528A8C3D4223}"/>
              </a:ext>
            </a:extLst>
          </p:cNvPr>
          <p:cNvCxnSpPr>
            <a:cxnSpLocks/>
          </p:cNvCxnSpPr>
          <p:nvPr/>
        </p:nvCxnSpPr>
        <p:spPr>
          <a:xfrm>
            <a:off x="1990132" y="2888890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id="{CD016263-9EC0-29BA-BEF3-D96BAA8199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4330" y="3041179"/>
            <a:ext cx="1074678" cy="1315770"/>
          </a:xfrm>
          <a:prstGeom prst="rect">
            <a:avLst/>
          </a:prstGeom>
        </p:spPr>
      </p:pic>
      <p:cxnSp>
        <p:nvCxnSpPr>
          <p:cNvPr id="38" name="ตัวเชื่อมต่อตรง 37">
            <a:extLst>
              <a:ext uri="{FF2B5EF4-FFF2-40B4-BE49-F238E27FC236}">
                <a16:creationId xmlns:a16="http://schemas.microsoft.com/office/drawing/2014/main" id="{6680FF42-E114-9AAC-5ED5-DA6429EA2F0F}"/>
              </a:ext>
            </a:extLst>
          </p:cNvPr>
          <p:cNvCxnSpPr>
            <a:cxnSpLocks/>
          </p:cNvCxnSpPr>
          <p:nvPr/>
        </p:nvCxnSpPr>
        <p:spPr>
          <a:xfrm>
            <a:off x="4085165" y="2897377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ตัวเชื่อมต่อตรง 38">
            <a:extLst>
              <a:ext uri="{FF2B5EF4-FFF2-40B4-BE49-F238E27FC236}">
                <a16:creationId xmlns:a16="http://schemas.microsoft.com/office/drawing/2014/main" id="{4CFCCB59-5471-1944-1C6A-59DE6E7F78D4}"/>
              </a:ext>
            </a:extLst>
          </p:cNvPr>
          <p:cNvCxnSpPr>
            <a:cxnSpLocks/>
          </p:cNvCxnSpPr>
          <p:nvPr/>
        </p:nvCxnSpPr>
        <p:spPr>
          <a:xfrm>
            <a:off x="6123044" y="2922636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>
            <a:extLst>
              <a:ext uri="{FF2B5EF4-FFF2-40B4-BE49-F238E27FC236}">
                <a16:creationId xmlns:a16="http://schemas.microsoft.com/office/drawing/2014/main" id="{EA94C1DB-E225-6C8F-B1C8-92D5C9F58341}"/>
              </a:ext>
            </a:extLst>
          </p:cNvPr>
          <p:cNvCxnSpPr>
            <a:cxnSpLocks/>
          </p:cNvCxnSpPr>
          <p:nvPr/>
        </p:nvCxnSpPr>
        <p:spPr>
          <a:xfrm>
            <a:off x="8278407" y="2927105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ตัวเชื่อมต่อตรง 40">
            <a:extLst>
              <a:ext uri="{FF2B5EF4-FFF2-40B4-BE49-F238E27FC236}">
                <a16:creationId xmlns:a16="http://schemas.microsoft.com/office/drawing/2014/main" id="{74FCE438-7B29-6057-D0AC-EE55C1DE2B97}"/>
              </a:ext>
            </a:extLst>
          </p:cNvPr>
          <p:cNvCxnSpPr>
            <a:cxnSpLocks/>
          </p:cNvCxnSpPr>
          <p:nvPr/>
        </p:nvCxnSpPr>
        <p:spPr>
          <a:xfrm>
            <a:off x="10272000" y="287709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3FCAD0BE-CE59-945E-86E2-F7BE5FBE3C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7827" y="3047623"/>
            <a:ext cx="1074677" cy="1315770"/>
          </a:xfrm>
          <a:prstGeom prst="rect">
            <a:avLst/>
          </a:prstGeom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id="{B994A428-B9A0-3A1D-52FB-D93788E04F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3900" y="3041179"/>
            <a:ext cx="1074677" cy="1315769"/>
          </a:xfrm>
          <a:prstGeom prst="rect">
            <a:avLst/>
          </a:prstGeom>
        </p:spPr>
      </p:pic>
      <p:pic>
        <p:nvPicPr>
          <p:cNvPr id="24" name="รูปภาพ 23">
            <a:extLst>
              <a:ext uri="{FF2B5EF4-FFF2-40B4-BE49-F238E27FC236}">
                <a16:creationId xmlns:a16="http://schemas.microsoft.com/office/drawing/2014/main" id="{06FE1306-C03C-742B-8C4B-2F0074AB15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6457" y="3047624"/>
            <a:ext cx="1074677" cy="1315769"/>
          </a:xfrm>
          <a:prstGeom prst="rect">
            <a:avLst/>
          </a:prstGeom>
        </p:spPr>
      </p:pic>
      <p:pic>
        <p:nvPicPr>
          <p:cNvPr id="25" name="Picture 4" descr="C:\Users\promo005\Downloads\LINE_ALBUM_รูปปกติขาว_๒๓๑๒๐๖_1.jpg">
            <a:extLst>
              <a:ext uri="{FF2B5EF4-FFF2-40B4-BE49-F238E27FC236}">
                <a16:creationId xmlns:a16="http://schemas.microsoft.com/office/drawing/2014/main" id="{E6E5109B-E6A5-908E-3189-36C8989BE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4436" y="3041179"/>
            <a:ext cx="1003040" cy="13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2" name="ตัวเชื่อมต่อตรง 41">
            <a:extLst>
              <a:ext uri="{FF2B5EF4-FFF2-40B4-BE49-F238E27FC236}">
                <a16:creationId xmlns:a16="http://schemas.microsoft.com/office/drawing/2014/main" id="{D3742DF5-A955-C4CF-5B14-424949F46792}"/>
              </a:ext>
            </a:extLst>
          </p:cNvPr>
          <p:cNvCxnSpPr>
            <a:cxnSpLocks/>
          </p:cNvCxnSpPr>
          <p:nvPr/>
        </p:nvCxnSpPr>
        <p:spPr>
          <a:xfrm>
            <a:off x="1305393" y="489753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ตัวเชื่อมต่อตรง 42">
            <a:extLst>
              <a:ext uri="{FF2B5EF4-FFF2-40B4-BE49-F238E27FC236}">
                <a16:creationId xmlns:a16="http://schemas.microsoft.com/office/drawing/2014/main" id="{5DF76A38-2EBF-E0E2-4793-2B347C750332}"/>
              </a:ext>
            </a:extLst>
          </p:cNvPr>
          <p:cNvCxnSpPr>
            <a:cxnSpLocks/>
          </p:cNvCxnSpPr>
          <p:nvPr/>
        </p:nvCxnSpPr>
        <p:spPr>
          <a:xfrm>
            <a:off x="2889814" y="489753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ตัวเชื่อมต่อตรง 43">
            <a:extLst>
              <a:ext uri="{FF2B5EF4-FFF2-40B4-BE49-F238E27FC236}">
                <a16:creationId xmlns:a16="http://schemas.microsoft.com/office/drawing/2014/main" id="{092BCB68-BF77-6BFA-4B5E-E46098D6CB70}"/>
              </a:ext>
            </a:extLst>
          </p:cNvPr>
          <p:cNvCxnSpPr>
            <a:cxnSpLocks/>
          </p:cNvCxnSpPr>
          <p:nvPr/>
        </p:nvCxnSpPr>
        <p:spPr>
          <a:xfrm>
            <a:off x="4509512" y="4904880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ตัวเชื่อมต่อตรง 44">
            <a:extLst>
              <a:ext uri="{FF2B5EF4-FFF2-40B4-BE49-F238E27FC236}">
                <a16:creationId xmlns:a16="http://schemas.microsoft.com/office/drawing/2014/main" id="{657470E2-468C-7E7C-A1B2-42A3C3D90D0F}"/>
              </a:ext>
            </a:extLst>
          </p:cNvPr>
          <p:cNvCxnSpPr>
            <a:cxnSpLocks/>
          </p:cNvCxnSpPr>
          <p:nvPr/>
        </p:nvCxnSpPr>
        <p:spPr>
          <a:xfrm>
            <a:off x="6231181" y="488545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ตัวเชื่อมต่อตรง 45">
            <a:extLst>
              <a:ext uri="{FF2B5EF4-FFF2-40B4-BE49-F238E27FC236}">
                <a16:creationId xmlns:a16="http://schemas.microsoft.com/office/drawing/2014/main" id="{407B8573-E4A1-5455-C99B-CB5251B0F291}"/>
              </a:ext>
            </a:extLst>
          </p:cNvPr>
          <p:cNvCxnSpPr>
            <a:cxnSpLocks/>
          </p:cNvCxnSpPr>
          <p:nvPr/>
        </p:nvCxnSpPr>
        <p:spPr>
          <a:xfrm>
            <a:off x="7824165" y="489753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ตรง 46">
            <a:extLst>
              <a:ext uri="{FF2B5EF4-FFF2-40B4-BE49-F238E27FC236}">
                <a16:creationId xmlns:a16="http://schemas.microsoft.com/office/drawing/2014/main" id="{DA3D0708-F61B-6C78-F627-D34EDDF687A3}"/>
              </a:ext>
            </a:extLst>
          </p:cNvPr>
          <p:cNvCxnSpPr>
            <a:cxnSpLocks/>
          </p:cNvCxnSpPr>
          <p:nvPr/>
        </p:nvCxnSpPr>
        <p:spPr>
          <a:xfrm>
            <a:off x="9401168" y="4920760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>
            <a:extLst>
              <a:ext uri="{FF2B5EF4-FFF2-40B4-BE49-F238E27FC236}">
                <a16:creationId xmlns:a16="http://schemas.microsoft.com/office/drawing/2014/main" id="{A5741CED-3439-4430-05D7-D00312B11D3E}"/>
              </a:ext>
            </a:extLst>
          </p:cNvPr>
          <p:cNvCxnSpPr>
            <a:cxnSpLocks/>
          </p:cNvCxnSpPr>
          <p:nvPr/>
        </p:nvCxnSpPr>
        <p:spPr>
          <a:xfrm>
            <a:off x="11188136" y="488545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10" descr="C:\Users\promo005\Downloads\LINE_ALBUM_รูปปกติขาว_๒๓๑๒๐๖_7.jpg">
            <a:extLst>
              <a:ext uri="{FF2B5EF4-FFF2-40B4-BE49-F238E27FC236}">
                <a16:creationId xmlns:a16="http://schemas.microsoft.com/office/drawing/2014/main" id="{2D722923-4AAF-5E72-FE07-A21F5F86D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508612" y="5037010"/>
            <a:ext cx="1003039" cy="132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รูปภาพ 25">
            <a:extLst>
              <a:ext uri="{FF2B5EF4-FFF2-40B4-BE49-F238E27FC236}">
                <a16:creationId xmlns:a16="http://schemas.microsoft.com/office/drawing/2014/main" id="{0E026B74-9A75-6C37-DB6E-F8F215873DAE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8450" y="5083589"/>
            <a:ext cx="1003039" cy="1328756"/>
          </a:xfrm>
          <a:prstGeom prst="rect">
            <a:avLst/>
          </a:prstGeom>
        </p:spPr>
      </p:pic>
      <p:pic>
        <p:nvPicPr>
          <p:cNvPr id="31" name="Picture 9" descr="C:\Users\promo005\Downloads\LINE_ALBUM_รูปปกติขาว_๒๓๑๒๐๖_6.jpg">
            <a:extLst>
              <a:ext uri="{FF2B5EF4-FFF2-40B4-BE49-F238E27FC236}">
                <a16:creationId xmlns:a16="http://schemas.microsoft.com/office/drawing/2014/main" id="{BAA37FEF-2188-F0BA-FDE9-5BB88AB85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645" y="5052366"/>
            <a:ext cx="1003040" cy="131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C:\Users\promo005\Downloads\LINE_ALBUM_รูปปกติขาว_๒๓๑๒๐๖_4.jpg">
            <a:extLst>
              <a:ext uri="{FF2B5EF4-FFF2-40B4-BE49-F238E27FC236}">
                <a16:creationId xmlns:a16="http://schemas.microsoft.com/office/drawing/2014/main" id="{1C4CBFAE-F729-FA68-FF49-A59BF0D91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661" y="5037010"/>
            <a:ext cx="1003040" cy="132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C:\Users\promo005\Downloads\LINE_ALBUM_รูปปกติขาว_๒๓๑๒๐๖_5.jpg">
            <a:extLst>
              <a:ext uri="{FF2B5EF4-FFF2-40B4-BE49-F238E27FC236}">
                <a16:creationId xmlns:a16="http://schemas.microsoft.com/office/drawing/2014/main" id="{D3832E2B-F936-500C-FB1B-AD70FB41D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055" y="5081389"/>
            <a:ext cx="974914" cy="131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Users\promo005\Downloads\งานนำเสนอ1.jpg">
            <a:extLst>
              <a:ext uri="{FF2B5EF4-FFF2-40B4-BE49-F238E27FC236}">
                <a16:creationId xmlns:a16="http://schemas.microsoft.com/office/drawing/2014/main" id="{80DF01B5-420D-E470-C4E8-ED07B0266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8296" y="5093469"/>
            <a:ext cx="1003039" cy="1308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promo005\Downloads\LINE_ALBUM_รูปปกติขาว_๒๓๑๒๐๖_3.jpg">
            <a:extLst>
              <a:ext uri="{FF2B5EF4-FFF2-40B4-BE49-F238E27FC236}">
                <a16:creationId xmlns:a16="http://schemas.microsoft.com/office/drawing/2014/main" id="{E8640B04-D691-7B5A-1C2A-3D4F7FFB7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3" y="5037010"/>
            <a:ext cx="1003040" cy="132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1283411" y="4270646"/>
            <a:ext cx="1413439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นพ.ปกรณ์  จารักษ์ </a:t>
            </a:r>
          </a:p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ผอ.รพ.หนองวัวซอ</a:t>
            </a:r>
          </a:p>
        </p:txBody>
      </p:sp>
      <p:cxnSp>
        <p:nvCxnSpPr>
          <p:cNvPr id="36" name="ตัวเชื่อมต่อตรง 35">
            <a:extLst>
              <a:ext uri="{FF2B5EF4-FFF2-40B4-BE49-F238E27FC236}">
                <a16:creationId xmlns:a16="http://schemas.microsoft.com/office/drawing/2014/main" id="{4CFCCB59-5471-1944-1C6A-59DE6E7F78D4}"/>
              </a:ext>
            </a:extLst>
          </p:cNvPr>
          <p:cNvCxnSpPr>
            <a:cxnSpLocks/>
          </p:cNvCxnSpPr>
          <p:nvPr/>
        </p:nvCxnSpPr>
        <p:spPr>
          <a:xfrm>
            <a:off x="6231181" y="4653968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367799" y="6402466"/>
            <a:ext cx="1622331" cy="5770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5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นส</a:t>
            </a:r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.</a:t>
            </a:r>
            <a:r>
              <a:rPr lang="th-TH" sz="105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พรธวัล</a:t>
            </a:r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 รักจรรยา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พยาบาลวิชาชีพชำนาญการ 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กลุ่มแม่และเด็ก</a:t>
            </a:r>
          </a:p>
        </p:txBody>
      </p:sp>
      <p:sp>
        <p:nvSpPr>
          <p:cNvPr id="50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3391335" y="4270647"/>
            <a:ext cx="1413439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พญ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.อรุณโรจน์  อุ่นใจ</a:t>
            </a:r>
          </a:p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ผอ.รพ.</a:t>
            </a:r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พิบูลย์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รักษ์</a:t>
            </a:r>
          </a:p>
        </p:txBody>
      </p:sp>
      <p:sp>
        <p:nvSpPr>
          <p:cNvPr id="51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5319808" y="4312194"/>
            <a:ext cx="160647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นายวิรัตน์ ทาสะโก</a:t>
            </a:r>
          </a:p>
          <a:p>
            <a:pPr algn="ctr"/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สสอ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.ประจักษ์</a:t>
            </a:r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ศิลปา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คม</a:t>
            </a:r>
          </a:p>
        </p:txBody>
      </p:sp>
      <p:sp>
        <p:nvSpPr>
          <p:cNvPr id="52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7468755" y="4303470"/>
            <a:ext cx="1619304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นายวีระชัย เปียก</a:t>
            </a:r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ไธ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สงค์</a:t>
            </a:r>
          </a:p>
          <a:p>
            <a:pPr algn="ctr"/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สสอ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.หนองแสง</a:t>
            </a:r>
          </a:p>
        </p:txBody>
      </p:sp>
      <p:sp>
        <p:nvSpPr>
          <p:cNvPr id="53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9569971" y="4266755"/>
            <a:ext cx="194168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นางปาริชาติ สาขามุละ</a:t>
            </a:r>
          </a:p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หัวหน้ากลุ่มงานส่งเสริมสุขภาพ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67074" y="3337585"/>
            <a:ext cx="1116337" cy="560070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ประธาน</a:t>
            </a: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10924632" y="3057550"/>
            <a:ext cx="1049147" cy="560070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เลขา</a:t>
            </a:r>
          </a:p>
        </p:txBody>
      </p:sp>
      <p:sp>
        <p:nvSpPr>
          <p:cNvPr id="55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2078649" y="6402466"/>
            <a:ext cx="1622331" cy="5770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นาง</a:t>
            </a:r>
            <a:r>
              <a:rPr lang="th-TH" sz="105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พิรัล</a:t>
            </a:r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ยา  จินดา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พยาบาลวิชาชีพชำนาญการ 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กลุ่มแม่และเด็ก</a:t>
            </a:r>
          </a:p>
        </p:txBody>
      </p:sp>
      <p:sp>
        <p:nvSpPr>
          <p:cNvPr id="56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3801518" y="6408073"/>
            <a:ext cx="1622331" cy="5770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5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นส.ญาณิษฐ์</a:t>
            </a:r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 ปัญญาทอง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พยาบาลวิชาชีพชำนาญการ 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กลุ่มเด็กปฐมวัย</a:t>
            </a:r>
          </a:p>
        </p:txBody>
      </p:sp>
      <p:sp>
        <p:nvSpPr>
          <p:cNvPr id="57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5467197" y="6402466"/>
            <a:ext cx="1622331" cy="5770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นาง</a:t>
            </a:r>
            <a:r>
              <a:rPr lang="th-TH" sz="105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เยาวเรศ</a:t>
            </a:r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 อันสมศรี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พยาบาลวิชาชีพชำนาญการ 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กลุ่มวัยเรียน</a:t>
            </a:r>
          </a:p>
        </p:txBody>
      </p:sp>
      <p:sp>
        <p:nvSpPr>
          <p:cNvPr id="58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7118479" y="6409739"/>
            <a:ext cx="1622331" cy="5770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นางสุรีพร อิน</a:t>
            </a:r>
            <a:r>
              <a:rPr lang="th-TH" sz="105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ทนพ</a:t>
            </a:r>
            <a:endParaRPr lang="th-TH" sz="1050" dirty="0">
              <a:latin typeface="Leelawadee" panose="020B0502040204020203" pitchFamily="34" charset="-34"/>
              <a:cs typeface="Leelawadee" panose="020B0502040204020203" pitchFamily="34" charset="-34"/>
            </a:endParaRP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พยาบาลวิชาชีพชำนาญการ 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กลุ่มวัยรุ่น</a:t>
            </a:r>
          </a:p>
        </p:txBody>
      </p:sp>
      <p:sp>
        <p:nvSpPr>
          <p:cNvPr id="59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8758805" y="6402465"/>
            <a:ext cx="1622331" cy="7386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นาง</a:t>
            </a:r>
            <a:r>
              <a:rPr lang="th-TH" sz="105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วชิราภรณ์</a:t>
            </a:r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 สินเจริญเลิศ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พยาบาลวิชาชีพชำนาญการพิเศษ 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กลุ่มวัยทำงาน/พระสงฆ์</a:t>
            </a:r>
          </a:p>
        </p:txBody>
      </p:sp>
      <p:sp>
        <p:nvSpPr>
          <p:cNvPr id="60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10470105" y="6392758"/>
            <a:ext cx="1622331" cy="5770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นางทัศนีย์ เหลืองวัฒนานนท์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พยาบาลวิชาชีพชำนาญการ </a:t>
            </a:r>
          </a:p>
          <a:p>
            <a:pPr algn="ctr"/>
            <a:r>
              <a:rPr lang="th-TH" sz="1050" dirty="0">
                <a:latin typeface="Leelawadee" panose="020B0502040204020203" pitchFamily="34" charset="-34"/>
                <a:cs typeface="Leelawadee" panose="020B0502040204020203" pitchFamily="34" charset="-34"/>
              </a:rPr>
              <a:t>กลุ่มผู้สูงอายุ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168419" y="4442779"/>
            <a:ext cx="1049147" cy="560070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คณะทำงาน</a:t>
            </a:r>
          </a:p>
        </p:txBody>
      </p:sp>
      <p:sp>
        <p:nvSpPr>
          <p:cNvPr id="62" name="สี่เหลี่ยมผืนผ้า 61">
            <a:extLst>
              <a:ext uri="{FF2B5EF4-FFF2-40B4-BE49-F238E27FC236}">
                <a16:creationId xmlns:a16="http://schemas.microsoft.com/office/drawing/2014/main" id="{E5EDE7C4-C76E-4FFE-9F92-EDD69041486B}"/>
              </a:ext>
            </a:extLst>
          </p:cNvPr>
          <p:cNvSpPr/>
          <p:nvPr/>
        </p:nvSpPr>
        <p:spPr>
          <a:xfrm>
            <a:off x="7218150" y="1153072"/>
            <a:ext cx="1592984" cy="560070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ที่ปรึกษา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2307" y="2444323"/>
            <a:ext cx="1262552" cy="307777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Smart  Kids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213927" y="2461102"/>
            <a:ext cx="1606470" cy="307777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Smart  Working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356757" y="2475101"/>
            <a:ext cx="1606471" cy="307777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Smart  Teenage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479031" y="2461102"/>
            <a:ext cx="1693308" cy="307777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Smart  Aging</a:t>
            </a:r>
            <a:endParaRPr lang="th-TH" sz="14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392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2150ED46-2E6A-C1CA-0CD7-A8BBF58F486B}"/>
              </a:ext>
            </a:extLst>
          </p:cNvPr>
          <p:cNvSpPr txBox="1"/>
          <p:nvPr/>
        </p:nvSpPr>
        <p:spPr>
          <a:xfrm>
            <a:off x="2120763" y="239095"/>
            <a:ext cx="79282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ko-KR" sz="400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cs typeface="Tahoma" panose="020B0604030504040204" pitchFamily="34" charset="0"/>
              </a:rPr>
              <a:t>บทบาทหน้าที่</a:t>
            </a:r>
            <a:endParaRPr kumimoji="0" lang="ko-KR" altLang="en-US" sz="400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BD360A19-EA30-FF0D-7880-6073D7C9FA79}"/>
              </a:ext>
            </a:extLst>
          </p:cNvPr>
          <p:cNvSpPr txBox="1"/>
          <p:nvPr/>
        </p:nvSpPr>
        <p:spPr>
          <a:xfrm>
            <a:off x="966425" y="1139773"/>
            <a:ext cx="10335360" cy="474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วิเคราะห์สถานการณ์ สภาพปัญหาสุขภาพทุกกลุ่มวัย</a:t>
            </a: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จัดทำแผนพัฒนาส่งเสริมสุขภาพ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ทุกกลุ่มวัย ร่วมกันอย่างมีประสิทธิภาพโดย</a:t>
            </a: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บริหารจัดการให้มีการดำเนินงานตามแผนปฏิบัติการที่กำหนดไว้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กำหนดทิศทางในการจัดระบบบริการส่งเสริมสุขภาพให้ประชาชนทุกกลุ่มวัยมีสุขภาพที่ดี ได้รับการส่งเสริมสุขภาพ ลดปัจจัยเสี่ยงด้านสุขภาพ ตลอดจนสภาพแวดล้อมที่เอื้อต่อการมีสุขภาพที่ดี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ติดตามความก้าวหน้าและผลการดำเนินงาน พร้อมให้ข้อเสนอแนะในการแก้ไขปัญหาอุปสรรค สัปดาห์ที่ 3 ของทุกเดือน</a:t>
            </a:r>
            <a:endParaRPr lang="th-TH" sz="2400" spc="-3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กำกับ ติดตามและประเมินผลการดำเนินงานตามแผนยุทธศาสตร์และแผนปฏิบัติการ</a:t>
            </a: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สรุปผลการขับเคลื่อนการดำเนินงานสุขภาพกลุ่มวัยเสนอต่อคณะกรรมการฯ ระดับจังหวัด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47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ตัวเชื่อมต่อตรง 16">
            <a:extLst>
              <a:ext uri="{FF2B5EF4-FFF2-40B4-BE49-F238E27FC236}">
                <a16:creationId xmlns:a16="http://schemas.microsoft.com/office/drawing/2014/main" id="{11EE9C28-11ED-95B4-B3B8-9D50A9AE5EEB}"/>
              </a:ext>
            </a:extLst>
          </p:cNvPr>
          <p:cNvCxnSpPr>
            <a:cxnSpLocks/>
          </p:cNvCxnSpPr>
          <p:nvPr/>
        </p:nvCxnSpPr>
        <p:spPr>
          <a:xfrm>
            <a:off x="3829620" y="2481558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ตัวเชื่อมต่อตรง 37">
            <a:extLst>
              <a:ext uri="{FF2B5EF4-FFF2-40B4-BE49-F238E27FC236}">
                <a16:creationId xmlns:a16="http://schemas.microsoft.com/office/drawing/2014/main" id="{6680FF42-E114-9AAC-5ED5-DA6429EA2F0F}"/>
              </a:ext>
            </a:extLst>
          </p:cNvPr>
          <p:cNvCxnSpPr>
            <a:cxnSpLocks/>
          </p:cNvCxnSpPr>
          <p:nvPr/>
        </p:nvCxnSpPr>
        <p:spPr>
          <a:xfrm>
            <a:off x="2233046" y="2481558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" name="รูปภาพ 81">
            <a:extLst>
              <a:ext uri="{FF2B5EF4-FFF2-40B4-BE49-F238E27FC236}">
                <a16:creationId xmlns:a16="http://schemas.microsoft.com/office/drawing/2014/main" id="{867BF6CF-8FF5-8F73-901C-94F1A611B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5912" y="5016576"/>
            <a:ext cx="1157250" cy="1370874"/>
          </a:xfrm>
          <a:prstGeom prst="rect">
            <a:avLst/>
          </a:prstGeom>
        </p:spPr>
      </p:pic>
      <p:pic>
        <p:nvPicPr>
          <p:cNvPr id="80" name="รูปภาพ 79">
            <a:extLst>
              <a:ext uri="{FF2B5EF4-FFF2-40B4-BE49-F238E27FC236}">
                <a16:creationId xmlns:a16="http://schemas.microsoft.com/office/drawing/2014/main" id="{FF1A0CE2-40B7-0C5C-E53F-BC99EAA179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9157" y="5034343"/>
            <a:ext cx="1148266" cy="1364261"/>
          </a:xfrm>
          <a:prstGeom prst="rect">
            <a:avLst/>
          </a:prstGeom>
        </p:spPr>
      </p:pic>
      <p:pic>
        <p:nvPicPr>
          <p:cNvPr id="76" name="รูปภาพ 75">
            <a:extLst>
              <a:ext uri="{FF2B5EF4-FFF2-40B4-BE49-F238E27FC236}">
                <a16:creationId xmlns:a16="http://schemas.microsoft.com/office/drawing/2014/main" id="{A999A13A-1A1B-CF58-1847-F8D23C8FF2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6704" y="5065485"/>
            <a:ext cx="1106855" cy="1362448"/>
          </a:xfrm>
          <a:prstGeom prst="rect">
            <a:avLst/>
          </a:prstGeom>
        </p:spPr>
      </p:pic>
      <p:pic>
        <p:nvPicPr>
          <p:cNvPr id="74" name="รูปภาพ 73">
            <a:extLst>
              <a:ext uri="{FF2B5EF4-FFF2-40B4-BE49-F238E27FC236}">
                <a16:creationId xmlns:a16="http://schemas.microsoft.com/office/drawing/2014/main" id="{148CBEAB-AAEE-A3EA-C83B-D97F086E99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4018" y="5025002"/>
            <a:ext cx="1106855" cy="1382944"/>
          </a:xfrm>
          <a:prstGeom prst="rect">
            <a:avLst/>
          </a:prstGeom>
        </p:spPr>
      </p:pic>
      <p:pic>
        <p:nvPicPr>
          <p:cNvPr id="72" name="รูปภาพ 71">
            <a:extLst>
              <a:ext uri="{FF2B5EF4-FFF2-40B4-BE49-F238E27FC236}">
                <a16:creationId xmlns:a16="http://schemas.microsoft.com/office/drawing/2014/main" id="{9B3CA74B-7CBC-1338-A9E9-86ACB9CCF34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735"/>
          <a:stretch/>
        </p:blipFill>
        <p:spPr>
          <a:xfrm>
            <a:off x="3488066" y="5065485"/>
            <a:ext cx="1106855" cy="1343338"/>
          </a:xfrm>
          <a:prstGeom prst="rect">
            <a:avLst/>
          </a:prstGeom>
        </p:spPr>
      </p:pic>
      <p:pic>
        <p:nvPicPr>
          <p:cNvPr id="62" name="รูปภาพ 61">
            <a:extLst>
              <a:ext uri="{FF2B5EF4-FFF2-40B4-BE49-F238E27FC236}">
                <a16:creationId xmlns:a16="http://schemas.microsoft.com/office/drawing/2014/main" id="{FF675E5E-5C59-E905-4D77-42B5025469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879" y="5016576"/>
            <a:ext cx="1125426" cy="1368679"/>
          </a:xfrm>
          <a:prstGeom prst="rect">
            <a:avLst/>
          </a:prstGeom>
        </p:spPr>
      </p:pic>
      <p:pic>
        <p:nvPicPr>
          <p:cNvPr id="23" name="รูปภาพ 22">
            <a:extLst>
              <a:ext uri="{FF2B5EF4-FFF2-40B4-BE49-F238E27FC236}">
                <a16:creationId xmlns:a16="http://schemas.microsoft.com/office/drawing/2014/main" id="{ED9391A6-8A92-684E-F3D8-958A9E0DC4B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8000"/>
                    </a14:imgEffect>
                  </a14:imgLayer>
                </a14:imgProps>
              </a:ext>
            </a:extLst>
          </a:blip>
          <a:srcRect l="7637" r="5872" b="6469"/>
          <a:stretch/>
        </p:blipFill>
        <p:spPr>
          <a:xfrm>
            <a:off x="6398369" y="2691001"/>
            <a:ext cx="1287199" cy="1368680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CB2A407F-4102-077C-EB48-4629CF15FB0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60696" y="2663797"/>
            <a:ext cx="1228675" cy="1395883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C4AB43B2-BE84-5D67-6205-8C40F85096D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09139" y="2644261"/>
            <a:ext cx="1196614" cy="1415420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8CDF8DF6-11ED-CF0A-2085-E960D379A0C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9936" y="2663798"/>
            <a:ext cx="1138739" cy="1395882"/>
          </a:xfrm>
          <a:prstGeom prst="rect">
            <a:avLst/>
          </a:prstGeom>
        </p:spPr>
      </p:pic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A7A93AB2-E6F5-AD17-E853-127FDCB8B51E}"/>
              </a:ext>
            </a:extLst>
          </p:cNvPr>
          <p:cNvCxnSpPr>
            <a:cxnSpLocks/>
          </p:cNvCxnSpPr>
          <p:nvPr/>
        </p:nvCxnSpPr>
        <p:spPr>
          <a:xfrm>
            <a:off x="7035062" y="4839023"/>
            <a:ext cx="0" cy="219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>
            <a:extLst>
              <a:ext uri="{FF2B5EF4-FFF2-40B4-BE49-F238E27FC236}">
                <a16:creationId xmlns:a16="http://schemas.microsoft.com/office/drawing/2014/main" id="{087079C4-79CB-5674-43B8-9D542571C0DF}"/>
              </a:ext>
            </a:extLst>
          </p:cNvPr>
          <p:cNvCxnSpPr>
            <a:cxnSpLocks/>
          </p:cNvCxnSpPr>
          <p:nvPr/>
        </p:nvCxnSpPr>
        <p:spPr>
          <a:xfrm flipH="1">
            <a:off x="726594" y="2440469"/>
            <a:ext cx="10780766" cy="78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>
            <a:extLst>
              <a:ext uri="{FF2B5EF4-FFF2-40B4-BE49-F238E27FC236}">
                <a16:creationId xmlns:a16="http://schemas.microsoft.com/office/drawing/2014/main" id="{033B8E55-D422-3FB4-5CF7-E6B80E7AB459}"/>
              </a:ext>
            </a:extLst>
          </p:cNvPr>
          <p:cNvCxnSpPr>
            <a:cxnSpLocks/>
          </p:cNvCxnSpPr>
          <p:nvPr/>
        </p:nvCxnSpPr>
        <p:spPr>
          <a:xfrm flipH="1">
            <a:off x="726592" y="4799562"/>
            <a:ext cx="1097491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ตัวเชื่อมต่อตรง 36">
            <a:extLst>
              <a:ext uri="{FF2B5EF4-FFF2-40B4-BE49-F238E27FC236}">
                <a16:creationId xmlns:a16="http://schemas.microsoft.com/office/drawing/2014/main" id="{E6AF3AE1-654A-54C4-DDFA-528A8C3D4223}"/>
              </a:ext>
            </a:extLst>
          </p:cNvPr>
          <p:cNvCxnSpPr>
            <a:cxnSpLocks/>
          </p:cNvCxnSpPr>
          <p:nvPr/>
        </p:nvCxnSpPr>
        <p:spPr>
          <a:xfrm>
            <a:off x="726592" y="2448322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>
            <a:extLst>
              <a:ext uri="{FF2B5EF4-FFF2-40B4-BE49-F238E27FC236}">
                <a16:creationId xmlns:a16="http://schemas.microsoft.com/office/drawing/2014/main" id="{EA94C1DB-E225-6C8F-B1C8-92D5C9F58341}"/>
              </a:ext>
            </a:extLst>
          </p:cNvPr>
          <p:cNvCxnSpPr>
            <a:cxnSpLocks/>
          </p:cNvCxnSpPr>
          <p:nvPr/>
        </p:nvCxnSpPr>
        <p:spPr>
          <a:xfrm>
            <a:off x="8551201" y="246785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ตัวเชื่อมต่อตรง 40">
            <a:extLst>
              <a:ext uri="{FF2B5EF4-FFF2-40B4-BE49-F238E27FC236}">
                <a16:creationId xmlns:a16="http://schemas.microsoft.com/office/drawing/2014/main" id="{74FCE438-7B29-6057-D0AC-EE55C1DE2B97}"/>
              </a:ext>
            </a:extLst>
          </p:cNvPr>
          <p:cNvCxnSpPr>
            <a:cxnSpLocks/>
          </p:cNvCxnSpPr>
          <p:nvPr/>
        </p:nvCxnSpPr>
        <p:spPr>
          <a:xfrm>
            <a:off x="9900614" y="244046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ตัวเชื่อมต่อตรง 41">
            <a:extLst>
              <a:ext uri="{FF2B5EF4-FFF2-40B4-BE49-F238E27FC236}">
                <a16:creationId xmlns:a16="http://schemas.microsoft.com/office/drawing/2014/main" id="{D3742DF5-A955-C4CF-5B14-424949F46792}"/>
              </a:ext>
            </a:extLst>
          </p:cNvPr>
          <p:cNvCxnSpPr>
            <a:cxnSpLocks/>
          </p:cNvCxnSpPr>
          <p:nvPr/>
        </p:nvCxnSpPr>
        <p:spPr>
          <a:xfrm>
            <a:off x="726592" y="4814957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ตัวเชื่อมต่อตรง 42">
            <a:extLst>
              <a:ext uri="{FF2B5EF4-FFF2-40B4-BE49-F238E27FC236}">
                <a16:creationId xmlns:a16="http://schemas.microsoft.com/office/drawing/2014/main" id="{5DF76A38-2EBF-E0E2-4793-2B347C750332}"/>
              </a:ext>
            </a:extLst>
          </p:cNvPr>
          <p:cNvCxnSpPr>
            <a:cxnSpLocks/>
          </p:cNvCxnSpPr>
          <p:nvPr/>
        </p:nvCxnSpPr>
        <p:spPr>
          <a:xfrm>
            <a:off x="2320394" y="484372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ตัวเชื่อมต่อตรง 43">
            <a:extLst>
              <a:ext uri="{FF2B5EF4-FFF2-40B4-BE49-F238E27FC236}">
                <a16:creationId xmlns:a16="http://schemas.microsoft.com/office/drawing/2014/main" id="{092BCB68-BF77-6BFA-4B5E-E46098D6CB70}"/>
              </a:ext>
            </a:extLst>
          </p:cNvPr>
          <p:cNvCxnSpPr>
            <a:cxnSpLocks/>
          </p:cNvCxnSpPr>
          <p:nvPr/>
        </p:nvCxnSpPr>
        <p:spPr>
          <a:xfrm>
            <a:off x="3583760" y="485065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ตัวเชื่อมต่อตรง 45">
            <a:extLst>
              <a:ext uri="{FF2B5EF4-FFF2-40B4-BE49-F238E27FC236}">
                <a16:creationId xmlns:a16="http://schemas.microsoft.com/office/drawing/2014/main" id="{407B8573-E4A1-5455-C99B-CB5251B0F291}"/>
              </a:ext>
            </a:extLst>
          </p:cNvPr>
          <p:cNvCxnSpPr>
            <a:cxnSpLocks/>
          </p:cNvCxnSpPr>
          <p:nvPr/>
        </p:nvCxnSpPr>
        <p:spPr>
          <a:xfrm>
            <a:off x="8531779" y="4850565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ตรง 46">
            <a:extLst>
              <a:ext uri="{FF2B5EF4-FFF2-40B4-BE49-F238E27FC236}">
                <a16:creationId xmlns:a16="http://schemas.microsoft.com/office/drawing/2014/main" id="{DA3D0708-F61B-6C78-F627-D34EDDF687A3}"/>
              </a:ext>
            </a:extLst>
          </p:cNvPr>
          <p:cNvCxnSpPr>
            <a:cxnSpLocks/>
          </p:cNvCxnSpPr>
          <p:nvPr/>
        </p:nvCxnSpPr>
        <p:spPr>
          <a:xfrm>
            <a:off x="10068515" y="480927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>
            <a:extLst>
              <a:ext uri="{FF2B5EF4-FFF2-40B4-BE49-F238E27FC236}">
                <a16:creationId xmlns:a16="http://schemas.microsoft.com/office/drawing/2014/main" id="{A5741CED-3439-4430-05D7-D00312B11D3E}"/>
              </a:ext>
            </a:extLst>
          </p:cNvPr>
          <p:cNvCxnSpPr>
            <a:cxnSpLocks/>
          </p:cNvCxnSpPr>
          <p:nvPr/>
        </p:nvCxnSpPr>
        <p:spPr>
          <a:xfrm>
            <a:off x="11701511" y="4809096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11" descr="C:\Users\promo005\Downloads\งานนำเสนอ1.jpg">
            <a:extLst>
              <a:ext uri="{FF2B5EF4-FFF2-40B4-BE49-F238E27FC236}">
                <a16:creationId xmlns:a16="http://schemas.microsoft.com/office/drawing/2014/main" id="{80DF01B5-420D-E470-C4E8-ED07B0266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790" y="2692298"/>
            <a:ext cx="1151648" cy="136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50231" y="4102720"/>
            <a:ext cx="1498151" cy="5078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นพ.ธีรพล  มโนศักดิ์เสรี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นายแพทย์ชำนาญการพิเศษ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รพ.อุดรธานี</a:t>
            </a:r>
          </a:p>
        </p:txBody>
      </p:sp>
      <p:cxnSp>
        <p:nvCxnSpPr>
          <p:cNvPr id="36" name="ตัวเชื่อมต่อตรง 35">
            <a:extLst>
              <a:ext uri="{FF2B5EF4-FFF2-40B4-BE49-F238E27FC236}">
                <a16:creationId xmlns:a16="http://schemas.microsoft.com/office/drawing/2014/main" id="{4CFCCB59-5471-1944-1C6A-59DE6E7F78D4}"/>
              </a:ext>
            </a:extLst>
          </p:cNvPr>
          <p:cNvCxnSpPr>
            <a:cxnSpLocks/>
          </p:cNvCxnSpPr>
          <p:nvPr/>
        </p:nvCxnSpPr>
        <p:spPr>
          <a:xfrm>
            <a:off x="6156764" y="2481558"/>
            <a:ext cx="0" cy="23277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1566929" y="4128312"/>
            <a:ext cx="1481420" cy="5078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พญ.พรดี จิตธรรมมา 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นายแพทย์ชำนาญการพิเศษ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รพ.กุม</a:t>
            </a:r>
            <a:r>
              <a:rPr lang="th-TH" sz="9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ภวา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ปี</a:t>
            </a:r>
          </a:p>
        </p:txBody>
      </p:sp>
      <p:sp>
        <p:nvSpPr>
          <p:cNvPr id="51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3081044" y="4128312"/>
            <a:ext cx="1480948" cy="5078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พญ.นุชรี มะลิซ้อน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นายแพทย์ชำนาญการพิเศษ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รพ.กุม</a:t>
            </a:r>
            <a:r>
              <a:rPr lang="th-TH" sz="9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ภวา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ปี</a:t>
            </a:r>
          </a:p>
        </p:txBody>
      </p:sp>
      <p:sp>
        <p:nvSpPr>
          <p:cNvPr id="52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6220388" y="4135729"/>
            <a:ext cx="1629349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นางกรองแก้ว 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อัค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เนตร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พยาบาลวิชาชีพชำนาญการพิเศษ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รพ.กุม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ภวา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ปี</a:t>
            </a:r>
          </a:p>
        </p:txBody>
      </p:sp>
      <p:sp>
        <p:nvSpPr>
          <p:cNvPr id="53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9293183" y="4132734"/>
            <a:ext cx="140021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นาง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พิรัล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ยา  จินดา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สสจ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.อุดรธานี </a:t>
            </a: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11301044" y="1871939"/>
            <a:ext cx="599390" cy="392227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เลขา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313287" y="1789721"/>
            <a:ext cx="841535" cy="474445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คณะทำงาน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D3AD3B9-B9C7-3EE4-5E23-E06E507DE5A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861602" y="2677496"/>
            <a:ext cx="1117178" cy="1382184"/>
          </a:xfrm>
          <a:prstGeom prst="rect">
            <a:avLst/>
          </a:prstGeom>
        </p:spPr>
      </p:pic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83AFBC37-CECA-FD1A-FA8F-43CCFE19B60E}"/>
              </a:ext>
            </a:extLst>
          </p:cNvPr>
          <p:cNvCxnSpPr>
            <a:cxnSpLocks/>
          </p:cNvCxnSpPr>
          <p:nvPr/>
        </p:nvCxnSpPr>
        <p:spPr>
          <a:xfrm>
            <a:off x="7041968" y="2481463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กล่องข้อความ 6">
            <a:extLst>
              <a:ext uri="{FF2B5EF4-FFF2-40B4-BE49-F238E27FC236}">
                <a16:creationId xmlns:a16="http://schemas.microsoft.com/office/drawing/2014/main" id="{00CA9FC1-7203-3610-8E4B-CC6F88B8EFFA}"/>
              </a:ext>
            </a:extLst>
          </p:cNvPr>
          <p:cNvSpPr txBox="1"/>
          <p:nvPr/>
        </p:nvSpPr>
        <p:spPr>
          <a:xfrm>
            <a:off x="66229" y="6448520"/>
            <a:ext cx="1335649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นางวรัชฎา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 ชมพูวัฒนา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รพ.อุดรธานี </a:t>
            </a:r>
          </a:p>
        </p:txBody>
      </p:sp>
      <p:sp>
        <p:nvSpPr>
          <p:cNvPr id="83" name="กล่องข้อความ 6">
            <a:extLst>
              <a:ext uri="{FF2B5EF4-FFF2-40B4-BE49-F238E27FC236}">
                <a16:creationId xmlns:a16="http://schemas.microsoft.com/office/drawing/2014/main" id="{8D3FA956-09CB-B542-64A1-1FB3F6F28D71}"/>
              </a:ext>
            </a:extLst>
          </p:cNvPr>
          <p:cNvSpPr txBox="1"/>
          <p:nvPr/>
        </p:nvSpPr>
        <p:spPr>
          <a:xfrm>
            <a:off x="3364764" y="6493771"/>
            <a:ext cx="1356017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นางยุภาวดี ทาสะโก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.กุม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ภวา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ปี </a:t>
            </a:r>
          </a:p>
        </p:txBody>
      </p:sp>
      <p:sp>
        <p:nvSpPr>
          <p:cNvPr id="84" name="กล่องข้อความ 6">
            <a:extLst>
              <a:ext uri="{FF2B5EF4-FFF2-40B4-BE49-F238E27FC236}">
                <a16:creationId xmlns:a16="http://schemas.microsoft.com/office/drawing/2014/main" id="{55B76656-FFFF-5E35-E224-41C354A3AE74}"/>
              </a:ext>
            </a:extLst>
          </p:cNvPr>
          <p:cNvSpPr txBox="1"/>
          <p:nvPr/>
        </p:nvSpPr>
        <p:spPr>
          <a:xfrm>
            <a:off x="1626637" y="6469269"/>
            <a:ext cx="1361616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นายภาณุ</a:t>
            </a:r>
            <a:r>
              <a:rPr lang="th-TH" sz="800" dirty="0" err="1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พงษ์</a:t>
            </a:r>
            <a:r>
              <a:rPr lang="th-TH" sz="8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 พังตุ้ย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รพ.หนองวัวซอ </a:t>
            </a:r>
          </a:p>
        </p:txBody>
      </p:sp>
      <p:sp>
        <p:nvSpPr>
          <p:cNvPr id="85" name="กล่องข้อความ 6">
            <a:extLst>
              <a:ext uri="{FF2B5EF4-FFF2-40B4-BE49-F238E27FC236}">
                <a16:creationId xmlns:a16="http://schemas.microsoft.com/office/drawing/2014/main" id="{A0B822F3-9638-9F99-6E3C-00C4C4012378}"/>
              </a:ext>
            </a:extLst>
          </p:cNvPr>
          <p:cNvSpPr txBox="1"/>
          <p:nvPr/>
        </p:nvSpPr>
        <p:spPr>
          <a:xfrm>
            <a:off x="4897195" y="6493309"/>
            <a:ext cx="1445871" cy="5078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นางศศิภา แก้วแสงใส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9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.หนองวัวซอ </a:t>
            </a:r>
          </a:p>
        </p:txBody>
      </p:sp>
      <p:sp>
        <p:nvSpPr>
          <p:cNvPr id="87" name="กล่องข้อความ 6">
            <a:extLst>
              <a:ext uri="{FF2B5EF4-FFF2-40B4-BE49-F238E27FC236}">
                <a16:creationId xmlns:a16="http://schemas.microsoft.com/office/drawing/2014/main" id="{504F0D62-1871-4E40-FBFA-18BB606E2516}"/>
              </a:ext>
            </a:extLst>
          </p:cNvPr>
          <p:cNvSpPr txBox="1"/>
          <p:nvPr/>
        </p:nvSpPr>
        <p:spPr>
          <a:xfrm>
            <a:off x="9344964" y="6469270"/>
            <a:ext cx="138217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นส.</a:t>
            </a:r>
            <a:r>
              <a:rPr lang="th-TH" sz="800" dirty="0" err="1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ว</a:t>
            </a:r>
            <a:r>
              <a:rPr lang="th-TH" sz="8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รัชภรณ์ ชมชัยรัตน์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พิบูลย์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รักษ์</a:t>
            </a:r>
          </a:p>
        </p:txBody>
      </p:sp>
      <p:sp>
        <p:nvSpPr>
          <p:cNvPr id="88" name="กล่องข้อความ 6">
            <a:extLst>
              <a:ext uri="{FF2B5EF4-FFF2-40B4-BE49-F238E27FC236}">
                <a16:creationId xmlns:a16="http://schemas.microsoft.com/office/drawing/2014/main" id="{AB08C667-B87B-A578-4AE3-0D4BA908786B}"/>
              </a:ext>
            </a:extLst>
          </p:cNvPr>
          <p:cNvSpPr txBox="1"/>
          <p:nvPr/>
        </p:nvSpPr>
        <p:spPr>
          <a:xfrm>
            <a:off x="10861602" y="6455079"/>
            <a:ext cx="1265747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 err="1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นส</a:t>
            </a:r>
            <a:r>
              <a:rPr lang="th-TH" sz="8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.พิมพ์พิมล โคตรชาลี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พยาบาลวิชาชีพปฏิบัติการ</a:t>
            </a:r>
          </a:p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พิบูลย์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รักษ์ </a:t>
            </a:r>
          </a:p>
        </p:txBody>
      </p:sp>
      <p:sp>
        <p:nvSpPr>
          <p:cNvPr id="49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 txBox="1">
            <a:spLocks/>
          </p:cNvSpPr>
          <p:nvPr/>
        </p:nvSpPr>
        <p:spPr>
          <a:xfrm>
            <a:off x="334749" y="122465"/>
            <a:ext cx="11644031" cy="756084"/>
          </a:xfrm>
          <a:prstGeom prst="rect">
            <a:avLst/>
          </a:prstGeom>
          <a:ln w="57150">
            <a:solidFill>
              <a:srgbClr val="66FF33"/>
            </a:solidFill>
          </a:ln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j-ea"/>
                <a:cs typeface="Leelawadee" panose="020B0502040204020203" pitchFamily="34" charset="-34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>
                <a:solidFill>
                  <a:srgbClr val="0000FF"/>
                </a:solidFill>
                <a:latin typeface="Comic Sans MS" pitchFamily="66" charset="0"/>
              </a:rPr>
              <a:t>Smart Kids</a:t>
            </a:r>
            <a:endParaRPr lang="th-TH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55" name="รูปภาพ 54">
            <a:extLst>
              <a:ext uri="{FF2B5EF4-FFF2-40B4-BE49-F238E27FC236}">
                <a16:creationId xmlns:a16="http://schemas.microsoft.com/office/drawing/2014/main" id="{CD016263-9EC0-29BA-BEF3-D96BAA81991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02933" y="948396"/>
            <a:ext cx="1074678" cy="1315770"/>
          </a:xfrm>
          <a:prstGeom prst="rect">
            <a:avLst/>
          </a:prstGeom>
        </p:spPr>
      </p:pic>
      <p:sp>
        <p:nvSpPr>
          <p:cNvPr id="56" name="สี่เหลี่ยมผืนผ้า 55"/>
          <p:cNvSpPr/>
          <p:nvPr/>
        </p:nvSpPr>
        <p:spPr>
          <a:xfrm>
            <a:off x="6733400" y="1046211"/>
            <a:ext cx="1116337" cy="560070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ประธาน</a:t>
            </a:r>
          </a:p>
        </p:txBody>
      </p:sp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8E44F969-40DF-037B-631C-596F722D9F6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604" y="2663798"/>
            <a:ext cx="1245668" cy="1395882"/>
          </a:xfrm>
          <a:prstGeom prst="rect">
            <a:avLst/>
          </a:prstGeom>
        </p:spPr>
      </p:pic>
      <p:sp>
        <p:nvSpPr>
          <p:cNvPr id="59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4594921" y="4124733"/>
            <a:ext cx="1477109" cy="5078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9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พญ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.นุช</a:t>
            </a:r>
            <a:r>
              <a:rPr lang="th-TH" sz="9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จรีย์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  แสนประสาท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นายแพทย์เชี่ยวชาญ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 เพ็ญ</a:t>
            </a:r>
          </a:p>
        </p:txBody>
      </p:sp>
      <p:cxnSp>
        <p:nvCxnSpPr>
          <p:cNvPr id="60" name="ตัวเชื่อมต่อตรง 59">
            <a:extLst>
              <a:ext uri="{FF2B5EF4-FFF2-40B4-BE49-F238E27FC236}">
                <a16:creationId xmlns:a16="http://schemas.microsoft.com/office/drawing/2014/main" id="{11EE9C28-11ED-95B4-B3B8-9D50A9AE5EEB}"/>
              </a:ext>
            </a:extLst>
          </p:cNvPr>
          <p:cNvCxnSpPr>
            <a:cxnSpLocks/>
          </p:cNvCxnSpPr>
          <p:nvPr/>
        </p:nvCxnSpPr>
        <p:spPr>
          <a:xfrm>
            <a:off x="5317438" y="2467860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6589064" y="1788618"/>
            <a:ext cx="1413439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นพ.ปกรณ์  จารักษ์ </a:t>
            </a:r>
          </a:p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ผอ.รพ.หนองวัวซอ</a:t>
            </a:r>
          </a:p>
        </p:txBody>
      </p:sp>
      <p:pic>
        <p:nvPicPr>
          <p:cNvPr id="65" name="Picture 8" descr="C:\Users\promo005\Downloads\LINE_ALBUM_รูปปกติขาว_๒๓๑๒๐๖_5.jpg">
            <a:extLst>
              <a:ext uri="{FF2B5EF4-FFF2-40B4-BE49-F238E27FC236}">
                <a16:creationId xmlns:a16="http://schemas.microsoft.com/office/drawing/2014/main" id="{D3832E2B-F936-500C-FB1B-AD70FB41D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718" y="2691001"/>
            <a:ext cx="1134433" cy="1368679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7898532" y="4135499"/>
            <a:ext cx="137219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นส.ชญาณิษฐ์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 ปัญญาทอง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สสจ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.อุดรธานี </a:t>
            </a:r>
          </a:p>
        </p:txBody>
      </p:sp>
      <p:sp>
        <p:nvSpPr>
          <p:cNvPr id="67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10727134" y="4148623"/>
            <a:ext cx="140021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นส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พรธวัล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 รักจรรยา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สสจ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.อุดรธานี </a:t>
            </a:r>
          </a:p>
        </p:txBody>
      </p:sp>
      <p:cxnSp>
        <p:nvCxnSpPr>
          <p:cNvPr id="68" name="ตัวเชื่อมต่อตรง 67">
            <a:extLst>
              <a:ext uri="{FF2B5EF4-FFF2-40B4-BE49-F238E27FC236}">
                <a16:creationId xmlns:a16="http://schemas.microsoft.com/office/drawing/2014/main" id="{74FCE438-7B29-6057-D0AC-EE55C1DE2B97}"/>
              </a:ext>
            </a:extLst>
          </p:cNvPr>
          <p:cNvCxnSpPr>
            <a:cxnSpLocks/>
          </p:cNvCxnSpPr>
          <p:nvPr/>
        </p:nvCxnSpPr>
        <p:spPr>
          <a:xfrm>
            <a:off x="11529270" y="245055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" name="รูปภาพ 72">
            <a:extLst>
              <a:ext uri="{FF2B5EF4-FFF2-40B4-BE49-F238E27FC236}">
                <a16:creationId xmlns:a16="http://schemas.microsoft.com/office/drawing/2014/main" id="{81CBFF3A-9816-9B0D-EBAA-DFA202D3C1E9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594663" y="5072232"/>
            <a:ext cx="1106855" cy="1355701"/>
          </a:xfrm>
          <a:prstGeom prst="rect">
            <a:avLst/>
          </a:prstGeom>
        </p:spPr>
      </p:pic>
      <p:cxnSp>
        <p:nvCxnSpPr>
          <p:cNvPr id="81" name="ตัวเชื่อมต่อตรง 80">
            <a:extLst>
              <a:ext uri="{FF2B5EF4-FFF2-40B4-BE49-F238E27FC236}">
                <a16:creationId xmlns:a16="http://schemas.microsoft.com/office/drawing/2014/main" id="{A7A93AB2-E6F5-AD17-E853-127FDCB8B51E}"/>
              </a:ext>
            </a:extLst>
          </p:cNvPr>
          <p:cNvCxnSpPr>
            <a:cxnSpLocks/>
          </p:cNvCxnSpPr>
          <p:nvPr/>
        </p:nvCxnSpPr>
        <p:spPr>
          <a:xfrm>
            <a:off x="5457972" y="4839022"/>
            <a:ext cx="0" cy="219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กล่องข้อความ 6">
            <a:extLst>
              <a:ext uri="{FF2B5EF4-FFF2-40B4-BE49-F238E27FC236}">
                <a16:creationId xmlns:a16="http://schemas.microsoft.com/office/drawing/2014/main" id="{A0B822F3-9638-9F99-6E3C-00C4C4012378}"/>
              </a:ext>
            </a:extLst>
          </p:cNvPr>
          <p:cNvSpPr txBox="1"/>
          <p:nvPr/>
        </p:nvSpPr>
        <p:spPr>
          <a:xfrm>
            <a:off x="6476148" y="6493540"/>
            <a:ext cx="1343886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นาง สุภา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ภรณ์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  ละชินลา พยาบาลวิชาชีพชำนาญการ 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รพ.เพ็ญ</a:t>
            </a:r>
          </a:p>
        </p:txBody>
      </p:sp>
      <p:pic>
        <p:nvPicPr>
          <p:cNvPr id="90" name="รูปภาพ 89">
            <a:extLst>
              <a:ext uri="{FF2B5EF4-FFF2-40B4-BE49-F238E27FC236}">
                <a16:creationId xmlns:a16="http://schemas.microsoft.com/office/drawing/2014/main" id="{83738036-DE4F-01B6-0F9E-283C9AE38DAB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019718" y="5046503"/>
            <a:ext cx="1106855" cy="1363306"/>
          </a:xfrm>
          <a:prstGeom prst="rect">
            <a:avLst/>
          </a:prstGeom>
        </p:spPr>
      </p:pic>
      <p:sp>
        <p:nvSpPr>
          <p:cNvPr id="92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7913856" y="6493309"/>
            <a:ext cx="1346156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นส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.รัชนา 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ศิ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ริวาริ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นทร์</a:t>
            </a:r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รพ.กุม</a:t>
            </a:r>
            <a:r>
              <a:rPr lang="th-TH" sz="8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ภวา</a:t>
            </a:r>
            <a:r>
              <a:rPr lang="th-TH" sz="800" dirty="0">
                <a:latin typeface="Tahoma" pitchFamily="34" charset="0"/>
                <a:ea typeface="Tahoma" pitchFamily="34" charset="0"/>
                <a:cs typeface="Tahoma" pitchFamily="34" charset="0"/>
              </a:rPr>
              <a:t>ปี</a:t>
            </a:r>
          </a:p>
        </p:txBody>
      </p:sp>
    </p:spTree>
    <p:extLst>
      <p:ext uri="{BB962C8B-B14F-4D97-AF65-F5344CB8AC3E}">
        <p14:creationId xmlns:p14="http://schemas.microsoft.com/office/powerpoint/2010/main" val="2925335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2150ED46-2E6A-C1CA-0CD7-A8BBF58F486B}"/>
              </a:ext>
            </a:extLst>
          </p:cNvPr>
          <p:cNvSpPr txBox="1"/>
          <p:nvPr/>
        </p:nvSpPr>
        <p:spPr>
          <a:xfrm>
            <a:off x="2120763" y="239095"/>
            <a:ext cx="79282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ko-KR" sz="400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cs typeface="Tahoma" panose="020B0604030504040204" pitchFamily="34" charset="0"/>
              </a:rPr>
              <a:t>บทบาทหน้าที่</a:t>
            </a:r>
            <a:endParaRPr kumimoji="0" lang="ko-KR" altLang="en-US" sz="400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BD360A19-EA30-FF0D-7880-6073D7C9FA79}"/>
              </a:ext>
            </a:extLst>
          </p:cNvPr>
          <p:cNvSpPr txBox="1"/>
          <p:nvPr/>
        </p:nvSpPr>
        <p:spPr>
          <a:xfrm>
            <a:off x="966425" y="1139773"/>
            <a:ext cx="10335360" cy="474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วิเคราะห์สถานการณ์ สภาพปัญหา และโอกาสพัฒนาประสิทธิภาพการบริหารจัดการระบบเครือข่ายบริการสุขภาพอนามัยแม่และเด็ก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จัดทำแผนพัฒนาระบบเครือข่ายบริการ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สุขภาพอนามัย</a:t>
            </a: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แม่และเด็ก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บริหารจัดการให้มีการดำเนินงานตามแผนปฏิบัติการที่กำหนดไว้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พัฒนาบุคลากร เพื่อสนับสนุนการพัฒนาระบบเครือข่ายบริการ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สุขภาพอนามัย</a:t>
            </a: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แม่และเด็กให้บรรลุผลสัมฤทธิ์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ศึกษา ค้นคว้า และพัฒนาแนวทางการดำเนินงานเพื่อเพิ่มประสิทธิภาพของกระบวนการพัฒนา </a:t>
            </a:r>
            <a:r>
              <a:rPr lang="en-US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practice/Innovation</a:t>
            </a:r>
            <a:endParaRPr lang="th-TH" sz="2400" spc="-3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กำกับ ติดตามและประเมินผลการดำเนินงานตามแผนยุทธศาสตร์และแผนปฏิบัติการ</a:t>
            </a: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 สังเคราะห์ และสรุปผลการพัฒนาระบบเครือข่ายบริการ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สุขภาพอนามัย</a:t>
            </a: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แม่และเด็กเสนอต่อคณะกรรมการขับเคลื่อนสุขภาพกลุ่มวัย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47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" name="ตัวเชื่อมต่อตรง 37">
            <a:extLst>
              <a:ext uri="{FF2B5EF4-FFF2-40B4-BE49-F238E27FC236}">
                <a16:creationId xmlns:a16="http://schemas.microsoft.com/office/drawing/2014/main" id="{6680FF42-E114-9AAC-5ED5-DA6429EA2F0F}"/>
              </a:ext>
            </a:extLst>
          </p:cNvPr>
          <p:cNvCxnSpPr>
            <a:cxnSpLocks/>
          </p:cNvCxnSpPr>
          <p:nvPr/>
        </p:nvCxnSpPr>
        <p:spPr>
          <a:xfrm>
            <a:off x="3227657" y="2481558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A7A93AB2-E6F5-AD17-E853-127FDCB8B51E}"/>
              </a:ext>
            </a:extLst>
          </p:cNvPr>
          <p:cNvCxnSpPr>
            <a:cxnSpLocks/>
          </p:cNvCxnSpPr>
          <p:nvPr/>
        </p:nvCxnSpPr>
        <p:spPr>
          <a:xfrm>
            <a:off x="6930657" y="4820637"/>
            <a:ext cx="0" cy="219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>
            <a:extLst>
              <a:ext uri="{FF2B5EF4-FFF2-40B4-BE49-F238E27FC236}">
                <a16:creationId xmlns:a16="http://schemas.microsoft.com/office/drawing/2014/main" id="{087079C4-79CB-5674-43B8-9D542571C0DF}"/>
              </a:ext>
            </a:extLst>
          </p:cNvPr>
          <p:cNvCxnSpPr>
            <a:cxnSpLocks/>
          </p:cNvCxnSpPr>
          <p:nvPr/>
        </p:nvCxnSpPr>
        <p:spPr>
          <a:xfrm flipH="1" flipV="1">
            <a:off x="726594" y="2448322"/>
            <a:ext cx="10502981" cy="12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>
            <a:extLst>
              <a:ext uri="{FF2B5EF4-FFF2-40B4-BE49-F238E27FC236}">
                <a16:creationId xmlns:a16="http://schemas.microsoft.com/office/drawing/2014/main" id="{033B8E55-D422-3FB4-5CF7-E6B80E7AB459}"/>
              </a:ext>
            </a:extLst>
          </p:cNvPr>
          <p:cNvCxnSpPr>
            <a:cxnSpLocks/>
          </p:cNvCxnSpPr>
          <p:nvPr/>
        </p:nvCxnSpPr>
        <p:spPr>
          <a:xfrm flipH="1">
            <a:off x="748293" y="4795579"/>
            <a:ext cx="1071659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ตัวเชื่อมต่อตรง 36">
            <a:extLst>
              <a:ext uri="{FF2B5EF4-FFF2-40B4-BE49-F238E27FC236}">
                <a16:creationId xmlns:a16="http://schemas.microsoft.com/office/drawing/2014/main" id="{E6AF3AE1-654A-54C4-DDFA-528A8C3D4223}"/>
              </a:ext>
            </a:extLst>
          </p:cNvPr>
          <p:cNvCxnSpPr>
            <a:cxnSpLocks/>
          </p:cNvCxnSpPr>
          <p:nvPr/>
        </p:nvCxnSpPr>
        <p:spPr>
          <a:xfrm>
            <a:off x="726592" y="2448322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ตัวเชื่อมต่อตรง 40">
            <a:extLst>
              <a:ext uri="{FF2B5EF4-FFF2-40B4-BE49-F238E27FC236}">
                <a16:creationId xmlns:a16="http://schemas.microsoft.com/office/drawing/2014/main" id="{74FCE438-7B29-6057-D0AC-EE55C1DE2B97}"/>
              </a:ext>
            </a:extLst>
          </p:cNvPr>
          <p:cNvCxnSpPr>
            <a:cxnSpLocks/>
          </p:cNvCxnSpPr>
          <p:nvPr/>
        </p:nvCxnSpPr>
        <p:spPr>
          <a:xfrm>
            <a:off x="9312804" y="245004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ตัวเชื่อมต่อตรง 41">
            <a:extLst>
              <a:ext uri="{FF2B5EF4-FFF2-40B4-BE49-F238E27FC236}">
                <a16:creationId xmlns:a16="http://schemas.microsoft.com/office/drawing/2014/main" id="{D3742DF5-A955-C4CF-5B14-424949F46792}"/>
              </a:ext>
            </a:extLst>
          </p:cNvPr>
          <p:cNvCxnSpPr>
            <a:cxnSpLocks/>
          </p:cNvCxnSpPr>
          <p:nvPr/>
        </p:nvCxnSpPr>
        <p:spPr>
          <a:xfrm>
            <a:off x="726592" y="4814957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ตัวเชื่อมต่อตรง 43">
            <a:extLst>
              <a:ext uri="{FF2B5EF4-FFF2-40B4-BE49-F238E27FC236}">
                <a16:creationId xmlns:a16="http://schemas.microsoft.com/office/drawing/2014/main" id="{092BCB68-BF77-6BFA-4B5E-E46098D6CB70}"/>
              </a:ext>
            </a:extLst>
          </p:cNvPr>
          <p:cNvCxnSpPr>
            <a:cxnSpLocks/>
          </p:cNvCxnSpPr>
          <p:nvPr/>
        </p:nvCxnSpPr>
        <p:spPr>
          <a:xfrm>
            <a:off x="2988543" y="4821805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ตรง 46">
            <a:extLst>
              <a:ext uri="{FF2B5EF4-FFF2-40B4-BE49-F238E27FC236}">
                <a16:creationId xmlns:a16="http://schemas.microsoft.com/office/drawing/2014/main" id="{DA3D0708-F61B-6C78-F627-D34EDDF687A3}"/>
              </a:ext>
            </a:extLst>
          </p:cNvPr>
          <p:cNvCxnSpPr>
            <a:cxnSpLocks/>
          </p:cNvCxnSpPr>
          <p:nvPr/>
        </p:nvCxnSpPr>
        <p:spPr>
          <a:xfrm>
            <a:off x="9090897" y="483217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>
            <a:extLst>
              <a:ext uri="{FF2B5EF4-FFF2-40B4-BE49-F238E27FC236}">
                <a16:creationId xmlns:a16="http://schemas.microsoft.com/office/drawing/2014/main" id="{A5741CED-3439-4430-05D7-D00312B11D3E}"/>
              </a:ext>
            </a:extLst>
          </p:cNvPr>
          <p:cNvCxnSpPr>
            <a:cxnSpLocks/>
          </p:cNvCxnSpPr>
          <p:nvPr/>
        </p:nvCxnSpPr>
        <p:spPr>
          <a:xfrm>
            <a:off x="11464884" y="479557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ตัวเชื่อมต่อตรง 35">
            <a:extLst>
              <a:ext uri="{FF2B5EF4-FFF2-40B4-BE49-F238E27FC236}">
                <a16:creationId xmlns:a16="http://schemas.microsoft.com/office/drawing/2014/main" id="{4CFCCB59-5471-1944-1C6A-59DE6E7F78D4}"/>
              </a:ext>
            </a:extLst>
          </p:cNvPr>
          <p:cNvCxnSpPr>
            <a:cxnSpLocks/>
          </p:cNvCxnSpPr>
          <p:nvPr/>
        </p:nvCxnSpPr>
        <p:spPr>
          <a:xfrm>
            <a:off x="6416049" y="2467860"/>
            <a:ext cx="0" cy="23277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สี่เหลี่ยมผืนผ้า 53"/>
          <p:cNvSpPr/>
          <p:nvPr/>
        </p:nvSpPr>
        <p:spPr>
          <a:xfrm>
            <a:off x="11229575" y="1871939"/>
            <a:ext cx="599390" cy="392227"/>
          </a:xfrm>
          <a:prstGeom prst="rect">
            <a:avLst/>
          </a:prstGeom>
          <a:solidFill>
            <a:srgbClr val="E5D94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เลขา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313287" y="1789721"/>
            <a:ext cx="841535" cy="474445"/>
          </a:xfrm>
          <a:prstGeom prst="rect">
            <a:avLst/>
          </a:prstGeom>
          <a:solidFill>
            <a:srgbClr val="E5D94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คณะทำงาน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83AFBC37-CECA-FD1A-FA8F-43CCFE19B60E}"/>
              </a:ext>
            </a:extLst>
          </p:cNvPr>
          <p:cNvCxnSpPr>
            <a:cxnSpLocks/>
          </p:cNvCxnSpPr>
          <p:nvPr/>
        </p:nvCxnSpPr>
        <p:spPr>
          <a:xfrm>
            <a:off x="7588460" y="2481463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 txBox="1">
            <a:spLocks/>
          </p:cNvSpPr>
          <p:nvPr/>
        </p:nvSpPr>
        <p:spPr>
          <a:xfrm>
            <a:off x="334749" y="122465"/>
            <a:ext cx="11644031" cy="756084"/>
          </a:xfrm>
          <a:prstGeom prst="rect">
            <a:avLst/>
          </a:prstGeom>
          <a:ln w="57150">
            <a:solidFill>
              <a:srgbClr val="66FF33"/>
            </a:solidFill>
          </a:ln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j-ea"/>
                <a:cs typeface="Leelawadee" panose="020B0502040204020203" pitchFamily="34" charset="-34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>
                <a:solidFill>
                  <a:srgbClr val="0000FF"/>
                </a:solidFill>
                <a:latin typeface="Comic Sans MS" pitchFamily="66" charset="0"/>
              </a:rPr>
              <a:t>Smart Teenage</a:t>
            </a:r>
            <a:endParaRPr lang="th-TH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6" name="สี่เหลี่ยมผืนผ้า 55"/>
          <p:cNvSpPr/>
          <p:nvPr/>
        </p:nvSpPr>
        <p:spPr>
          <a:xfrm>
            <a:off x="6733400" y="1046211"/>
            <a:ext cx="1116337" cy="560070"/>
          </a:xfrm>
          <a:prstGeom prst="rect">
            <a:avLst/>
          </a:prstGeom>
          <a:solidFill>
            <a:srgbClr val="E5D94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ประธาน</a:t>
            </a:r>
          </a:p>
        </p:txBody>
      </p:sp>
      <p:cxnSp>
        <p:nvCxnSpPr>
          <p:cNvPr id="60" name="ตัวเชื่อมต่อตรง 59">
            <a:extLst>
              <a:ext uri="{FF2B5EF4-FFF2-40B4-BE49-F238E27FC236}">
                <a16:creationId xmlns:a16="http://schemas.microsoft.com/office/drawing/2014/main" id="{11EE9C28-11ED-95B4-B3B8-9D50A9AE5EEB}"/>
              </a:ext>
            </a:extLst>
          </p:cNvPr>
          <p:cNvCxnSpPr>
            <a:cxnSpLocks/>
          </p:cNvCxnSpPr>
          <p:nvPr/>
        </p:nvCxnSpPr>
        <p:spPr>
          <a:xfrm>
            <a:off x="5317438" y="2467860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6589064" y="1788618"/>
            <a:ext cx="158552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นายวิรัตน์ ทาสะโก</a:t>
            </a:r>
          </a:p>
          <a:p>
            <a:pPr algn="ctr"/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สสอ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.ประจักษ์</a:t>
            </a:r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ศิลปา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คม</a:t>
            </a:r>
          </a:p>
        </p:txBody>
      </p:sp>
      <p:cxnSp>
        <p:nvCxnSpPr>
          <p:cNvPr id="68" name="ตัวเชื่อมต่อตรง 67">
            <a:extLst>
              <a:ext uri="{FF2B5EF4-FFF2-40B4-BE49-F238E27FC236}">
                <a16:creationId xmlns:a16="http://schemas.microsoft.com/office/drawing/2014/main" id="{74FCE438-7B29-6057-D0AC-EE55C1DE2B97}"/>
              </a:ext>
            </a:extLst>
          </p:cNvPr>
          <p:cNvCxnSpPr>
            <a:cxnSpLocks/>
          </p:cNvCxnSpPr>
          <p:nvPr/>
        </p:nvCxnSpPr>
        <p:spPr>
          <a:xfrm>
            <a:off x="11248717" y="2489996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ตัวเชื่อมต่อตรง 80">
            <a:extLst>
              <a:ext uri="{FF2B5EF4-FFF2-40B4-BE49-F238E27FC236}">
                <a16:creationId xmlns:a16="http://schemas.microsoft.com/office/drawing/2014/main" id="{A7A93AB2-E6F5-AD17-E853-127FDCB8B51E}"/>
              </a:ext>
            </a:extLst>
          </p:cNvPr>
          <p:cNvCxnSpPr>
            <a:cxnSpLocks/>
          </p:cNvCxnSpPr>
          <p:nvPr/>
        </p:nvCxnSpPr>
        <p:spPr>
          <a:xfrm>
            <a:off x="4954585" y="4809096"/>
            <a:ext cx="0" cy="219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รูปภาพ 68">
            <a:extLst>
              <a:ext uri="{FF2B5EF4-FFF2-40B4-BE49-F238E27FC236}">
                <a16:creationId xmlns:a16="http://schemas.microsoft.com/office/drawing/2014/main" id="{B994A428-B9A0-3A1D-52FB-D93788E04F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2852" y="948397"/>
            <a:ext cx="1074677" cy="13157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1" name="Picture 5">
            <a:extLst>
              <a:ext uri="{FF2B5EF4-FFF2-40B4-BE49-F238E27FC236}">
                <a16:creationId xmlns:a16="http://schemas.microsoft.com/office/drawing/2014/main" id="{C0C89CD3-E339-A567-7265-7C924310B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696" y="2615365"/>
            <a:ext cx="1245668" cy="14154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5" name="Picture 9">
            <a:extLst>
              <a:ext uri="{FF2B5EF4-FFF2-40B4-BE49-F238E27FC236}">
                <a16:creationId xmlns:a16="http://schemas.microsoft.com/office/drawing/2014/main" id="{6BA9D90E-B989-EB02-4C7A-996C1B0A04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5802" y="2589659"/>
            <a:ext cx="1245668" cy="14284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7" name="Picture 24">
            <a:extLst>
              <a:ext uri="{FF2B5EF4-FFF2-40B4-BE49-F238E27FC236}">
                <a16:creationId xmlns:a16="http://schemas.microsoft.com/office/drawing/2014/main" id="{62725FEE-6620-644E-2FEC-3AC3F0070B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513" y="2572495"/>
            <a:ext cx="1305435" cy="146861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8" name="Picture 28">
            <a:extLst>
              <a:ext uri="{FF2B5EF4-FFF2-40B4-BE49-F238E27FC236}">
                <a16:creationId xmlns:a16="http://schemas.microsoft.com/office/drawing/2014/main" id="{527656E2-0D0E-B893-40F2-1F5D4D1CDF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1476" y="2573529"/>
            <a:ext cx="1248144" cy="149239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79" name="กล่องข้อความ 6">
            <a:extLst>
              <a:ext uri="{FF2B5EF4-FFF2-40B4-BE49-F238E27FC236}">
                <a16:creationId xmlns:a16="http://schemas.microsoft.com/office/drawing/2014/main" id="{149F9CBD-AF46-910B-A461-EE605DC663E9}"/>
              </a:ext>
            </a:extLst>
          </p:cNvPr>
          <p:cNvSpPr txBox="1"/>
          <p:nvPr/>
        </p:nvSpPr>
        <p:spPr>
          <a:xfrm>
            <a:off x="116353" y="4104289"/>
            <a:ext cx="1659689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น.ส.ธนพร  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นิต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ยะโรจน์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โรงพยาบาลประจักษ์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ศิลปา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คม</a:t>
            </a:r>
          </a:p>
        </p:txBody>
      </p:sp>
      <p:sp>
        <p:nvSpPr>
          <p:cNvPr id="86" name="กล่องข้อความ 6">
            <a:extLst>
              <a:ext uri="{FF2B5EF4-FFF2-40B4-BE49-F238E27FC236}">
                <a16:creationId xmlns:a16="http://schemas.microsoft.com/office/drawing/2014/main" id="{0846745A-DAAB-E438-812C-587392377589}"/>
              </a:ext>
            </a:extLst>
          </p:cNvPr>
          <p:cNvSpPr txBox="1"/>
          <p:nvPr/>
        </p:nvSpPr>
        <p:spPr>
          <a:xfrm>
            <a:off x="2328214" y="4099780"/>
            <a:ext cx="1749681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นางสุพรรณี  สุวรรณวิชัย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ผอ.รพ.สต.บ้านโนนสมบูรณ์</a:t>
            </a:r>
          </a:p>
          <a:p>
            <a:pPr algn="ctr"/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สสอ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.ประจักษ์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ศิลปา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คม</a:t>
            </a:r>
          </a:p>
        </p:txBody>
      </p:sp>
      <p:pic>
        <p:nvPicPr>
          <p:cNvPr id="93" name="Picture 26">
            <a:extLst>
              <a:ext uri="{FF2B5EF4-FFF2-40B4-BE49-F238E27FC236}">
                <a16:creationId xmlns:a16="http://schemas.microsoft.com/office/drawing/2014/main" id="{17710EF8-524F-33CE-97E3-BFF4423671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3265" y="2572495"/>
            <a:ext cx="1248144" cy="144693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94" name="กล่องข้อความ 6">
            <a:extLst>
              <a:ext uri="{FF2B5EF4-FFF2-40B4-BE49-F238E27FC236}">
                <a16:creationId xmlns:a16="http://schemas.microsoft.com/office/drawing/2014/main" id="{DFB8F051-6E48-60D3-7AF2-C5E0C439D2A0}"/>
              </a:ext>
            </a:extLst>
          </p:cNvPr>
          <p:cNvSpPr txBox="1"/>
          <p:nvPr/>
        </p:nvSpPr>
        <p:spPr>
          <a:xfrm>
            <a:off x="4358868" y="4095284"/>
            <a:ext cx="1965834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น.ส.จุฑามาส  คำหอม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พยาบาลวิชาชีพปฏิบัติการ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สถานีอนามัยเฉลิมพระเกียรตินาม่วง.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สสอ.ประจักษ์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ศิลป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าคม</a:t>
            </a:r>
          </a:p>
        </p:txBody>
      </p:sp>
      <p:pic>
        <p:nvPicPr>
          <p:cNvPr id="95" name="Picture 33">
            <a:extLst>
              <a:ext uri="{FF2B5EF4-FFF2-40B4-BE49-F238E27FC236}">
                <a16:creationId xmlns:a16="http://schemas.microsoft.com/office/drawing/2014/main" id="{C6D9D55F-5757-1F9A-719A-5040A9FCA3E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2688" y="4965972"/>
            <a:ext cx="1248144" cy="141190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96" name="กล่องข้อความ 6">
            <a:extLst>
              <a:ext uri="{FF2B5EF4-FFF2-40B4-BE49-F238E27FC236}">
                <a16:creationId xmlns:a16="http://schemas.microsoft.com/office/drawing/2014/main" id="{D68F32C8-83DE-E8DE-573B-BA80591EB36B}"/>
              </a:ext>
            </a:extLst>
          </p:cNvPr>
          <p:cNvSpPr txBox="1"/>
          <p:nvPr/>
        </p:nvSpPr>
        <p:spPr>
          <a:xfrm>
            <a:off x="75186" y="6477809"/>
            <a:ext cx="1666087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น.ส.น้ำผึ้ง  ไชยแก้ว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นักวิชาการสาธารณสุข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โรงพยาบาลหนองหาน</a:t>
            </a:r>
          </a:p>
        </p:txBody>
      </p:sp>
      <p:pic>
        <p:nvPicPr>
          <p:cNvPr id="97" name="Picture 35">
            <a:extLst>
              <a:ext uri="{FF2B5EF4-FFF2-40B4-BE49-F238E27FC236}">
                <a16:creationId xmlns:a16="http://schemas.microsoft.com/office/drawing/2014/main" id="{E688C2D0-6E28-0059-FCB5-52CDE77B3A3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73174" y="4964938"/>
            <a:ext cx="1248144" cy="14205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98" name="กล่องข้อความ 6">
            <a:extLst>
              <a:ext uri="{FF2B5EF4-FFF2-40B4-BE49-F238E27FC236}">
                <a16:creationId xmlns:a16="http://schemas.microsoft.com/office/drawing/2014/main" id="{E3E4E480-B5F5-192C-9845-018544EE237B}"/>
              </a:ext>
            </a:extLst>
          </p:cNvPr>
          <p:cNvSpPr txBox="1"/>
          <p:nvPr/>
        </p:nvSpPr>
        <p:spPr>
          <a:xfrm>
            <a:off x="2070577" y="6440780"/>
            <a:ext cx="1759043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นายพิชิต  คำเทียม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นักวิชาการสาธารณสุขชำนาญการ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รพ.สต.บ้านเชียง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สสอ.หนองหาน</a:t>
            </a:r>
          </a:p>
        </p:txBody>
      </p:sp>
      <p:pic>
        <p:nvPicPr>
          <p:cNvPr id="99" name="Picture 17">
            <a:extLst>
              <a:ext uri="{FF2B5EF4-FFF2-40B4-BE49-F238E27FC236}">
                <a16:creationId xmlns:a16="http://schemas.microsoft.com/office/drawing/2014/main" id="{2A75C776-AF9E-0E89-6BA4-6B6FC32622A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649" y="2575180"/>
            <a:ext cx="1247562" cy="1455333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3" name="Picture 9">
            <a:extLst>
              <a:ext uri="{FF2B5EF4-FFF2-40B4-BE49-F238E27FC236}">
                <a16:creationId xmlns:a16="http://schemas.microsoft.com/office/drawing/2014/main" id="{679C9AFC-685B-DC07-C746-87638E3B0E5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298" y="4953950"/>
            <a:ext cx="1273011" cy="136984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5" name="Picture 6">
            <a:extLst>
              <a:ext uri="{FF2B5EF4-FFF2-40B4-BE49-F238E27FC236}">
                <a16:creationId xmlns:a16="http://schemas.microsoft.com/office/drawing/2014/main" id="{AB439F67-80D3-F708-F1BB-9827F1AECF4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472" y="4967925"/>
            <a:ext cx="1273012" cy="135587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7" name="Picture 31">
            <a:extLst>
              <a:ext uri="{FF2B5EF4-FFF2-40B4-BE49-F238E27FC236}">
                <a16:creationId xmlns:a16="http://schemas.microsoft.com/office/drawing/2014/main" id="{6E5CFBDE-E229-AAC6-CA47-A823D052F54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87946" y="4931185"/>
            <a:ext cx="1248144" cy="144532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08" name="กล่องข้อความ 6">
            <a:extLst>
              <a:ext uri="{FF2B5EF4-FFF2-40B4-BE49-F238E27FC236}">
                <a16:creationId xmlns:a16="http://schemas.microsoft.com/office/drawing/2014/main" id="{CF54EEFA-797E-13B2-0780-0745482316CF}"/>
              </a:ext>
            </a:extLst>
          </p:cNvPr>
          <p:cNvSpPr txBox="1"/>
          <p:nvPr/>
        </p:nvSpPr>
        <p:spPr>
          <a:xfrm>
            <a:off x="4047362" y="6444645"/>
            <a:ext cx="1948330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นายศราวุฒิ  อย่างสวย  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นักวิชาการสาธารณสุขปฏิบัติการ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รพ.สต.พังงู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สสอ.หนองหาน</a:t>
            </a:r>
          </a:p>
        </p:txBody>
      </p:sp>
      <p:sp>
        <p:nvSpPr>
          <p:cNvPr id="2" name="กล่องข้อความ 6">
            <a:extLst>
              <a:ext uri="{FF2B5EF4-FFF2-40B4-BE49-F238E27FC236}">
                <a16:creationId xmlns:a16="http://schemas.microsoft.com/office/drawing/2014/main" id="{BEFC14BA-61A1-89B4-A82B-9DBA26E830D9}"/>
              </a:ext>
            </a:extLst>
          </p:cNvPr>
          <p:cNvSpPr txBox="1"/>
          <p:nvPr/>
        </p:nvSpPr>
        <p:spPr>
          <a:xfrm>
            <a:off x="6516453" y="4095284"/>
            <a:ext cx="1860611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น.ส.อริษา 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สุจั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นทรา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พยาบาลวิชาชีพชำนาญการพิเศษ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หัวหน้า 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PCU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โรงพยาบาลน้ำโสม</a:t>
            </a:r>
          </a:p>
        </p:txBody>
      </p:sp>
      <p:sp>
        <p:nvSpPr>
          <p:cNvPr id="3" name="กล่องข้อความ 6">
            <a:extLst>
              <a:ext uri="{FF2B5EF4-FFF2-40B4-BE49-F238E27FC236}">
                <a16:creationId xmlns:a16="http://schemas.microsoft.com/office/drawing/2014/main" id="{33756F71-64C0-76A7-A4FC-CAADC4D2B1F3}"/>
              </a:ext>
            </a:extLst>
          </p:cNvPr>
          <p:cNvSpPr txBox="1"/>
          <p:nvPr/>
        </p:nvSpPr>
        <p:spPr>
          <a:xfrm>
            <a:off x="8535027" y="4095284"/>
            <a:ext cx="1591048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นางเยาวเรศ อันสมศรี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สสจ.อุดรธานี</a:t>
            </a:r>
          </a:p>
        </p:txBody>
      </p:sp>
      <p:sp>
        <p:nvSpPr>
          <p:cNvPr id="4" name="กล่องข้อความ 6">
            <a:extLst>
              <a:ext uri="{FF2B5EF4-FFF2-40B4-BE49-F238E27FC236}">
                <a16:creationId xmlns:a16="http://schemas.microsoft.com/office/drawing/2014/main" id="{C9BC6760-984A-E813-F6DE-C4EEEA42E791}"/>
              </a:ext>
            </a:extLst>
          </p:cNvPr>
          <p:cNvSpPr txBox="1"/>
          <p:nvPr/>
        </p:nvSpPr>
        <p:spPr>
          <a:xfrm>
            <a:off x="10237917" y="4104289"/>
            <a:ext cx="1591048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สึ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รีพร อินทนพ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สสจ.อุดรธานี</a:t>
            </a:r>
          </a:p>
        </p:txBody>
      </p:sp>
      <p:sp>
        <p:nvSpPr>
          <p:cNvPr id="6" name="กล่องข้อความ 6">
            <a:extLst>
              <a:ext uri="{FF2B5EF4-FFF2-40B4-BE49-F238E27FC236}">
                <a16:creationId xmlns:a16="http://schemas.microsoft.com/office/drawing/2014/main" id="{043C6095-6DBB-B9B7-0BCE-44A3BBB0B3C4}"/>
              </a:ext>
            </a:extLst>
          </p:cNvPr>
          <p:cNvSpPr txBox="1"/>
          <p:nvPr/>
        </p:nvSpPr>
        <p:spPr>
          <a:xfrm>
            <a:off x="10495802" y="6388291"/>
            <a:ext cx="1575152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นายบุญหวาย ประทุมรัตน์ 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ผอ.รพสต.น้ำโสม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สสอ.น้ำโสม</a:t>
            </a:r>
          </a:p>
        </p:txBody>
      </p:sp>
      <p:sp>
        <p:nvSpPr>
          <p:cNvPr id="8" name="กล่องข้อความ 6">
            <a:extLst>
              <a:ext uri="{FF2B5EF4-FFF2-40B4-BE49-F238E27FC236}">
                <a16:creationId xmlns:a16="http://schemas.microsoft.com/office/drawing/2014/main" id="{C11BD648-9E53-0096-657C-9B9C03487F62}"/>
              </a:ext>
            </a:extLst>
          </p:cNvPr>
          <p:cNvSpPr txBox="1"/>
          <p:nvPr/>
        </p:nvSpPr>
        <p:spPr>
          <a:xfrm>
            <a:off x="8449753" y="6388291"/>
            <a:ext cx="1761596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นางนฤมล เชื้อบัณฑิต 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เจ้าพนักงานสาธารณสุขอาวุโส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สสอ.น้ำโสม</a:t>
            </a:r>
          </a:p>
        </p:txBody>
      </p:sp>
      <p:pic>
        <p:nvPicPr>
          <p:cNvPr id="101" name="Picture 13">
            <a:extLst>
              <a:ext uri="{FF2B5EF4-FFF2-40B4-BE49-F238E27FC236}">
                <a16:creationId xmlns:a16="http://schemas.microsoft.com/office/drawing/2014/main" id="{DADE9D88-4BAF-6FF5-FAA4-ACEE361148C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309" y="4964938"/>
            <a:ext cx="1248817" cy="139329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3" name="กล่องข้อความ 6">
            <a:extLst>
              <a:ext uri="{FF2B5EF4-FFF2-40B4-BE49-F238E27FC236}">
                <a16:creationId xmlns:a16="http://schemas.microsoft.com/office/drawing/2014/main" id="{8914C527-403D-DD97-8234-959DA6A42CF7}"/>
              </a:ext>
            </a:extLst>
          </p:cNvPr>
          <p:cNvSpPr txBox="1"/>
          <p:nvPr/>
        </p:nvSpPr>
        <p:spPr>
          <a:xfrm>
            <a:off x="6226407" y="6433915"/>
            <a:ext cx="2021627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นส.จุฑารัตน์ บุญมาตุ่น 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เจ้าพนักงานสาธารณสุขชำนาญงาน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รพ.น้ำโสม</a:t>
            </a:r>
          </a:p>
        </p:txBody>
      </p:sp>
    </p:spTree>
    <p:extLst>
      <p:ext uri="{BB962C8B-B14F-4D97-AF65-F5344CB8AC3E}">
        <p14:creationId xmlns:p14="http://schemas.microsoft.com/office/powerpoint/2010/main" val="661551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2150ED46-2E6A-C1CA-0CD7-A8BBF58F486B}"/>
              </a:ext>
            </a:extLst>
          </p:cNvPr>
          <p:cNvSpPr txBox="1"/>
          <p:nvPr/>
        </p:nvSpPr>
        <p:spPr>
          <a:xfrm>
            <a:off x="2120763" y="239095"/>
            <a:ext cx="79282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ko-KR" sz="400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cs typeface="Tahoma" panose="020B0604030504040204" pitchFamily="34" charset="0"/>
              </a:rPr>
              <a:t>บทบาทหน้าที่</a:t>
            </a:r>
            <a:endParaRPr kumimoji="0" lang="ko-KR" altLang="en-US" sz="400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BD360A19-EA30-FF0D-7880-6073D7C9FA79}"/>
              </a:ext>
            </a:extLst>
          </p:cNvPr>
          <p:cNvSpPr txBox="1"/>
          <p:nvPr/>
        </p:nvSpPr>
        <p:spPr>
          <a:xfrm>
            <a:off x="966425" y="1139773"/>
            <a:ext cx="10335360" cy="474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วิเคราะห์สถานการณ์ สภาพปัญหา และโอกาสพัฒนาประสิทธิภาพการบริหารจัดการระบบเครือข่ายส่งเสริมสุขภาพกลุ่มวัยเรียนวัยรุ่น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จัดทำแผนพัฒนาระบบ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เครือข่ายส่งเสริมสุขภาพกลุ่มวัยเรียนวัยรุ่น</a:t>
            </a: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บริหารจัดการให้มีการดำเนินงานตามแผนปฏิบัติการที่กำหนดไว้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พัฒนาบุคลากร เพื่อสนับสนุนการพัฒนาระบบ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เครือข่ายส่งเสริมสุขภาพกลุ่มวัยเรียนวัยรุ่นให้</a:t>
            </a: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บรรลุผลสัมฤทธิ์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ศึกษา ค้นคว้า และพัฒนาแนวทางการดำเนินงานเพื่อเพิ่มประสิทธิภาพของกระบวนการพัฒนา </a:t>
            </a:r>
            <a:r>
              <a:rPr lang="en-US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practice/Innovation</a:t>
            </a:r>
            <a:endParaRPr lang="th-TH" sz="2400" spc="-3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กำกับ ติดตามและประเมินผลการดำเนินงานตามแผนยุทธศาสตร์และแผนปฏิบัติการ</a:t>
            </a: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 สังเคราะห์ และสรุปผลการพัฒนาระบบเครือข่าย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ส่งเสริมสุขภาพกลุ่มวัยเรียนวัยรุ่นเสนอต่อคณะกรรมการขับเคลื่อนสุขภาพกลุ่มวัย</a:t>
            </a:r>
          </a:p>
        </p:txBody>
      </p:sp>
    </p:spTree>
    <p:extLst>
      <p:ext uri="{BB962C8B-B14F-4D97-AF65-F5344CB8AC3E}">
        <p14:creationId xmlns:p14="http://schemas.microsoft.com/office/powerpoint/2010/main" val="1369163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ตัวเชื่อมต่อตรง 20">
            <a:extLst>
              <a:ext uri="{FF2B5EF4-FFF2-40B4-BE49-F238E27FC236}">
                <a16:creationId xmlns:a16="http://schemas.microsoft.com/office/drawing/2014/main" id="{FCEFBF65-3C36-1699-598E-5AE2D587D46B}"/>
              </a:ext>
            </a:extLst>
          </p:cNvPr>
          <p:cNvCxnSpPr>
            <a:cxnSpLocks/>
          </p:cNvCxnSpPr>
          <p:nvPr/>
        </p:nvCxnSpPr>
        <p:spPr>
          <a:xfrm>
            <a:off x="7957095" y="4820637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ตัวเชื่อมต่อตรง 37">
            <a:extLst>
              <a:ext uri="{FF2B5EF4-FFF2-40B4-BE49-F238E27FC236}">
                <a16:creationId xmlns:a16="http://schemas.microsoft.com/office/drawing/2014/main" id="{6680FF42-E114-9AAC-5ED5-DA6429EA2F0F}"/>
              </a:ext>
            </a:extLst>
          </p:cNvPr>
          <p:cNvCxnSpPr>
            <a:cxnSpLocks/>
          </p:cNvCxnSpPr>
          <p:nvPr/>
        </p:nvCxnSpPr>
        <p:spPr>
          <a:xfrm>
            <a:off x="3227657" y="2481558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A7A93AB2-E6F5-AD17-E853-127FDCB8B51E}"/>
              </a:ext>
            </a:extLst>
          </p:cNvPr>
          <p:cNvCxnSpPr>
            <a:cxnSpLocks/>
          </p:cNvCxnSpPr>
          <p:nvPr/>
        </p:nvCxnSpPr>
        <p:spPr>
          <a:xfrm>
            <a:off x="6470425" y="4820637"/>
            <a:ext cx="0" cy="219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>
            <a:extLst>
              <a:ext uri="{FF2B5EF4-FFF2-40B4-BE49-F238E27FC236}">
                <a16:creationId xmlns:a16="http://schemas.microsoft.com/office/drawing/2014/main" id="{087079C4-79CB-5674-43B8-9D542571C0DF}"/>
              </a:ext>
            </a:extLst>
          </p:cNvPr>
          <p:cNvCxnSpPr>
            <a:cxnSpLocks/>
          </p:cNvCxnSpPr>
          <p:nvPr/>
        </p:nvCxnSpPr>
        <p:spPr>
          <a:xfrm flipH="1" flipV="1">
            <a:off x="726594" y="2448322"/>
            <a:ext cx="10038813" cy="113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>
            <a:extLst>
              <a:ext uri="{FF2B5EF4-FFF2-40B4-BE49-F238E27FC236}">
                <a16:creationId xmlns:a16="http://schemas.microsoft.com/office/drawing/2014/main" id="{033B8E55-D422-3FB4-5CF7-E6B80E7AB459}"/>
              </a:ext>
            </a:extLst>
          </p:cNvPr>
          <p:cNvCxnSpPr>
            <a:cxnSpLocks/>
          </p:cNvCxnSpPr>
          <p:nvPr/>
        </p:nvCxnSpPr>
        <p:spPr>
          <a:xfrm flipH="1">
            <a:off x="726591" y="4795579"/>
            <a:ext cx="1071659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ตัวเชื่อมต่อตรง 36">
            <a:extLst>
              <a:ext uri="{FF2B5EF4-FFF2-40B4-BE49-F238E27FC236}">
                <a16:creationId xmlns:a16="http://schemas.microsoft.com/office/drawing/2014/main" id="{E6AF3AE1-654A-54C4-DDFA-528A8C3D4223}"/>
              </a:ext>
            </a:extLst>
          </p:cNvPr>
          <p:cNvCxnSpPr>
            <a:cxnSpLocks/>
          </p:cNvCxnSpPr>
          <p:nvPr/>
        </p:nvCxnSpPr>
        <p:spPr>
          <a:xfrm>
            <a:off x="726592" y="2448322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ตัวเชื่อมต่อตรง 41">
            <a:extLst>
              <a:ext uri="{FF2B5EF4-FFF2-40B4-BE49-F238E27FC236}">
                <a16:creationId xmlns:a16="http://schemas.microsoft.com/office/drawing/2014/main" id="{D3742DF5-A955-C4CF-5B14-424949F46792}"/>
              </a:ext>
            </a:extLst>
          </p:cNvPr>
          <p:cNvCxnSpPr>
            <a:cxnSpLocks/>
          </p:cNvCxnSpPr>
          <p:nvPr/>
        </p:nvCxnSpPr>
        <p:spPr>
          <a:xfrm>
            <a:off x="726592" y="4814957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ตัวเชื่อมต่อตรง 43">
            <a:extLst>
              <a:ext uri="{FF2B5EF4-FFF2-40B4-BE49-F238E27FC236}">
                <a16:creationId xmlns:a16="http://schemas.microsoft.com/office/drawing/2014/main" id="{092BCB68-BF77-6BFA-4B5E-E46098D6CB70}"/>
              </a:ext>
            </a:extLst>
          </p:cNvPr>
          <p:cNvCxnSpPr>
            <a:cxnSpLocks/>
          </p:cNvCxnSpPr>
          <p:nvPr/>
        </p:nvCxnSpPr>
        <p:spPr>
          <a:xfrm>
            <a:off x="2988543" y="4821805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ตรง 46">
            <a:extLst>
              <a:ext uri="{FF2B5EF4-FFF2-40B4-BE49-F238E27FC236}">
                <a16:creationId xmlns:a16="http://schemas.microsoft.com/office/drawing/2014/main" id="{DA3D0708-F61B-6C78-F627-D34EDDF687A3}"/>
              </a:ext>
            </a:extLst>
          </p:cNvPr>
          <p:cNvCxnSpPr>
            <a:cxnSpLocks/>
          </p:cNvCxnSpPr>
          <p:nvPr/>
        </p:nvCxnSpPr>
        <p:spPr>
          <a:xfrm>
            <a:off x="9541271" y="4820637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>
            <a:extLst>
              <a:ext uri="{FF2B5EF4-FFF2-40B4-BE49-F238E27FC236}">
                <a16:creationId xmlns:a16="http://schemas.microsoft.com/office/drawing/2014/main" id="{A5741CED-3439-4430-05D7-D00312B11D3E}"/>
              </a:ext>
            </a:extLst>
          </p:cNvPr>
          <p:cNvCxnSpPr>
            <a:cxnSpLocks/>
          </p:cNvCxnSpPr>
          <p:nvPr/>
        </p:nvCxnSpPr>
        <p:spPr>
          <a:xfrm>
            <a:off x="11464884" y="479557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ตัวเชื่อมต่อตรง 35">
            <a:extLst>
              <a:ext uri="{FF2B5EF4-FFF2-40B4-BE49-F238E27FC236}">
                <a16:creationId xmlns:a16="http://schemas.microsoft.com/office/drawing/2014/main" id="{4CFCCB59-5471-1944-1C6A-59DE6E7F78D4}"/>
              </a:ext>
            </a:extLst>
          </p:cNvPr>
          <p:cNvCxnSpPr>
            <a:cxnSpLocks/>
          </p:cNvCxnSpPr>
          <p:nvPr/>
        </p:nvCxnSpPr>
        <p:spPr>
          <a:xfrm>
            <a:off x="6468469" y="2492918"/>
            <a:ext cx="0" cy="23277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สี่เหลี่ยมผืนผ้า 53"/>
          <p:cNvSpPr/>
          <p:nvPr/>
        </p:nvSpPr>
        <p:spPr>
          <a:xfrm>
            <a:off x="10986894" y="1859478"/>
            <a:ext cx="599390" cy="392227"/>
          </a:xfrm>
          <a:prstGeom prst="rect">
            <a:avLst/>
          </a:prstGeom>
          <a:solidFill>
            <a:srgbClr val="E5D94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เลขา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313287" y="1789721"/>
            <a:ext cx="841535" cy="474445"/>
          </a:xfrm>
          <a:prstGeom prst="rect">
            <a:avLst/>
          </a:prstGeom>
          <a:solidFill>
            <a:srgbClr val="E5D94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คณะทำงาน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83AFBC37-CECA-FD1A-FA8F-43CCFE19B60E}"/>
              </a:ext>
            </a:extLst>
          </p:cNvPr>
          <p:cNvCxnSpPr>
            <a:cxnSpLocks/>
          </p:cNvCxnSpPr>
          <p:nvPr/>
        </p:nvCxnSpPr>
        <p:spPr>
          <a:xfrm>
            <a:off x="8263031" y="2463628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 txBox="1">
            <a:spLocks/>
          </p:cNvSpPr>
          <p:nvPr/>
        </p:nvSpPr>
        <p:spPr>
          <a:xfrm>
            <a:off x="334749" y="122465"/>
            <a:ext cx="11644031" cy="756084"/>
          </a:xfrm>
          <a:prstGeom prst="rect">
            <a:avLst/>
          </a:prstGeom>
          <a:ln w="57150">
            <a:solidFill>
              <a:srgbClr val="66FF33"/>
            </a:solidFill>
          </a:ln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j-ea"/>
                <a:cs typeface="Leelawadee" panose="020B0502040204020203" pitchFamily="34" charset="-34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>
                <a:solidFill>
                  <a:srgbClr val="0000FF"/>
                </a:solidFill>
                <a:latin typeface="Comic Sans MS" pitchFamily="66" charset="0"/>
              </a:rPr>
              <a:t>Smart Working</a:t>
            </a:r>
            <a:endParaRPr lang="th-TH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6" name="สี่เหลี่ยมผืนผ้า 55"/>
          <p:cNvSpPr/>
          <p:nvPr/>
        </p:nvSpPr>
        <p:spPr>
          <a:xfrm>
            <a:off x="6733400" y="1046211"/>
            <a:ext cx="1116337" cy="560070"/>
          </a:xfrm>
          <a:prstGeom prst="rect">
            <a:avLst/>
          </a:prstGeom>
          <a:solidFill>
            <a:srgbClr val="E5D94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ประธาน</a:t>
            </a:r>
          </a:p>
        </p:txBody>
      </p:sp>
      <p:cxnSp>
        <p:nvCxnSpPr>
          <p:cNvPr id="60" name="ตัวเชื่อมต่อตรง 59">
            <a:extLst>
              <a:ext uri="{FF2B5EF4-FFF2-40B4-BE49-F238E27FC236}">
                <a16:creationId xmlns:a16="http://schemas.microsoft.com/office/drawing/2014/main" id="{11EE9C28-11ED-95B4-B3B8-9D50A9AE5EEB}"/>
              </a:ext>
            </a:extLst>
          </p:cNvPr>
          <p:cNvCxnSpPr>
            <a:cxnSpLocks/>
          </p:cNvCxnSpPr>
          <p:nvPr/>
        </p:nvCxnSpPr>
        <p:spPr>
          <a:xfrm>
            <a:off x="5317438" y="2467860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6589064" y="1788618"/>
            <a:ext cx="158552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พญ.อรุณโรจน์  อุ่นใจ</a:t>
            </a:r>
          </a:p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ผอ.รพ.พิบูลย์รักษ์</a:t>
            </a:r>
          </a:p>
        </p:txBody>
      </p:sp>
      <p:cxnSp>
        <p:nvCxnSpPr>
          <p:cNvPr id="68" name="ตัวเชื่อมต่อตรง 67">
            <a:extLst>
              <a:ext uri="{FF2B5EF4-FFF2-40B4-BE49-F238E27FC236}">
                <a16:creationId xmlns:a16="http://schemas.microsoft.com/office/drawing/2014/main" id="{74FCE438-7B29-6057-D0AC-EE55C1DE2B97}"/>
              </a:ext>
            </a:extLst>
          </p:cNvPr>
          <p:cNvCxnSpPr>
            <a:cxnSpLocks/>
          </p:cNvCxnSpPr>
          <p:nvPr/>
        </p:nvCxnSpPr>
        <p:spPr>
          <a:xfrm>
            <a:off x="10765407" y="2471652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ตัวเชื่อมต่อตรง 80">
            <a:extLst>
              <a:ext uri="{FF2B5EF4-FFF2-40B4-BE49-F238E27FC236}">
                <a16:creationId xmlns:a16="http://schemas.microsoft.com/office/drawing/2014/main" id="{A7A93AB2-E6F5-AD17-E853-127FDCB8B51E}"/>
              </a:ext>
            </a:extLst>
          </p:cNvPr>
          <p:cNvCxnSpPr>
            <a:cxnSpLocks/>
          </p:cNvCxnSpPr>
          <p:nvPr/>
        </p:nvCxnSpPr>
        <p:spPr>
          <a:xfrm>
            <a:off x="4954585" y="4809096"/>
            <a:ext cx="0" cy="219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กล่องข้อความ 6">
            <a:extLst>
              <a:ext uri="{FF2B5EF4-FFF2-40B4-BE49-F238E27FC236}">
                <a16:creationId xmlns:a16="http://schemas.microsoft.com/office/drawing/2014/main" id="{149F9CBD-AF46-910B-A461-EE605DC663E9}"/>
              </a:ext>
            </a:extLst>
          </p:cNvPr>
          <p:cNvSpPr txBox="1"/>
          <p:nvPr/>
        </p:nvSpPr>
        <p:spPr>
          <a:xfrm>
            <a:off x="169494" y="6445730"/>
            <a:ext cx="1522859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lvl="0"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นางกัลยา  นนทะมาศ</a:t>
            </a:r>
          </a:p>
          <a:p>
            <a:pPr lvl="0"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รพ.วังสามหมอ</a:t>
            </a:r>
          </a:p>
        </p:txBody>
      </p:sp>
      <p:sp>
        <p:nvSpPr>
          <p:cNvPr id="86" name="กล่องข้อความ 6">
            <a:extLst>
              <a:ext uri="{FF2B5EF4-FFF2-40B4-BE49-F238E27FC236}">
                <a16:creationId xmlns:a16="http://schemas.microsoft.com/office/drawing/2014/main" id="{0846745A-DAAB-E438-812C-587392377589}"/>
              </a:ext>
            </a:extLst>
          </p:cNvPr>
          <p:cNvSpPr txBox="1"/>
          <p:nvPr/>
        </p:nvSpPr>
        <p:spPr>
          <a:xfrm>
            <a:off x="7424682" y="4078066"/>
            <a:ext cx="1749681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นส.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อคิ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ห์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มีคำแสน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พยาบาลวิชาชีพชำนาญการพิเศษ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หัวหน้า </a:t>
            </a:r>
            <a:r>
              <a:rPr lang="en-US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PCU 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รพ.พิบูลย์รักษ์</a:t>
            </a:r>
          </a:p>
        </p:txBody>
      </p:sp>
      <p:sp>
        <p:nvSpPr>
          <p:cNvPr id="94" name="กล่องข้อความ 6">
            <a:extLst>
              <a:ext uri="{FF2B5EF4-FFF2-40B4-BE49-F238E27FC236}">
                <a16:creationId xmlns:a16="http://schemas.microsoft.com/office/drawing/2014/main" id="{DFB8F051-6E48-60D3-7AF2-C5E0C439D2A0}"/>
              </a:ext>
            </a:extLst>
          </p:cNvPr>
          <p:cNvSpPr txBox="1"/>
          <p:nvPr/>
        </p:nvSpPr>
        <p:spPr>
          <a:xfrm>
            <a:off x="2261163" y="4098397"/>
            <a:ext cx="1965834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นส.ขวัญฤดี นวนชะนะ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นักวิชาการสาธารณสุขปฏิบัติการ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รพ.พิบูลย์รักษ์</a:t>
            </a:r>
          </a:p>
        </p:txBody>
      </p:sp>
      <p:sp>
        <p:nvSpPr>
          <p:cNvPr id="108" name="กล่องข้อความ 6">
            <a:extLst>
              <a:ext uri="{FF2B5EF4-FFF2-40B4-BE49-F238E27FC236}">
                <a16:creationId xmlns:a16="http://schemas.microsoft.com/office/drawing/2014/main" id="{CF54EEFA-797E-13B2-0780-0745482316CF}"/>
              </a:ext>
            </a:extLst>
          </p:cNvPr>
          <p:cNvSpPr txBox="1"/>
          <p:nvPr/>
        </p:nvSpPr>
        <p:spPr>
          <a:xfrm>
            <a:off x="3870274" y="6441293"/>
            <a:ext cx="1684315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lvl="0"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นางวิจิตตรา 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นท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ะด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</a:t>
            </a:r>
          </a:p>
          <a:p>
            <a:pPr lvl="0"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รพ.วังสามหมอ</a:t>
            </a:r>
          </a:p>
        </p:txBody>
      </p:sp>
      <p:sp>
        <p:nvSpPr>
          <p:cNvPr id="2" name="กล่องข้อความ 6">
            <a:extLst>
              <a:ext uri="{FF2B5EF4-FFF2-40B4-BE49-F238E27FC236}">
                <a16:creationId xmlns:a16="http://schemas.microsoft.com/office/drawing/2014/main" id="{BEFC14BA-61A1-89B4-A82B-9DBA26E830D9}"/>
              </a:ext>
            </a:extLst>
          </p:cNvPr>
          <p:cNvSpPr txBox="1"/>
          <p:nvPr/>
        </p:nvSpPr>
        <p:spPr>
          <a:xfrm>
            <a:off x="6923786" y="6445730"/>
            <a:ext cx="1575152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นางสาวรัตนา  ราชชารี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นักกายภาพบำบัดชำนาญการ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รพ.วังสามหมอ</a:t>
            </a:r>
          </a:p>
        </p:txBody>
      </p:sp>
      <p:sp>
        <p:nvSpPr>
          <p:cNvPr id="3" name="กล่องข้อความ 6">
            <a:extLst>
              <a:ext uri="{FF2B5EF4-FFF2-40B4-BE49-F238E27FC236}">
                <a16:creationId xmlns:a16="http://schemas.microsoft.com/office/drawing/2014/main" id="{33756F71-64C0-76A7-A4FC-CAADC4D2B1F3}"/>
              </a:ext>
            </a:extLst>
          </p:cNvPr>
          <p:cNvSpPr txBox="1"/>
          <p:nvPr/>
        </p:nvSpPr>
        <p:spPr>
          <a:xfrm>
            <a:off x="10556766" y="6437349"/>
            <a:ext cx="1459646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นายอภิเดช คำภูสา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รพสต.โนนสะอาด</a:t>
            </a:r>
          </a:p>
        </p:txBody>
      </p:sp>
      <p:sp>
        <p:nvSpPr>
          <p:cNvPr id="4" name="กล่องข้อความ 6">
            <a:extLst>
              <a:ext uri="{FF2B5EF4-FFF2-40B4-BE49-F238E27FC236}">
                <a16:creationId xmlns:a16="http://schemas.microsoft.com/office/drawing/2014/main" id="{C9BC6760-984A-E813-F6DE-C4EEEA42E791}"/>
              </a:ext>
            </a:extLst>
          </p:cNvPr>
          <p:cNvSpPr txBox="1"/>
          <p:nvPr/>
        </p:nvSpPr>
        <p:spPr>
          <a:xfrm>
            <a:off x="9953103" y="4094228"/>
            <a:ext cx="1754541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</a:t>
            </a:r>
            <a:r>
              <a:rPr lang="th-TH" sz="9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วชิ</a:t>
            </a:r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ราภรณ์ สินเจริญเลิศ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พยาบาลวิชาชีพชำนาญการพิเศษ</a:t>
            </a:r>
          </a:p>
          <a:p>
            <a:pPr algn="ctr"/>
            <a:r>
              <a:rPr lang="th-TH" sz="9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สสจ.อุดรธานี</a:t>
            </a:r>
          </a:p>
        </p:txBody>
      </p:sp>
      <p:sp>
        <p:nvSpPr>
          <p:cNvPr id="6" name="กล่องข้อความ 6">
            <a:extLst>
              <a:ext uri="{FF2B5EF4-FFF2-40B4-BE49-F238E27FC236}">
                <a16:creationId xmlns:a16="http://schemas.microsoft.com/office/drawing/2014/main" id="{043C6095-6DBB-B9B7-0BCE-44A3BBB0B3C4}"/>
              </a:ext>
            </a:extLst>
          </p:cNvPr>
          <p:cNvSpPr txBox="1"/>
          <p:nvPr/>
        </p:nvSpPr>
        <p:spPr>
          <a:xfrm>
            <a:off x="8564047" y="6439089"/>
            <a:ext cx="1921844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นางวิภารัตน์ ภูเหล่าม่วง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นักวิชาการสาธารณสุขชำนาญการ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สสอ.วังสามหมอ</a:t>
            </a:r>
          </a:p>
        </p:txBody>
      </p:sp>
      <p:sp>
        <p:nvSpPr>
          <p:cNvPr id="8" name="กล่องข้อความ 6">
            <a:extLst>
              <a:ext uri="{FF2B5EF4-FFF2-40B4-BE49-F238E27FC236}">
                <a16:creationId xmlns:a16="http://schemas.microsoft.com/office/drawing/2014/main" id="{C11BD648-9E53-0096-657C-9B9C03487F62}"/>
              </a:ext>
            </a:extLst>
          </p:cNvPr>
          <p:cNvSpPr txBox="1"/>
          <p:nvPr/>
        </p:nvSpPr>
        <p:spPr>
          <a:xfrm>
            <a:off x="1761064" y="6443139"/>
            <a:ext cx="2046998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นาง์สายทอง ไก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ยวรร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ณ์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เจ้าพนักงานสาธารณสุขชำนาญงาน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รพ.วังสามหมอ</a:t>
            </a:r>
          </a:p>
        </p:txBody>
      </p:sp>
      <p:sp>
        <p:nvSpPr>
          <p:cNvPr id="13" name="กล่องข้อความ 6">
            <a:extLst>
              <a:ext uri="{FF2B5EF4-FFF2-40B4-BE49-F238E27FC236}">
                <a16:creationId xmlns:a16="http://schemas.microsoft.com/office/drawing/2014/main" id="{8914C527-403D-DD97-8234-959DA6A42CF7}"/>
              </a:ext>
            </a:extLst>
          </p:cNvPr>
          <p:cNvSpPr txBox="1"/>
          <p:nvPr/>
        </p:nvSpPr>
        <p:spPr>
          <a:xfrm>
            <a:off x="5611477" y="6443139"/>
            <a:ext cx="1260358" cy="5539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นส.กนกวรรณ  หารี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นักโภชนาการ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รพ.วังสามหมอ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B600FEFD-4B16-827D-F06D-22D046C15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3792" y="976250"/>
            <a:ext cx="1074677" cy="13157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รูปภาพ 6" descr="รูปภาพประกอบด้วย ใบหน้าของมนุษย์, เสื้อผ้า, คน, คาง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id="{33E6C329-AA34-89B1-0BB4-196D74308A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3134" y="2632705"/>
            <a:ext cx="1271750" cy="1373828"/>
          </a:xfrm>
          <a:prstGeom prst="rect">
            <a:avLst/>
          </a:prstGeom>
          <a:effectLst>
            <a:glow rad="38100">
              <a:schemeClr val="accent1">
                <a:alpha val="40000"/>
              </a:schemeClr>
            </a:glow>
            <a:softEdge rad="25400"/>
          </a:effectLst>
          <a:scene3d>
            <a:camera prst="orthographicFront"/>
            <a:lightRig rig="threePt" dir="t"/>
          </a:scene3d>
          <a:sp3d>
            <a:bevelT/>
          </a:sp3d>
        </p:spPr>
      </p:pic>
      <p:grpSp>
        <p:nvGrpSpPr>
          <p:cNvPr id="10" name="กลุ่ม 9">
            <a:extLst>
              <a:ext uri="{FF2B5EF4-FFF2-40B4-BE49-F238E27FC236}">
                <a16:creationId xmlns:a16="http://schemas.microsoft.com/office/drawing/2014/main" id="{D239C826-36A2-5430-BA6B-C559505D33F3}"/>
              </a:ext>
            </a:extLst>
          </p:cNvPr>
          <p:cNvGrpSpPr/>
          <p:nvPr/>
        </p:nvGrpSpPr>
        <p:grpSpPr>
          <a:xfrm>
            <a:off x="275079" y="4909982"/>
            <a:ext cx="11619613" cy="1440643"/>
            <a:chOff x="293607" y="-85304"/>
            <a:chExt cx="11343179" cy="1537309"/>
          </a:xfrm>
        </p:grpSpPr>
        <p:pic>
          <p:nvPicPr>
            <p:cNvPr id="12" name="รูปภาพ 11" descr="รูปภาพประกอบด้วย ใบหน้าของมนุษย์, เสื้อผ้า, คน, ปก&#10;&#10;คำอธิบายที่สร้างโดยอัตโนมัติ">
              <a:extLst>
                <a:ext uri="{FF2B5EF4-FFF2-40B4-BE49-F238E27FC236}">
                  <a16:creationId xmlns:a16="http://schemas.microsoft.com/office/drawing/2014/main" id="{2CE45203-465C-9547-A41D-7DD3174D69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5388"/>
            <a:stretch/>
          </p:blipFill>
          <p:spPr>
            <a:xfrm>
              <a:off x="8683724" y="-64504"/>
              <a:ext cx="1227332" cy="1516509"/>
            </a:xfrm>
            <a:prstGeom prst="rect">
              <a:avLst/>
            </a:prstGeom>
          </p:spPr>
        </p:pic>
        <p:pic>
          <p:nvPicPr>
            <p:cNvPr id="14" name="รูปภาพ 13">
              <a:extLst>
                <a:ext uri="{FF2B5EF4-FFF2-40B4-BE49-F238E27FC236}">
                  <a16:creationId xmlns:a16="http://schemas.microsoft.com/office/drawing/2014/main" id="{72A47137-6E71-8E6A-ACC0-A480A9E24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70151" y="-85304"/>
              <a:ext cx="1218450" cy="1505921"/>
            </a:xfrm>
            <a:prstGeom prst="rect">
              <a:avLst/>
            </a:prstGeom>
          </p:spPr>
        </p:pic>
        <p:pic>
          <p:nvPicPr>
            <p:cNvPr id="15" name="รูปภาพ 14">
              <a:extLst>
                <a:ext uri="{FF2B5EF4-FFF2-40B4-BE49-F238E27FC236}">
                  <a16:creationId xmlns:a16="http://schemas.microsoft.com/office/drawing/2014/main" id="{00D623B6-D5B8-E32A-37A6-95A3705B32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3607" y="-75667"/>
              <a:ext cx="1249551" cy="1493707"/>
            </a:xfrm>
            <a:prstGeom prst="rect">
              <a:avLst/>
            </a:prstGeom>
          </p:spPr>
        </p:pic>
        <p:pic>
          <p:nvPicPr>
            <p:cNvPr id="16" name="รูปภาพ 15">
              <a:extLst>
                <a:ext uri="{FF2B5EF4-FFF2-40B4-BE49-F238E27FC236}">
                  <a16:creationId xmlns:a16="http://schemas.microsoft.com/office/drawing/2014/main" id="{DB0689EF-D101-C540-7B46-A4B79EB46B7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126951" y="-50520"/>
              <a:ext cx="1249550" cy="1480774"/>
            </a:xfrm>
            <a:prstGeom prst="rect">
              <a:avLst/>
            </a:prstGeom>
          </p:spPr>
        </p:pic>
        <p:pic>
          <p:nvPicPr>
            <p:cNvPr id="17" name="รูปภาพ 16">
              <a:extLst>
                <a:ext uri="{FF2B5EF4-FFF2-40B4-BE49-F238E27FC236}">
                  <a16:creationId xmlns:a16="http://schemas.microsoft.com/office/drawing/2014/main" id="{DE2DDE32-CD70-F9FF-0298-64342E6E9E1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956474" y="-75878"/>
              <a:ext cx="1253953" cy="1466842"/>
            </a:xfrm>
            <a:prstGeom prst="rect">
              <a:avLst/>
            </a:prstGeom>
          </p:spPr>
        </p:pic>
        <p:pic>
          <p:nvPicPr>
            <p:cNvPr id="20" name="image4.png" title="รูปภาพ">
              <a:extLst>
                <a:ext uri="{FF2B5EF4-FFF2-40B4-BE49-F238E27FC236}">
                  <a16:creationId xmlns:a16="http://schemas.microsoft.com/office/drawing/2014/main" id="{24DCF081-F016-7805-568B-ABB352DDADE1}"/>
                </a:ext>
              </a:extLst>
            </p:cNvPr>
            <p:cNvPicPr preferRelativeResize="0"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377743" y="-50520"/>
              <a:ext cx="1259043" cy="1480774"/>
            </a:xfrm>
            <a:prstGeom prst="rect">
              <a:avLst/>
            </a:prstGeom>
            <a:noFill/>
          </p:spPr>
        </p:pic>
        <p:pic>
          <p:nvPicPr>
            <p:cNvPr id="18" name="image6.png" title="รูปภาพ">
              <a:extLst>
                <a:ext uri="{FF2B5EF4-FFF2-40B4-BE49-F238E27FC236}">
                  <a16:creationId xmlns:a16="http://schemas.microsoft.com/office/drawing/2014/main" id="{7E564CA8-EF38-B0C8-0587-D5130CFC817A}"/>
                </a:ext>
              </a:extLst>
            </p:cNvPr>
            <p:cNvPicPr preferRelativeResize="0"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873073" y="-64504"/>
              <a:ext cx="1218450" cy="1493707"/>
            </a:xfrm>
            <a:prstGeom prst="rect">
              <a:avLst/>
            </a:prstGeom>
            <a:noFill/>
          </p:spPr>
        </p:pic>
      </p:grpSp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id="{D0FAE903-CDA7-E539-6B29-892430BEF3D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83659" y="2646860"/>
            <a:ext cx="1267019" cy="13737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3" name="รูปภาพ 22">
            <a:extLst>
              <a:ext uri="{FF2B5EF4-FFF2-40B4-BE49-F238E27FC236}">
                <a16:creationId xmlns:a16="http://schemas.microsoft.com/office/drawing/2014/main" id="{021CE636-2300-9C4B-3D5E-F4DD73A1C6A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1148" y="2611689"/>
            <a:ext cx="1273713" cy="136426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4" name="กล่องข้อความ 6">
            <a:extLst>
              <a:ext uri="{FF2B5EF4-FFF2-40B4-BE49-F238E27FC236}">
                <a16:creationId xmlns:a16="http://schemas.microsoft.com/office/drawing/2014/main" id="{8E7F030A-5E9D-8DFC-A932-BAE4F6DBF858}"/>
              </a:ext>
            </a:extLst>
          </p:cNvPr>
          <p:cNvSpPr txBox="1"/>
          <p:nvPr/>
        </p:nvSpPr>
        <p:spPr>
          <a:xfrm>
            <a:off x="334749" y="4084732"/>
            <a:ext cx="1749681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นส.</a:t>
            </a:r>
            <a:r>
              <a:rPr lang="th-TH" sz="9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วรัชภรณ์ ชมชัยรัตน์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รพ.พิบูลย์รักษ์</a:t>
            </a:r>
          </a:p>
        </p:txBody>
      </p:sp>
      <p:sp>
        <p:nvSpPr>
          <p:cNvPr id="25" name="กล่องข้อความ 6">
            <a:extLst>
              <a:ext uri="{FF2B5EF4-FFF2-40B4-BE49-F238E27FC236}">
                <a16:creationId xmlns:a16="http://schemas.microsoft.com/office/drawing/2014/main" id="{E8837ECA-68BC-EE36-157A-D13CC0A95A35}"/>
              </a:ext>
            </a:extLst>
          </p:cNvPr>
          <p:cNvSpPr txBox="1"/>
          <p:nvPr/>
        </p:nvSpPr>
        <p:spPr>
          <a:xfrm>
            <a:off x="4452167" y="4107333"/>
            <a:ext cx="1749681" cy="5078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นส.พิมพ์พิมล โคตรชาลี</a:t>
            </a:r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พยาบาลวิชาชีพปฏิบัติการ</a:t>
            </a:r>
          </a:p>
          <a:p>
            <a:pPr algn="ctr"/>
            <a:r>
              <a:rPr lang="th-TH" sz="900" dirty="0">
                <a:latin typeface="Tahoma" pitchFamily="34" charset="0"/>
                <a:ea typeface="Tahoma" pitchFamily="34" charset="0"/>
                <a:cs typeface="Tahoma" pitchFamily="34" charset="0"/>
              </a:rPr>
              <a:t>สสอ.พิบูลย์รักษ์ </a:t>
            </a:r>
          </a:p>
        </p:txBody>
      </p:sp>
      <p:pic>
        <p:nvPicPr>
          <p:cNvPr id="26" name="รูปภาพ 25">
            <a:extLst>
              <a:ext uri="{FF2B5EF4-FFF2-40B4-BE49-F238E27FC236}">
                <a16:creationId xmlns:a16="http://schemas.microsoft.com/office/drawing/2014/main" id="{1C47D77D-0737-7CC6-6461-8BD00715667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25937" y="2649264"/>
            <a:ext cx="1267017" cy="13241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0" name="รูปภาพ 29">
            <a:extLst>
              <a:ext uri="{FF2B5EF4-FFF2-40B4-BE49-F238E27FC236}">
                <a16:creationId xmlns:a16="http://schemas.microsoft.com/office/drawing/2014/main" id="{F22768E5-3CC8-2CC0-1140-1A4E7F991F0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27156" y="2635688"/>
            <a:ext cx="1271750" cy="13377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2877075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2150ED46-2E6A-C1CA-0CD7-A8BBF58F486B}"/>
              </a:ext>
            </a:extLst>
          </p:cNvPr>
          <p:cNvSpPr txBox="1"/>
          <p:nvPr/>
        </p:nvSpPr>
        <p:spPr>
          <a:xfrm>
            <a:off x="2120763" y="239095"/>
            <a:ext cx="79282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ko-KR" sz="400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cs typeface="Tahoma" panose="020B0604030504040204" pitchFamily="34" charset="0"/>
              </a:rPr>
              <a:t>บทบาทหน้าที่</a:t>
            </a:r>
            <a:endParaRPr kumimoji="0" lang="ko-KR" altLang="en-US" sz="400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BD360A19-EA30-FF0D-7880-6073D7C9FA79}"/>
              </a:ext>
            </a:extLst>
          </p:cNvPr>
          <p:cNvSpPr txBox="1"/>
          <p:nvPr/>
        </p:nvSpPr>
        <p:spPr>
          <a:xfrm>
            <a:off x="966425" y="1139773"/>
            <a:ext cx="10335360" cy="474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วิเคราะห์สถานการณ์ สภาพปัญหา และโอกาสพัฒนาประสิทธิภาพการบริหารจัดการระบบเครือข่ายส่งเสริมสุขภาพกลุ่มวัยทำงาน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จัดทำแผนพัฒนาระบบ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เครือข่ายส่งเสริมสุขภาพกลุ่มวัยทำงาน</a:t>
            </a: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บริหารจัดการให้มีการดำเนินงานตามแผนปฏิบัติการที่กำหนดไว้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พัฒนาบุคลากร เพื่อสนับสนุนการพัฒนาระบบ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เครือข่ายส่งเสริมสุขภาพกลุ่มวัยทำงานให้</a:t>
            </a: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บรรลุผลสัมฤทธิ์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ศึกษา ค้นคว้า และพัฒนาแนวทางการดำเนินงานเพื่อเพิ่มประสิทธิภาพของกระบวนการพัฒนา </a:t>
            </a:r>
            <a:r>
              <a:rPr lang="en-US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practice/Innovation</a:t>
            </a:r>
            <a:endParaRPr lang="th-TH" sz="2400" spc="-3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กำกับ ติดตามและประเมินผลการดำเนินงานตามแผนยุทธศาสตร์และแผนปฏิบัติการ</a:t>
            </a: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 สังเคราะห์ และสรุปผลการพัฒนาระบบเครือข่าย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ส่งเสริมสุขภาพกลุ่มวัยทำงานเสนอต่อคณะกรรมการขับเคลื่อนสุขภาพกลุ่มวัย</a:t>
            </a:r>
          </a:p>
        </p:txBody>
      </p:sp>
    </p:spTree>
    <p:extLst>
      <p:ext uri="{BB962C8B-B14F-4D97-AF65-F5344CB8AC3E}">
        <p14:creationId xmlns:p14="http://schemas.microsoft.com/office/powerpoint/2010/main" val="1061881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ตัวเชื่อมต่อตรง 16">
            <a:extLst>
              <a:ext uri="{FF2B5EF4-FFF2-40B4-BE49-F238E27FC236}">
                <a16:creationId xmlns:a16="http://schemas.microsoft.com/office/drawing/2014/main" id="{11EE9C28-11ED-95B4-B3B8-9D50A9AE5EEB}"/>
              </a:ext>
            </a:extLst>
          </p:cNvPr>
          <p:cNvCxnSpPr>
            <a:cxnSpLocks/>
          </p:cNvCxnSpPr>
          <p:nvPr/>
        </p:nvCxnSpPr>
        <p:spPr>
          <a:xfrm>
            <a:off x="4500711" y="244046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ตัวเชื่อมต่อตรง 37">
            <a:extLst>
              <a:ext uri="{FF2B5EF4-FFF2-40B4-BE49-F238E27FC236}">
                <a16:creationId xmlns:a16="http://schemas.microsoft.com/office/drawing/2014/main" id="{6680FF42-E114-9AAC-5ED5-DA6429EA2F0F}"/>
              </a:ext>
            </a:extLst>
          </p:cNvPr>
          <p:cNvCxnSpPr>
            <a:cxnSpLocks/>
          </p:cNvCxnSpPr>
          <p:nvPr/>
        </p:nvCxnSpPr>
        <p:spPr>
          <a:xfrm>
            <a:off x="2700511" y="2467069"/>
            <a:ext cx="0" cy="15816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8CDF8DF6-11ED-CF0A-2085-E960D379A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955" y="2625236"/>
            <a:ext cx="1268450" cy="1395882"/>
          </a:xfrm>
          <a:prstGeom prst="rect">
            <a:avLst/>
          </a:prstGeom>
        </p:spPr>
      </p:pic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A7A93AB2-E6F5-AD17-E853-127FDCB8B51E}"/>
              </a:ext>
            </a:extLst>
          </p:cNvPr>
          <p:cNvCxnSpPr>
            <a:cxnSpLocks/>
          </p:cNvCxnSpPr>
          <p:nvPr/>
        </p:nvCxnSpPr>
        <p:spPr>
          <a:xfrm>
            <a:off x="7849737" y="4849403"/>
            <a:ext cx="0" cy="219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ตัวเชื่อมต่อตรง 10">
            <a:extLst>
              <a:ext uri="{FF2B5EF4-FFF2-40B4-BE49-F238E27FC236}">
                <a16:creationId xmlns:a16="http://schemas.microsoft.com/office/drawing/2014/main" id="{087079C4-79CB-5674-43B8-9D542571C0DF}"/>
              </a:ext>
            </a:extLst>
          </p:cNvPr>
          <p:cNvCxnSpPr>
            <a:cxnSpLocks/>
          </p:cNvCxnSpPr>
          <p:nvPr/>
        </p:nvCxnSpPr>
        <p:spPr>
          <a:xfrm flipH="1">
            <a:off x="726594" y="2440283"/>
            <a:ext cx="10398853" cy="803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>
            <a:extLst>
              <a:ext uri="{FF2B5EF4-FFF2-40B4-BE49-F238E27FC236}">
                <a16:creationId xmlns:a16="http://schemas.microsoft.com/office/drawing/2014/main" id="{033B8E55-D422-3FB4-5CF7-E6B80E7AB459}"/>
              </a:ext>
            </a:extLst>
          </p:cNvPr>
          <p:cNvCxnSpPr>
            <a:cxnSpLocks/>
          </p:cNvCxnSpPr>
          <p:nvPr/>
        </p:nvCxnSpPr>
        <p:spPr>
          <a:xfrm flipH="1">
            <a:off x="2329099" y="4809277"/>
            <a:ext cx="7739416" cy="13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ตัวเชื่อมต่อตรง 36">
            <a:extLst>
              <a:ext uri="{FF2B5EF4-FFF2-40B4-BE49-F238E27FC236}">
                <a16:creationId xmlns:a16="http://schemas.microsoft.com/office/drawing/2014/main" id="{E6AF3AE1-654A-54C4-DDFA-528A8C3D4223}"/>
              </a:ext>
            </a:extLst>
          </p:cNvPr>
          <p:cNvCxnSpPr>
            <a:cxnSpLocks/>
          </p:cNvCxnSpPr>
          <p:nvPr/>
        </p:nvCxnSpPr>
        <p:spPr>
          <a:xfrm>
            <a:off x="726592" y="2448322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>
            <a:extLst>
              <a:ext uri="{FF2B5EF4-FFF2-40B4-BE49-F238E27FC236}">
                <a16:creationId xmlns:a16="http://schemas.microsoft.com/office/drawing/2014/main" id="{EA94C1DB-E225-6C8F-B1C8-92D5C9F58341}"/>
              </a:ext>
            </a:extLst>
          </p:cNvPr>
          <p:cNvCxnSpPr>
            <a:cxnSpLocks/>
          </p:cNvCxnSpPr>
          <p:nvPr/>
        </p:nvCxnSpPr>
        <p:spPr>
          <a:xfrm>
            <a:off x="9195969" y="246706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ตัวเชื่อมต่อตรง 42">
            <a:extLst>
              <a:ext uri="{FF2B5EF4-FFF2-40B4-BE49-F238E27FC236}">
                <a16:creationId xmlns:a16="http://schemas.microsoft.com/office/drawing/2014/main" id="{5DF76A38-2EBF-E0E2-4793-2B347C750332}"/>
              </a:ext>
            </a:extLst>
          </p:cNvPr>
          <p:cNvCxnSpPr>
            <a:cxnSpLocks/>
          </p:cNvCxnSpPr>
          <p:nvPr/>
        </p:nvCxnSpPr>
        <p:spPr>
          <a:xfrm>
            <a:off x="2320394" y="4843721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ตรง 46">
            <a:extLst>
              <a:ext uri="{FF2B5EF4-FFF2-40B4-BE49-F238E27FC236}">
                <a16:creationId xmlns:a16="http://schemas.microsoft.com/office/drawing/2014/main" id="{DA3D0708-F61B-6C78-F627-D34EDDF687A3}"/>
              </a:ext>
            </a:extLst>
          </p:cNvPr>
          <p:cNvCxnSpPr>
            <a:cxnSpLocks/>
          </p:cNvCxnSpPr>
          <p:nvPr/>
        </p:nvCxnSpPr>
        <p:spPr>
          <a:xfrm>
            <a:off x="10068515" y="4809279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2064530" y="4064576"/>
            <a:ext cx="1733300" cy="5539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นพ.ธีรพล  มโนศักดิ์เสรี</a:t>
            </a:r>
          </a:p>
          <a:p>
            <a:pPr algn="ctr"/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นายแพทย์ชำนาญการพิเศษ</a:t>
            </a:r>
          </a:p>
          <a:p>
            <a:pPr algn="ctr"/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รพ.อุดรธานี</a:t>
            </a:r>
          </a:p>
        </p:txBody>
      </p:sp>
      <p:cxnSp>
        <p:nvCxnSpPr>
          <p:cNvPr id="36" name="ตัวเชื่อมต่อตรง 35">
            <a:extLst>
              <a:ext uri="{FF2B5EF4-FFF2-40B4-BE49-F238E27FC236}">
                <a16:creationId xmlns:a16="http://schemas.microsoft.com/office/drawing/2014/main" id="{4CFCCB59-5471-1944-1C6A-59DE6E7F78D4}"/>
              </a:ext>
            </a:extLst>
          </p:cNvPr>
          <p:cNvCxnSpPr>
            <a:cxnSpLocks/>
          </p:cNvCxnSpPr>
          <p:nvPr/>
        </p:nvCxnSpPr>
        <p:spPr>
          <a:xfrm>
            <a:off x="6156764" y="2481558"/>
            <a:ext cx="0" cy="23277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241838" y="4076885"/>
            <a:ext cx="1481420" cy="564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</a:pPr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พญ.ศศินี อภิชนกิจ</a:t>
            </a:r>
            <a:endParaRPr lang="en-GB" sz="1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นายแพทย์เชี่ยวชาญ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รพ.อุดรธานี</a:t>
            </a:r>
          </a:p>
        </p:txBody>
      </p:sp>
      <p:sp>
        <p:nvSpPr>
          <p:cNvPr id="53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8608789" y="4085956"/>
            <a:ext cx="1656180" cy="5539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นางอมรพรรณ์ ไชยกิจ</a:t>
            </a:r>
          </a:p>
          <a:p>
            <a:pPr algn="ctr"/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รพ.อุดรธานี </a:t>
            </a: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11301044" y="1871939"/>
            <a:ext cx="599390" cy="392227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เลขา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313287" y="1789721"/>
            <a:ext cx="841535" cy="474445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คณะทำงาน</a:t>
            </a:r>
          </a:p>
        </p:txBody>
      </p:sp>
      <p:cxnSp>
        <p:nvCxnSpPr>
          <p:cNvPr id="19" name="ตัวเชื่อมต่อตรง 18">
            <a:extLst>
              <a:ext uri="{FF2B5EF4-FFF2-40B4-BE49-F238E27FC236}">
                <a16:creationId xmlns:a16="http://schemas.microsoft.com/office/drawing/2014/main" id="{83AFBC37-CECA-FD1A-FA8F-43CCFE19B60E}"/>
              </a:ext>
            </a:extLst>
          </p:cNvPr>
          <p:cNvCxnSpPr>
            <a:cxnSpLocks/>
          </p:cNvCxnSpPr>
          <p:nvPr/>
        </p:nvCxnSpPr>
        <p:spPr>
          <a:xfrm>
            <a:off x="7428602" y="2481558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 txBox="1">
            <a:spLocks/>
          </p:cNvSpPr>
          <p:nvPr/>
        </p:nvSpPr>
        <p:spPr>
          <a:xfrm>
            <a:off x="334749" y="122465"/>
            <a:ext cx="11644031" cy="756084"/>
          </a:xfrm>
          <a:prstGeom prst="rect">
            <a:avLst/>
          </a:prstGeom>
          <a:ln w="57150">
            <a:solidFill>
              <a:srgbClr val="66FF33"/>
            </a:solidFill>
          </a:ln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j-ea"/>
                <a:cs typeface="Leelawadee" panose="020B0502040204020203" pitchFamily="34" charset="-34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>
                <a:solidFill>
                  <a:srgbClr val="0000FF"/>
                </a:solidFill>
                <a:latin typeface="Comic Sans MS" pitchFamily="66" charset="0"/>
              </a:rPr>
              <a:t>Smart Aging</a:t>
            </a:r>
            <a:endParaRPr lang="th-TH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6" name="สี่เหลี่ยมผืนผ้า 55"/>
          <p:cNvSpPr/>
          <p:nvPr/>
        </p:nvSpPr>
        <p:spPr>
          <a:xfrm>
            <a:off x="6733400" y="1046211"/>
            <a:ext cx="1116337" cy="560070"/>
          </a:xfrm>
          <a:prstGeom prst="rect">
            <a:avLst/>
          </a:prstGeom>
          <a:solidFill>
            <a:srgbClr val="E5D94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ประธาน</a:t>
            </a:r>
          </a:p>
        </p:txBody>
      </p:sp>
      <p:sp>
        <p:nvSpPr>
          <p:cNvPr id="64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6589064" y="1788618"/>
            <a:ext cx="168289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นายวีระชัย  เปียก</a:t>
            </a:r>
            <a:r>
              <a:rPr lang="th-TH" sz="1200" dirty="0" err="1">
                <a:latin typeface="Leelawadee" panose="020B0502040204020203" pitchFamily="34" charset="-34"/>
                <a:cs typeface="Leelawadee" panose="020B0502040204020203" pitchFamily="34" charset="-34"/>
              </a:rPr>
              <a:t>ไธ</a:t>
            </a:r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สงค์</a:t>
            </a:r>
          </a:p>
          <a:p>
            <a:pPr algn="ctr"/>
            <a:r>
              <a:rPr lang="th-TH" sz="1200" dirty="0">
                <a:latin typeface="Leelawadee" panose="020B0502040204020203" pitchFamily="34" charset="-34"/>
                <a:cs typeface="Leelawadee" panose="020B0502040204020203" pitchFamily="34" charset="-34"/>
              </a:rPr>
              <a:t>สสอ.หนองแสง</a:t>
            </a:r>
          </a:p>
        </p:txBody>
      </p:sp>
      <p:sp>
        <p:nvSpPr>
          <p:cNvPr id="66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6476148" y="4094714"/>
            <a:ext cx="2022345" cy="564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</a:pPr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</a:t>
            </a:r>
            <a:r>
              <a:rPr lang="th-TH" sz="1000" kern="1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พัฐอ</a:t>
            </a:r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รณ์ อนุรักษ์พัฒนา</a:t>
            </a:r>
            <a:endParaRPr lang="en-GB" sz="1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0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พยาบาลวิชาชีพชำนาญการพิเศษ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รพ.อุดรธานี</a:t>
            </a:r>
          </a:p>
        </p:txBody>
      </p:sp>
      <p:sp>
        <p:nvSpPr>
          <p:cNvPr id="67" name="กล่องข้อความ 6">
            <a:extLst>
              <a:ext uri="{FF2B5EF4-FFF2-40B4-BE49-F238E27FC236}">
                <a16:creationId xmlns:a16="http://schemas.microsoft.com/office/drawing/2014/main" id="{72B405E7-4323-0016-EAD5-6F8AB6C2FC39}"/>
              </a:ext>
            </a:extLst>
          </p:cNvPr>
          <p:cNvSpPr txBox="1"/>
          <p:nvPr/>
        </p:nvSpPr>
        <p:spPr>
          <a:xfrm>
            <a:off x="10348453" y="4093110"/>
            <a:ext cx="1752084" cy="5539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นางทัศนีย์  เหลืองวัฒนานนท์</a:t>
            </a:r>
          </a:p>
          <a:p>
            <a:pPr algn="ctr"/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10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สสจ</a:t>
            </a:r>
            <a:r>
              <a:rPr lang="th-TH" sz="1000" dirty="0">
                <a:latin typeface="Tahoma" pitchFamily="34" charset="0"/>
                <a:ea typeface="Tahoma" pitchFamily="34" charset="0"/>
                <a:cs typeface="Tahoma" pitchFamily="34" charset="0"/>
              </a:rPr>
              <a:t>.อุดรธานี </a:t>
            </a:r>
          </a:p>
        </p:txBody>
      </p:sp>
      <p:cxnSp>
        <p:nvCxnSpPr>
          <p:cNvPr id="68" name="ตัวเชื่อมต่อตรง 67">
            <a:extLst>
              <a:ext uri="{FF2B5EF4-FFF2-40B4-BE49-F238E27FC236}">
                <a16:creationId xmlns:a16="http://schemas.microsoft.com/office/drawing/2014/main" id="{74FCE438-7B29-6057-D0AC-EE55C1DE2B97}"/>
              </a:ext>
            </a:extLst>
          </p:cNvPr>
          <p:cNvCxnSpPr>
            <a:cxnSpLocks/>
          </p:cNvCxnSpPr>
          <p:nvPr/>
        </p:nvCxnSpPr>
        <p:spPr>
          <a:xfrm>
            <a:off x="11125447" y="2481558"/>
            <a:ext cx="0" cy="1959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ตัวเชื่อมต่อตรง 80">
            <a:extLst>
              <a:ext uri="{FF2B5EF4-FFF2-40B4-BE49-F238E27FC236}">
                <a16:creationId xmlns:a16="http://schemas.microsoft.com/office/drawing/2014/main" id="{A7A93AB2-E6F5-AD17-E853-127FDCB8B51E}"/>
              </a:ext>
            </a:extLst>
          </p:cNvPr>
          <p:cNvCxnSpPr>
            <a:cxnSpLocks/>
          </p:cNvCxnSpPr>
          <p:nvPr/>
        </p:nvCxnSpPr>
        <p:spPr>
          <a:xfrm>
            <a:off x="4690561" y="4839023"/>
            <a:ext cx="0" cy="2190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F8AD374-99B3-1889-06D5-3F980F8989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791" y="943602"/>
            <a:ext cx="1255357" cy="1315769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CD4D6FE3-D8BC-C409-4B99-745E2427EE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0271" y="2663007"/>
            <a:ext cx="1268449" cy="1382639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67051316-A34D-98D5-C0EC-EAA7AC6BE0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668" y="2639728"/>
            <a:ext cx="1295657" cy="1395882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B23BE492-6EBC-909B-F6D7-F87BB586D7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6556" y="2643849"/>
            <a:ext cx="1268450" cy="1372603"/>
          </a:xfrm>
          <a:prstGeom prst="rect">
            <a:avLst/>
          </a:prstGeom>
        </p:spPr>
      </p:pic>
      <p:sp>
        <p:nvSpPr>
          <p:cNvPr id="15" name="กล่องข้อความ 6">
            <a:extLst>
              <a:ext uri="{FF2B5EF4-FFF2-40B4-BE49-F238E27FC236}">
                <a16:creationId xmlns:a16="http://schemas.microsoft.com/office/drawing/2014/main" id="{56DB07BA-797A-E515-FE87-F817F928AFA4}"/>
              </a:ext>
            </a:extLst>
          </p:cNvPr>
          <p:cNvSpPr txBox="1"/>
          <p:nvPr/>
        </p:nvSpPr>
        <p:spPr>
          <a:xfrm>
            <a:off x="3973705" y="4053804"/>
            <a:ext cx="1606473" cy="564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</a:pPr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นพ.</a:t>
            </a:r>
            <a:r>
              <a:rPr lang="th-TH" sz="1000" kern="1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พศ</a:t>
            </a:r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วัต เวชพาณิชย์</a:t>
            </a:r>
            <a:endParaRPr lang="en-GB" sz="1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นายแพทย์ชำนาญการ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รพ.อุดรธานี</a:t>
            </a:r>
          </a:p>
        </p:txBody>
      </p:sp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id="{20C7CE8C-3639-5A30-FFC9-C710C2A094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202" y="2646053"/>
            <a:ext cx="1295656" cy="1391762"/>
          </a:xfrm>
          <a:prstGeom prst="rect">
            <a:avLst/>
          </a:prstGeom>
        </p:spPr>
      </p:pic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CB684CEE-5FDE-81A1-498C-B9BEFCF8B4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48124" y="2685638"/>
            <a:ext cx="1275172" cy="1363596"/>
          </a:xfrm>
          <a:prstGeom prst="rect">
            <a:avLst/>
          </a:prstGeom>
        </p:spPr>
      </p:pic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1201B1C6-3B1D-7F4D-9132-AABF758B30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53325" y="5039659"/>
            <a:ext cx="1295657" cy="1416774"/>
          </a:xfrm>
          <a:prstGeom prst="rect">
            <a:avLst/>
          </a:prstGeom>
        </p:spPr>
      </p:pic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id="{A3A79991-C0FD-4C41-6F77-4C573451C2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58128" y="5058304"/>
            <a:ext cx="1321723" cy="1432921"/>
          </a:xfrm>
          <a:prstGeom prst="rect">
            <a:avLst/>
          </a:prstGeom>
        </p:spPr>
      </p:pic>
      <p:pic>
        <p:nvPicPr>
          <p:cNvPr id="24" name="รูปภาพ 23">
            <a:extLst>
              <a:ext uri="{FF2B5EF4-FFF2-40B4-BE49-F238E27FC236}">
                <a16:creationId xmlns:a16="http://schemas.microsoft.com/office/drawing/2014/main" id="{6553E883-D1C8-CDCE-A308-61CDBE4A809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79119" y="5068423"/>
            <a:ext cx="1341236" cy="1422801"/>
          </a:xfrm>
          <a:prstGeom prst="rect">
            <a:avLst/>
          </a:prstGeom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8F0E70B3-5FBC-232D-0764-6F34C6C488A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52678" y="5058044"/>
            <a:ext cx="1341236" cy="1433180"/>
          </a:xfrm>
          <a:prstGeom prst="rect">
            <a:avLst/>
          </a:prstGeom>
        </p:spPr>
      </p:pic>
      <p:sp>
        <p:nvSpPr>
          <p:cNvPr id="26" name="กล่องข้อความ 6">
            <a:extLst>
              <a:ext uri="{FF2B5EF4-FFF2-40B4-BE49-F238E27FC236}">
                <a16:creationId xmlns:a16="http://schemas.microsoft.com/office/drawing/2014/main" id="{279F3977-8AC7-631B-EAED-EFA972A10B00}"/>
              </a:ext>
            </a:extLst>
          </p:cNvPr>
          <p:cNvSpPr txBox="1"/>
          <p:nvPr/>
        </p:nvSpPr>
        <p:spPr>
          <a:xfrm>
            <a:off x="1332359" y="6555215"/>
            <a:ext cx="1753337" cy="5539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นางศิริเน</a:t>
            </a:r>
            <a:r>
              <a:rPr lang="th-TH" sz="1000" kern="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</a:t>
            </a:r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ร์​ </a:t>
            </a:r>
            <a:r>
              <a:rPr lang="th-TH" sz="1000" kern="100" dirty="0" err="1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เตโช</a:t>
            </a:r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กิจ</a:t>
            </a:r>
            <a:endParaRPr lang="en-GB" sz="1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รพร.บ้านดุง </a:t>
            </a:r>
          </a:p>
        </p:txBody>
      </p:sp>
      <p:sp>
        <p:nvSpPr>
          <p:cNvPr id="27" name="กล่องข้อความ 6">
            <a:extLst>
              <a:ext uri="{FF2B5EF4-FFF2-40B4-BE49-F238E27FC236}">
                <a16:creationId xmlns:a16="http://schemas.microsoft.com/office/drawing/2014/main" id="{DA80A5CA-D5D8-DD25-67AD-47B9F8A75751}"/>
              </a:ext>
            </a:extLst>
          </p:cNvPr>
          <p:cNvSpPr txBox="1"/>
          <p:nvPr/>
        </p:nvSpPr>
        <p:spPr>
          <a:xfrm>
            <a:off x="3923701" y="6541945"/>
            <a:ext cx="170648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นายสราวุฒิ  บุญ​ยะรัง​</a:t>
            </a:r>
            <a:endParaRPr lang="en-GB" sz="1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 </a:t>
            </a:r>
          </a:p>
        </p:txBody>
      </p:sp>
      <p:sp>
        <p:nvSpPr>
          <p:cNvPr id="28" name="กล่องข้อความ 6">
            <a:extLst>
              <a:ext uri="{FF2B5EF4-FFF2-40B4-BE49-F238E27FC236}">
                <a16:creationId xmlns:a16="http://schemas.microsoft.com/office/drawing/2014/main" id="{20B59299-8257-9818-A958-CE2843A5A359}"/>
              </a:ext>
            </a:extLst>
          </p:cNvPr>
          <p:cNvSpPr txBox="1"/>
          <p:nvPr/>
        </p:nvSpPr>
        <p:spPr>
          <a:xfrm>
            <a:off x="6973720" y="6546164"/>
            <a:ext cx="175203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นายสุรยุทธ เอียยะบุตร</a:t>
            </a:r>
            <a:endParaRPr lang="en-GB" sz="1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 </a:t>
            </a:r>
          </a:p>
        </p:txBody>
      </p:sp>
      <p:sp>
        <p:nvSpPr>
          <p:cNvPr id="30" name="กล่องข้อความ 6">
            <a:extLst>
              <a:ext uri="{FF2B5EF4-FFF2-40B4-BE49-F238E27FC236}">
                <a16:creationId xmlns:a16="http://schemas.microsoft.com/office/drawing/2014/main" id="{2D089F2F-1E29-AB98-CB41-80DA0F0D19D9}"/>
              </a:ext>
            </a:extLst>
          </p:cNvPr>
          <p:cNvSpPr txBox="1"/>
          <p:nvPr/>
        </p:nvSpPr>
        <p:spPr>
          <a:xfrm>
            <a:off x="9147279" y="6547528"/>
            <a:ext cx="175203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000" kern="1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นาถรัตดา ใยรีอ่าง</a:t>
            </a:r>
            <a:endParaRPr lang="en-GB" sz="1000" kern="100" dirty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พยาบาลวิชาชีพชำนาญการ</a:t>
            </a:r>
          </a:p>
        </p:txBody>
      </p:sp>
    </p:spTree>
    <p:extLst>
      <p:ext uri="{BB962C8B-B14F-4D97-AF65-F5344CB8AC3E}">
        <p14:creationId xmlns:p14="http://schemas.microsoft.com/office/powerpoint/2010/main" val="40960810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2150ED46-2E6A-C1CA-0CD7-A8BBF58F486B}"/>
              </a:ext>
            </a:extLst>
          </p:cNvPr>
          <p:cNvSpPr txBox="1"/>
          <p:nvPr/>
        </p:nvSpPr>
        <p:spPr>
          <a:xfrm>
            <a:off x="2120763" y="239095"/>
            <a:ext cx="79282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ko-KR" sz="400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cs typeface="Tahoma" panose="020B0604030504040204" pitchFamily="34" charset="0"/>
              </a:rPr>
              <a:t>บทบาทหน้าที่</a:t>
            </a:r>
            <a:endParaRPr kumimoji="0" lang="ko-KR" altLang="en-US" sz="400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BD360A19-EA30-FF0D-7880-6073D7C9FA79}"/>
              </a:ext>
            </a:extLst>
          </p:cNvPr>
          <p:cNvSpPr txBox="1"/>
          <p:nvPr/>
        </p:nvSpPr>
        <p:spPr>
          <a:xfrm>
            <a:off x="966425" y="1139773"/>
            <a:ext cx="10335360" cy="474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วิเคราะห์สถานการณ์ สภาพปัญหา และโอกาสพัฒนาประสิทธิภาพการบริหารจัดการระบบเครือข่ายส่งเสริมสุขภาพกลุ่มวัยผู้สูงอายุ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จัดทำแผนพัฒนาระบบ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เครือข่ายส่งเสริมสุขภาพกลุ่มวัยผู้สูงอายุ</a:t>
            </a: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บริหารจัดการให้มีการดำเนินงานตามแผนปฏิบัติการที่กำหนดไว้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พัฒนาบุคลากร เพื่อสนับสนุนการพัฒนาระบบ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เครือข่ายส่งเสริมสุขภาพกลุ่มวัยผู้สูงอายุให้</a:t>
            </a: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บรรลุผลสัมฤทธิ์</a:t>
            </a:r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ศึกษา ค้นคว้า และพัฒนาแนวทางการดำเนินงานเพื่อเพิ่มประสิทธิภาพของกระบวนการพัฒนา </a:t>
            </a:r>
            <a:r>
              <a:rPr lang="en-US" sz="2400" spc="-3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practice/Innovation</a:t>
            </a:r>
            <a:endParaRPr lang="th-TH" sz="2400" spc="-3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กำกับ ติดตามและประเมินผลการดำเนินงานตามแผนยุทธศาสตร์และแผนปฏิบัติการ</a:t>
            </a:r>
          </a:p>
          <a:p>
            <a:pPr marL="342900" indent="-342900">
              <a:lnSpc>
                <a:spcPct val="105000"/>
              </a:lnSpc>
              <a:buFont typeface="+mj-lt"/>
              <a:buAutoNum type="arabicPeriod"/>
            </a:pPr>
            <a:r>
              <a:rPr lang="th-TH" sz="2400" dirty="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วิเคราะห์ สังเคราะห์ และสรุปผลการพัฒนาระบบเครือข่าย</a:t>
            </a:r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ส่งเสริมสุขภาพกลุ่มวัยผู้สูงอายุเสนอต่อคณะกรรมการขับเคลื่อนสุขภาพกลุ่มวัย</a:t>
            </a:r>
          </a:p>
        </p:txBody>
      </p:sp>
    </p:spTree>
    <p:extLst>
      <p:ext uri="{BB962C8B-B14F-4D97-AF65-F5344CB8AC3E}">
        <p14:creationId xmlns:p14="http://schemas.microsoft.com/office/powerpoint/2010/main" val="971452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88CF1D1F-B51F-1225-484F-C72CA307EB85}"/>
              </a:ext>
            </a:extLst>
          </p:cNvPr>
          <p:cNvSpPr txBox="1"/>
          <p:nvPr/>
        </p:nvSpPr>
        <p:spPr>
          <a:xfrm>
            <a:off x="4924" y="2456334"/>
            <a:ext cx="12169775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solidFill>
                  <a:srgbClr val="0000CC"/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การส่งเสริมสุขภาพตลอดช่วงชีวิต </a:t>
            </a:r>
          </a:p>
          <a:p>
            <a:pPr algn="ctr"/>
            <a:r>
              <a:rPr lang="th-TH" sz="3600" b="1" dirty="0">
                <a:solidFill>
                  <a:srgbClr val="0000CC"/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(</a:t>
            </a:r>
            <a:r>
              <a:rPr lang="en-US" sz="3600" b="1" dirty="0">
                <a:solidFill>
                  <a:srgbClr val="0000CC"/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Life–course Model for Health Promotion)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9D8C7EF-0442-BB21-6A2A-472A26705766}"/>
              </a:ext>
            </a:extLst>
          </p:cNvPr>
          <p:cNvSpPr txBox="1"/>
          <p:nvPr/>
        </p:nvSpPr>
        <p:spPr>
          <a:xfrm>
            <a:off x="228182" y="648122"/>
            <a:ext cx="3904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solidFill>
                  <a:schemeClr val="accent6">
                    <a:lumMod val="75000"/>
                  </a:schemeClr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ส่งเสริมสุขภาพกลุ่มวัย</a:t>
            </a:r>
            <a:endParaRPr lang="en-US" sz="4800" b="1" dirty="0">
              <a:solidFill>
                <a:schemeClr val="accent6">
                  <a:lumMod val="75000"/>
                </a:schemeClr>
              </a:solidFill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35" name="ลูกศร: เครื่องหมายบั้ง 34">
            <a:extLst>
              <a:ext uri="{FF2B5EF4-FFF2-40B4-BE49-F238E27FC236}">
                <a16:creationId xmlns:a16="http://schemas.microsoft.com/office/drawing/2014/main" id="{AC88070D-0208-9F4C-2261-A45F12C7AAC7}"/>
              </a:ext>
            </a:extLst>
          </p:cNvPr>
          <p:cNvSpPr/>
          <p:nvPr/>
        </p:nvSpPr>
        <p:spPr>
          <a:xfrm>
            <a:off x="3853762" y="624119"/>
            <a:ext cx="760611" cy="906780"/>
          </a:xfrm>
          <a:prstGeom prst="chevron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36" name="ลูกศร: เครื่องหมายบั้ง 35">
            <a:extLst>
              <a:ext uri="{FF2B5EF4-FFF2-40B4-BE49-F238E27FC236}">
                <a16:creationId xmlns:a16="http://schemas.microsoft.com/office/drawing/2014/main" id="{1301CD8D-37CF-420D-BA5E-35244FE1F29C}"/>
              </a:ext>
            </a:extLst>
          </p:cNvPr>
          <p:cNvSpPr/>
          <p:nvPr/>
        </p:nvSpPr>
        <p:spPr>
          <a:xfrm>
            <a:off x="4563665" y="648122"/>
            <a:ext cx="709904" cy="906780"/>
          </a:xfrm>
          <a:prstGeom prst="chevron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C7CF450E-5FA7-8500-1AEB-5958755E2A0C}"/>
              </a:ext>
            </a:extLst>
          </p:cNvPr>
          <p:cNvSpPr txBox="1"/>
          <p:nvPr/>
        </p:nvSpPr>
        <p:spPr>
          <a:xfrm>
            <a:off x="5508823" y="723905"/>
            <a:ext cx="5679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solidFill>
                  <a:srgbClr val="0000FF"/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“ ประชาชนคนอุดรธานีมีสุขภาวะดี”</a:t>
            </a:r>
            <a:endParaRPr lang="en-US" sz="4800" b="1" dirty="0">
              <a:solidFill>
                <a:srgbClr val="0000FF"/>
              </a:solidFill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39" name="ลูกศร: ลง 38">
            <a:extLst>
              <a:ext uri="{FF2B5EF4-FFF2-40B4-BE49-F238E27FC236}">
                <a16:creationId xmlns:a16="http://schemas.microsoft.com/office/drawing/2014/main" id="{3528916F-E321-7882-69E6-F1FAC71B7BEA}"/>
              </a:ext>
            </a:extLst>
          </p:cNvPr>
          <p:cNvSpPr/>
          <p:nvPr/>
        </p:nvSpPr>
        <p:spPr>
          <a:xfrm>
            <a:off x="4909310" y="1656234"/>
            <a:ext cx="1369100" cy="800100"/>
          </a:xfrm>
          <a:prstGeom prst="downArrow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cxnSp>
        <p:nvCxnSpPr>
          <p:cNvPr id="42" name="ตัวเชื่อมต่อตรง 41">
            <a:extLst>
              <a:ext uri="{FF2B5EF4-FFF2-40B4-BE49-F238E27FC236}">
                <a16:creationId xmlns:a16="http://schemas.microsoft.com/office/drawing/2014/main" id="{0F98F82D-58DC-0C92-DC33-96B34F3998D7}"/>
              </a:ext>
            </a:extLst>
          </p:cNvPr>
          <p:cNvCxnSpPr/>
          <p:nvPr/>
        </p:nvCxnSpPr>
        <p:spPr>
          <a:xfrm>
            <a:off x="608489" y="648122"/>
            <a:ext cx="314385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ตัวเชื่อมต่อตรง 42">
            <a:extLst>
              <a:ext uri="{FF2B5EF4-FFF2-40B4-BE49-F238E27FC236}">
                <a16:creationId xmlns:a16="http://schemas.microsoft.com/office/drawing/2014/main" id="{8519C547-7AB1-2236-EAFC-4CF199E19AA7}"/>
              </a:ext>
            </a:extLst>
          </p:cNvPr>
          <p:cNvCxnSpPr/>
          <p:nvPr/>
        </p:nvCxnSpPr>
        <p:spPr>
          <a:xfrm>
            <a:off x="608488" y="1459079"/>
            <a:ext cx="314385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ตัวเชื่อมต่อตรง 43">
            <a:extLst>
              <a:ext uri="{FF2B5EF4-FFF2-40B4-BE49-F238E27FC236}">
                <a16:creationId xmlns:a16="http://schemas.microsoft.com/office/drawing/2014/main" id="{E2599733-C312-EAD8-FA70-DA73610B42A7}"/>
              </a:ext>
            </a:extLst>
          </p:cNvPr>
          <p:cNvCxnSpPr/>
          <p:nvPr/>
        </p:nvCxnSpPr>
        <p:spPr>
          <a:xfrm>
            <a:off x="5603167" y="648122"/>
            <a:ext cx="5584884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ตัวเชื่อมต่อตรง 44">
            <a:extLst>
              <a:ext uri="{FF2B5EF4-FFF2-40B4-BE49-F238E27FC236}">
                <a16:creationId xmlns:a16="http://schemas.microsoft.com/office/drawing/2014/main" id="{5FC6E357-63BE-EDAE-4F0F-433F5010CAFA}"/>
              </a:ext>
            </a:extLst>
          </p:cNvPr>
          <p:cNvCxnSpPr/>
          <p:nvPr/>
        </p:nvCxnSpPr>
        <p:spPr>
          <a:xfrm flipV="1">
            <a:off x="5603167" y="1459079"/>
            <a:ext cx="5584884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วงรี 3"/>
          <p:cNvSpPr/>
          <p:nvPr/>
        </p:nvSpPr>
        <p:spPr>
          <a:xfrm>
            <a:off x="659196" y="3632559"/>
            <a:ext cx="3093151" cy="151304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Leelawadee" pitchFamily="34" charset="-34"/>
                <a:cs typeface="Leelawadee" pitchFamily="34" charset="-34"/>
              </a:rPr>
              <a:t>ประชาชนสุขภาพดี</a:t>
            </a:r>
          </a:p>
          <a:p>
            <a:pPr algn="ctr"/>
            <a:r>
              <a:rPr lang="en-US" b="1" dirty="0">
                <a:solidFill>
                  <a:schemeClr val="tx1"/>
                </a:solidFill>
                <a:latin typeface="Leelawadee" pitchFamily="34" charset="-34"/>
                <a:cs typeface="Leelawadee" pitchFamily="34" charset="-34"/>
              </a:rPr>
              <a:t>LE 85 </a:t>
            </a:r>
            <a:r>
              <a:rPr lang="th-TH" b="1" dirty="0">
                <a:solidFill>
                  <a:schemeClr val="tx1"/>
                </a:solidFill>
                <a:latin typeface="Leelawadee" pitchFamily="34" charset="-34"/>
                <a:cs typeface="Leelawadee" pitchFamily="34" charset="-34"/>
              </a:rPr>
              <a:t>ปี</a:t>
            </a:r>
          </a:p>
          <a:p>
            <a:pPr algn="ctr"/>
            <a:r>
              <a:rPr lang="en-US" b="1" dirty="0">
                <a:solidFill>
                  <a:schemeClr val="tx1"/>
                </a:solidFill>
                <a:latin typeface="Leelawadee" pitchFamily="34" charset="-34"/>
                <a:cs typeface="Leelawadee" pitchFamily="34" charset="-34"/>
              </a:rPr>
              <a:t>HALE 75 </a:t>
            </a:r>
            <a:r>
              <a:rPr lang="th-TH" b="1" dirty="0">
                <a:solidFill>
                  <a:schemeClr val="tx1"/>
                </a:solidFill>
                <a:latin typeface="Leelawadee" pitchFamily="34" charset="-34"/>
                <a:cs typeface="Leelawadee" pitchFamily="34" charset="-34"/>
              </a:rPr>
              <a:t>ปี</a:t>
            </a:r>
          </a:p>
        </p:txBody>
      </p:sp>
      <p:sp>
        <p:nvSpPr>
          <p:cNvPr id="5" name="AutoShape 4" descr="รูปไอคอนปักหมุดตำแหน่ง PNG , สถานที่ตั้งภาพตัดปะ, ไอคอนสถานที่, ตัวแปลงไอคอนภาพ  PNG และ เวกเตอร์ สำหรับการดาวน์โหลดฟรี | สัญลักษณ์, กราฟิก, ไอคอ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3" name="object 2"/>
          <p:cNvSpPr/>
          <p:nvPr/>
        </p:nvSpPr>
        <p:spPr>
          <a:xfrm>
            <a:off x="0" y="3647778"/>
            <a:ext cx="12169775" cy="35531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7725F34A-A028-E8E1-8659-D3B306332163}"/>
              </a:ext>
            </a:extLst>
          </p:cNvPr>
          <p:cNvSpPr txBox="1"/>
          <p:nvPr/>
        </p:nvSpPr>
        <p:spPr>
          <a:xfrm>
            <a:off x="3609113" y="3647778"/>
            <a:ext cx="5338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0000CC"/>
                </a:solidFill>
                <a:latin typeface="DilleniaUPC" panose="02020603050405020304" pitchFamily="18" charset="-34"/>
                <a:cs typeface="DilleniaUPC" panose="02020603050405020304" pitchFamily="18" charset="-34"/>
              </a:rPr>
              <a:t>สร้างระบบจัดการสุขภาพตามกลุ่มวัยอย่างยั่งยืน</a:t>
            </a:r>
            <a:endParaRPr lang="en-US" sz="3200" b="1" dirty="0">
              <a:solidFill>
                <a:srgbClr val="0000CC"/>
              </a:solidFill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74182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1367406" y="202900"/>
            <a:ext cx="8768576" cy="685419"/>
          </a:xfrm>
          <a:custGeom>
            <a:avLst/>
            <a:gdLst/>
            <a:ahLst/>
            <a:cxnLst/>
            <a:rect l="l" t="t" r="r" b="b"/>
            <a:pathLst>
              <a:path w="8784590" h="652780">
                <a:moveTo>
                  <a:pt x="8458200" y="0"/>
                </a:moveTo>
                <a:lnTo>
                  <a:pt x="0" y="0"/>
                </a:lnTo>
                <a:lnTo>
                  <a:pt x="326136" y="326135"/>
                </a:lnTo>
                <a:lnTo>
                  <a:pt x="0" y="652271"/>
                </a:lnTo>
                <a:lnTo>
                  <a:pt x="8458200" y="652271"/>
                </a:lnTo>
                <a:lnTo>
                  <a:pt x="8784336" y="326135"/>
                </a:lnTo>
                <a:lnTo>
                  <a:pt x="84582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67406" y="203208"/>
            <a:ext cx="8768576" cy="685419"/>
          </a:xfrm>
          <a:custGeom>
            <a:avLst/>
            <a:gdLst/>
            <a:ahLst/>
            <a:cxnLst/>
            <a:rect l="l" t="t" r="r" b="b"/>
            <a:pathLst>
              <a:path w="8784590" h="652780">
                <a:moveTo>
                  <a:pt x="0" y="0"/>
                </a:moveTo>
                <a:lnTo>
                  <a:pt x="8458200" y="0"/>
                </a:lnTo>
                <a:lnTo>
                  <a:pt x="8784336" y="326135"/>
                </a:lnTo>
                <a:lnTo>
                  <a:pt x="8458200" y="652271"/>
                </a:lnTo>
                <a:lnTo>
                  <a:pt x="0" y="652271"/>
                </a:lnTo>
                <a:lnTo>
                  <a:pt x="326136" y="326135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17990" y="319136"/>
            <a:ext cx="8053349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10565" algn="l"/>
                <a:tab pos="2056130" algn="l"/>
              </a:tabLst>
            </a:pPr>
            <a:r>
              <a:rPr lang="th-TH" sz="2800" b="1" dirty="0">
                <a:solidFill>
                  <a:srgbClr val="000099"/>
                </a:solidFill>
                <a:latin typeface="Tahoma"/>
                <a:cs typeface="Tahoma"/>
              </a:rPr>
              <a:t>คุณภาพชีวิตที่พึงประสงค์เชื่อมส่งต่อแต่ละกลุ่มวัย</a:t>
            </a:r>
            <a:endParaRPr sz="2800" dirty="0">
              <a:solidFill>
                <a:srgbClr val="000099"/>
              </a:solidFill>
              <a:latin typeface="Tahoma"/>
              <a:cs typeface="Tahom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66525" y="195757"/>
            <a:ext cx="573627" cy="685419"/>
          </a:xfrm>
          <a:custGeom>
            <a:avLst/>
            <a:gdLst/>
            <a:ahLst/>
            <a:cxnLst/>
            <a:rect l="l" t="t" r="r" b="b"/>
            <a:pathLst>
              <a:path w="574675" h="652780">
                <a:moveTo>
                  <a:pt x="287274" y="0"/>
                </a:moveTo>
                <a:lnTo>
                  <a:pt x="0" y="0"/>
                </a:lnTo>
                <a:lnTo>
                  <a:pt x="287274" y="326135"/>
                </a:lnTo>
                <a:lnTo>
                  <a:pt x="0" y="652271"/>
                </a:lnTo>
                <a:lnTo>
                  <a:pt x="287274" y="652271"/>
                </a:lnTo>
                <a:lnTo>
                  <a:pt x="574547" y="326135"/>
                </a:lnTo>
                <a:lnTo>
                  <a:pt x="287274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55433" y="202900"/>
            <a:ext cx="573627" cy="685419"/>
          </a:xfrm>
          <a:custGeom>
            <a:avLst/>
            <a:gdLst/>
            <a:ahLst/>
            <a:cxnLst/>
            <a:rect l="l" t="t" r="r" b="b"/>
            <a:pathLst>
              <a:path w="574675" h="652780">
                <a:moveTo>
                  <a:pt x="0" y="0"/>
                </a:moveTo>
                <a:lnTo>
                  <a:pt x="287274" y="0"/>
                </a:lnTo>
                <a:lnTo>
                  <a:pt x="574547" y="326135"/>
                </a:lnTo>
                <a:lnTo>
                  <a:pt x="287274" y="652271"/>
                </a:lnTo>
                <a:lnTo>
                  <a:pt x="0" y="652271"/>
                </a:lnTo>
                <a:lnTo>
                  <a:pt x="287274" y="326135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6378" y="194423"/>
            <a:ext cx="575529" cy="686753"/>
          </a:xfrm>
          <a:custGeom>
            <a:avLst/>
            <a:gdLst/>
            <a:ahLst/>
            <a:cxnLst/>
            <a:rect l="l" t="t" r="r" b="b"/>
            <a:pathLst>
              <a:path w="576580" h="654050">
                <a:moveTo>
                  <a:pt x="288035" y="0"/>
                </a:moveTo>
                <a:lnTo>
                  <a:pt x="0" y="0"/>
                </a:lnTo>
                <a:lnTo>
                  <a:pt x="288035" y="326897"/>
                </a:lnTo>
                <a:lnTo>
                  <a:pt x="0" y="653795"/>
                </a:lnTo>
                <a:lnTo>
                  <a:pt x="288035" y="653795"/>
                </a:lnTo>
                <a:lnTo>
                  <a:pt x="576072" y="326897"/>
                </a:lnTo>
                <a:lnTo>
                  <a:pt x="2880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3673" y="194423"/>
            <a:ext cx="575529" cy="686753"/>
          </a:xfrm>
          <a:custGeom>
            <a:avLst/>
            <a:gdLst/>
            <a:ahLst/>
            <a:cxnLst/>
            <a:rect l="l" t="t" r="r" b="b"/>
            <a:pathLst>
              <a:path w="576580" h="654050">
                <a:moveTo>
                  <a:pt x="0" y="0"/>
                </a:moveTo>
                <a:lnTo>
                  <a:pt x="288035" y="0"/>
                </a:lnTo>
                <a:lnTo>
                  <a:pt x="576072" y="326897"/>
                </a:lnTo>
                <a:lnTo>
                  <a:pt x="288035" y="653795"/>
                </a:lnTo>
                <a:lnTo>
                  <a:pt x="0" y="653795"/>
                </a:lnTo>
                <a:lnTo>
                  <a:pt x="288035" y="326897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767789" y="5388065"/>
            <a:ext cx="1655596" cy="1195483"/>
          </a:xfrm>
          <a:custGeom>
            <a:avLst/>
            <a:gdLst/>
            <a:ahLst/>
            <a:cxnLst/>
            <a:rect l="l" t="t" r="r" b="b"/>
            <a:pathLst>
              <a:path w="1658620" h="1138554">
                <a:moveTo>
                  <a:pt x="829056" y="0"/>
                </a:moveTo>
                <a:lnTo>
                  <a:pt x="761065" y="1887"/>
                </a:lnTo>
                <a:lnTo>
                  <a:pt x="694588" y="7451"/>
                </a:lnTo>
                <a:lnTo>
                  <a:pt x="629837" y="16545"/>
                </a:lnTo>
                <a:lnTo>
                  <a:pt x="567025" y="29023"/>
                </a:lnTo>
                <a:lnTo>
                  <a:pt x="506366" y="44737"/>
                </a:lnTo>
                <a:lnTo>
                  <a:pt x="448074" y="63542"/>
                </a:lnTo>
                <a:lnTo>
                  <a:pt x="392362" y="85291"/>
                </a:lnTo>
                <a:lnTo>
                  <a:pt x="339443" y="109837"/>
                </a:lnTo>
                <a:lnTo>
                  <a:pt x="289531" y="137034"/>
                </a:lnTo>
                <a:lnTo>
                  <a:pt x="242839" y="166735"/>
                </a:lnTo>
                <a:lnTo>
                  <a:pt x="199581" y="198793"/>
                </a:lnTo>
                <a:lnTo>
                  <a:pt x="159971" y="233062"/>
                </a:lnTo>
                <a:lnTo>
                  <a:pt x="124221" y="269395"/>
                </a:lnTo>
                <a:lnTo>
                  <a:pt x="92545" y="307646"/>
                </a:lnTo>
                <a:lnTo>
                  <a:pt x="65156" y="347668"/>
                </a:lnTo>
                <a:lnTo>
                  <a:pt x="42269" y="389314"/>
                </a:lnTo>
                <a:lnTo>
                  <a:pt x="24096" y="432439"/>
                </a:lnTo>
                <a:lnTo>
                  <a:pt x="10852" y="476895"/>
                </a:lnTo>
                <a:lnTo>
                  <a:pt x="2748" y="522535"/>
                </a:lnTo>
                <a:lnTo>
                  <a:pt x="0" y="569214"/>
                </a:lnTo>
                <a:lnTo>
                  <a:pt x="2748" y="615897"/>
                </a:lnTo>
                <a:lnTo>
                  <a:pt x="10852" y="661542"/>
                </a:lnTo>
                <a:lnTo>
                  <a:pt x="24096" y="706001"/>
                </a:lnTo>
                <a:lnTo>
                  <a:pt x="42269" y="749127"/>
                </a:lnTo>
                <a:lnTo>
                  <a:pt x="65156" y="790775"/>
                </a:lnTo>
                <a:lnTo>
                  <a:pt x="92545" y="830798"/>
                </a:lnTo>
                <a:lnTo>
                  <a:pt x="124221" y="869049"/>
                </a:lnTo>
                <a:lnTo>
                  <a:pt x="159971" y="905382"/>
                </a:lnTo>
                <a:lnTo>
                  <a:pt x="199581" y="939650"/>
                </a:lnTo>
                <a:lnTo>
                  <a:pt x="242839" y="971707"/>
                </a:lnTo>
                <a:lnTo>
                  <a:pt x="289531" y="1001406"/>
                </a:lnTo>
                <a:lnTo>
                  <a:pt x="339443" y="1028601"/>
                </a:lnTo>
                <a:lnTo>
                  <a:pt x="392362" y="1053145"/>
                </a:lnTo>
                <a:lnTo>
                  <a:pt x="448074" y="1074892"/>
                </a:lnTo>
                <a:lnTo>
                  <a:pt x="506366" y="1093695"/>
                </a:lnTo>
                <a:lnTo>
                  <a:pt x="567025" y="1109408"/>
                </a:lnTo>
                <a:lnTo>
                  <a:pt x="629837" y="1121884"/>
                </a:lnTo>
                <a:lnTo>
                  <a:pt x="694588" y="1130977"/>
                </a:lnTo>
                <a:lnTo>
                  <a:pt x="761065" y="1136541"/>
                </a:lnTo>
                <a:lnTo>
                  <a:pt x="829056" y="1138428"/>
                </a:lnTo>
                <a:lnTo>
                  <a:pt x="897046" y="1136541"/>
                </a:lnTo>
                <a:lnTo>
                  <a:pt x="963523" y="1130977"/>
                </a:lnTo>
                <a:lnTo>
                  <a:pt x="1028274" y="1121884"/>
                </a:lnTo>
                <a:lnTo>
                  <a:pt x="1091086" y="1109408"/>
                </a:lnTo>
                <a:lnTo>
                  <a:pt x="1151745" y="1093695"/>
                </a:lnTo>
                <a:lnTo>
                  <a:pt x="1210037" y="1074892"/>
                </a:lnTo>
                <a:lnTo>
                  <a:pt x="1265749" y="1053145"/>
                </a:lnTo>
                <a:lnTo>
                  <a:pt x="1318668" y="1028601"/>
                </a:lnTo>
                <a:lnTo>
                  <a:pt x="1368580" y="1001406"/>
                </a:lnTo>
                <a:lnTo>
                  <a:pt x="1415272" y="971707"/>
                </a:lnTo>
                <a:lnTo>
                  <a:pt x="1458530" y="939650"/>
                </a:lnTo>
                <a:lnTo>
                  <a:pt x="1498140" y="905382"/>
                </a:lnTo>
                <a:lnTo>
                  <a:pt x="1533890" y="869049"/>
                </a:lnTo>
                <a:lnTo>
                  <a:pt x="1565566" y="830798"/>
                </a:lnTo>
                <a:lnTo>
                  <a:pt x="1592955" y="790775"/>
                </a:lnTo>
                <a:lnTo>
                  <a:pt x="1615842" y="749127"/>
                </a:lnTo>
                <a:lnTo>
                  <a:pt x="1634015" y="706001"/>
                </a:lnTo>
                <a:lnTo>
                  <a:pt x="1647259" y="661542"/>
                </a:lnTo>
                <a:lnTo>
                  <a:pt x="1655363" y="615897"/>
                </a:lnTo>
                <a:lnTo>
                  <a:pt x="1658112" y="569214"/>
                </a:lnTo>
                <a:lnTo>
                  <a:pt x="1655363" y="522535"/>
                </a:lnTo>
                <a:lnTo>
                  <a:pt x="1647259" y="476895"/>
                </a:lnTo>
                <a:lnTo>
                  <a:pt x="1634015" y="432439"/>
                </a:lnTo>
                <a:lnTo>
                  <a:pt x="1615842" y="389314"/>
                </a:lnTo>
                <a:lnTo>
                  <a:pt x="1592955" y="347668"/>
                </a:lnTo>
                <a:lnTo>
                  <a:pt x="1565566" y="307646"/>
                </a:lnTo>
                <a:lnTo>
                  <a:pt x="1533890" y="269395"/>
                </a:lnTo>
                <a:lnTo>
                  <a:pt x="1498140" y="233062"/>
                </a:lnTo>
                <a:lnTo>
                  <a:pt x="1458530" y="198793"/>
                </a:lnTo>
                <a:lnTo>
                  <a:pt x="1415272" y="166735"/>
                </a:lnTo>
                <a:lnTo>
                  <a:pt x="1368580" y="137034"/>
                </a:lnTo>
                <a:lnTo>
                  <a:pt x="1318668" y="109837"/>
                </a:lnTo>
                <a:lnTo>
                  <a:pt x="1265749" y="85291"/>
                </a:lnTo>
                <a:lnTo>
                  <a:pt x="1210037" y="63542"/>
                </a:lnTo>
                <a:lnTo>
                  <a:pt x="1151745" y="44737"/>
                </a:lnTo>
                <a:lnTo>
                  <a:pt x="1091086" y="29023"/>
                </a:lnTo>
                <a:lnTo>
                  <a:pt x="1028274" y="16545"/>
                </a:lnTo>
                <a:lnTo>
                  <a:pt x="963523" y="7451"/>
                </a:lnTo>
                <a:lnTo>
                  <a:pt x="897046" y="1887"/>
                </a:lnTo>
                <a:lnTo>
                  <a:pt x="829056" y="0"/>
                </a:lnTo>
                <a:close/>
              </a:path>
            </a:pathLst>
          </a:custGeom>
          <a:solidFill>
            <a:srgbClr val="CCFF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767790" y="5807300"/>
            <a:ext cx="1720728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b="1" dirty="0">
                <a:latin typeface="Tahoma"/>
                <a:cs typeface="Tahoma"/>
              </a:rPr>
              <a:t>6</a:t>
            </a:r>
            <a:r>
              <a:rPr b="1" spc="-5" dirty="0">
                <a:latin typeface="Tahoma"/>
                <a:cs typeface="Tahoma"/>
              </a:rPr>
              <a:t> </a:t>
            </a:r>
            <a:r>
              <a:rPr b="1" dirty="0" err="1">
                <a:latin typeface="Tahoma"/>
                <a:cs typeface="Tahoma"/>
              </a:rPr>
              <a:t>เ</a:t>
            </a:r>
            <a:r>
              <a:rPr b="1" spc="-5" dirty="0" err="1">
                <a:latin typeface="Tahoma"/>
                <a:cs typeface="Tahoma"/>
              </a:rPr>
              <a:t>ด</a:t>
            </a:r>
            <a:r>
              <a:rPr lang="th-TH" b="1" spc="-5" dirty="0">
                <a:latin typeface="Tahoma"/>
                <a:cs typeface="Tahoma"/>
              </a:rPr>
              <a:t>ื</a:t>
            </a:r>
            <a:r>
              <a:rPr b="1" dirty="0" err="1">
                <a:latin typeface="Tahoma"/>
                <a:cs typeface="Tahoma"/>
              </a:rPr>
              <a:t>อน</a:t>
            </a:r>
            <a:r>
              <a:rPr b="1" dirty="0">
                <a:latin typeface="Tahoma"/>
                <a:cs typeface="Tahoma"/>
              </a:rPr>
              <a:t>–</a:t>
            </a:r>
            <a:r>
              <a:rPr b="1" spc="-5" dirty="0">
                <a:latin typeface="Tahoma"/>
                <a:cs typeface="Tahoma"/>
              </a:rPr>
              <a:t> </a:t>
            </a:r>
            <a:r>
              <a:rPr b="1" dirty="0">
                <a:latin typeface="Tahoma"/>
                <a:cs typeface="Tahoma"/>
              </a:rPr>
              <a:t>2</a:t>
            </a:r>
            <a:r>
              <a:rPr b="1" spc="-5" dirty="0">
                <a:latin typeface="Tahoma"/>
                <a:cs typeface="Tahoma"/>
              </a:rPr>
              <a:t> </a:t>
            </a:r>
            <a:r>
              <a:rPr b="1" spc="-300" dirty="0">
                <a:latin typeface="Tahoma"/>
                <a:cs typeface="Tahoma"/>
              </a:rPr>
              <a:t>ปี</a:t>
            </a:r>
            <a:endParaRPr dirty="0">
              <a:latin typeface="Tahoma"/>
              <a:cs typeface="Tahoma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991602" y="5093362"/>
            <a:ext cx="1703769" cy="1490186"/>
          </a:xfrm>
          <a:custGeom>
            <a:avLst/>
            <a:gdLst/>
            <a:ahLst/>
            <a:cxnLst/>
            <a:rect l="l" t="t" r="r" b="b"/>
            <a:pathLst>
              <a:path w="1706879" h="1419225">
                <a:moveTo>
                  <a:pt x="853439" y="0"/>
                </a:moveTo>
                <a:lnTo>
                  <a:pt x="783450" y="2351"/>
                </a:lnTo>
                <a:lnTo>
                  <a:pt x="715018" y="9285"/>
                </a:lnTo>
                <a:lnTo>
                  <a:pt x="648363" y="20618"/>
                </a:lnTo>
                <a:lnTo>
                  <a:pt x="583704" y="36167"/>
                </a:lnTo>
                <a:lnTo>
                  <a:pt x="521261" y="55751"/>
                </a:lnTo>
                <a:lnTo>
                  <a:pt x="461254" y="79185"/>
                </a:lnTo>
                <a:lnTo>
                  <a:pt x="403904" y="106289"/>
                </a:lnTo>
                <a:lnTo>
                  <a:pt x="349428" y="136879"/>
                </a:lnTo>
                <a:lnTo>
                  <a:pt x="298048" y="170773"/>
                </a:lnTo>
                <a:lnTo>
                  <a:pt x="249983" y="207787"/>
                </a:lnTo>
                <a:lnTo>
                  <a:pt x="205453" y="247741"/>
                </a:lnTo>
                <a:lnTo>
                  <a:pt x="164677" y="290450"/>
                </a:lnTo>
                <a:lnTo>
                  <a:pt x="127875" y="335732"/>
                </a:lnTo>
                <a:lnTo>
                  <a:pt x="95267" y="383405"/>
                </a:lnTo>
                <a:lnTo>
                  <a:pt x="67073" y="433286"/>
                </a:lnTo>
                <a:lnTo>
                  <a:pt x="43513" y="485192"/>
                </a:lnTo>
                <a:lnTo>
                  <a:pt x="24805" y="538942"/>
                </a:lnTo>
                <a:lnTo>
                  <a:pt x="11171" y="594351"/>
                </a:lnTo>
                <a:lnTo>
                  <a:pt x="2829" y="651239"/>
                </a:lnTo>
                <a:lnTo>
                  <a:pt x="0" y="709422"/>
                </a:lnTo>
                <a:lnTo>
                  <a:pt x="2829" y="767604"/>
                </a:lnTo>
                <a:lnTo>
                  <a:pt x="11171" y="824492"/>
                </a:lnTo>
                <a:lnTo>
                  <a:pt x="24805" y="879901"/>
                </a:lnTo>
                <a:lnTo>
                  <a:pt x="43513" y="933651"/>
                </a:lnTo>
                <a:lnTo>
                  <a:pt x="67073" y="985557"/>
                </a:lnTo>
                <a:lnTo>
                  <a:pt x="95267" y="1035438"/>
                </a:lnTo>
                <a:lnTo>
                  <a:pt x="127875" y="1083111"/>
                </a:lnTo>
                <a:lnTo>
                  <a:pt x="164677" y="1128393"/>
                </a:lnTo>
                <a:lnTo>
                  <a:pt x="205453" y="1171102"/>
                </a:lnTo>
                <a:lnTo>
                  <a:pt x="249983" y="1211056"/>
                </a:lnTo>
                <a:lnTo>
                  <a:pt x="298048" y="1248070"/>
                </a:lnTo>
                <a:lnTo>
                  <a:pt x="349428" y="1281964"/>
                </a:lnTo>
                <a:lnTo>
                  <a:pt x="403904" y="1312554"/>
                </a:lnTo>
                <a:lnTo>
                  <a:pt x="461254" y="1339658"/>
                </a:lnTo>
                <a:lnTo>
                  <a:pt x="521261" y="1363092"/>
                </a:lnTo>
                <a:lnTo>
                  <a:pt x="583704" y="1382676"/>
                </a:lnTo>
                <a:lnTo>
                  <a:pt x="648363" y="1398225"/>
                </a:lnTo>
                <a:lnTo>
                  <a:pt x="715018" y="1409558"/>
                </a:lnTo>
                <a:lnTo>
                  <a:pt x="783450" y="1416492"/>
                </a:lnTo>
                <a:lnTo>
                  <a:pt x="853439" y="1418844"/>
                </a:lnTo>
                <a:lnTo>
                  <a:pt x="923429" y="1416492"/>
                </a:lnTo>
                <a:lnTo>
                  <a:pt x="991861" y="1409558"/>
                </a:lnTo>
                <a:lnTo>
                  <a:pt x="1058516" y="1398225"/>
                </a:lnTo>
                <a:lnTo>
                  <a:pt x="1123175" y="1382676"/>
                </a:lnTo>
                <a:lnTo>
                  <a:pt x="1185618" y="1363092"/>
                </a:lnTo>
                <a:lnTo>
                  <a:pt x="1245625" y="1339658"/>
                </a:lnTo>
                <a:lnTo>
                  <a:pt x="1302975" y="1312554"/>
                </a:lnTo>
                <a:lnTo>
                  <a:pt x="1357451" y="1281964"/>
                </a:lnTo>
                <a:lnTo>
                  <a:pt x="1408831" y="1248070"/>
                </a:lnTo>
                <a:lnTo>
                  <a:pt x="1456896" y="1211056"/>
                </a:lnTo>
                <a:lnTo>
                  <a:pt x="1501426" y="1171102"/>
                </a:lnTo>
                <a:lnTo>
                  <a:pt x="1542202" y="1128393"/>
                </a:lnTo>
                <a:lnTo>
                  <a:pt x="1579004" y="1083111"/>
                </a:lnTo>
                <a:lnTo>
                  <a:pt x="1611612" y="1035438"/>
                </a:lnTo>
                <a:lnTo>
                  <a:pt x="1639806" y="985557"/>
                </a:lnTo>
                <a:lnTo>
                  <a:pt x="1663366" y="933651"/>
                </a:lnTo>
                <a:lnTo>
                  <a:pt x="1682074" y="879901"/>
                </a:lnTo>
                <a:lnTo>
                  <a:pt x="1695708" y="824492"/>
                </a:lnTo>
                <a:lnTo>
                  <a:pt x="1704050" y="767604"/>
                </a:lnTo>
                <a:lnTo>
                  <a:pt x="1706880" y="709422"/>
                </a:lnTo>
                <a:lnTo>
                  <a:pt x="1704050" y="651239"/>
                </a:lnTo>
                <a:lnTo>
                  <a:pt x="1695708" y="594351"/>
                </a:lnTo>
                <a:lnTo>
                  <a:pt x="1682074" y="538942"/>
                </a:lnTo>
                <a:lnTo>
                  <a:pt x="1663366" y="485192"/>
                </a:lnTo>
                <a:lnTo>
                  <a:pt x="1639806" y="433286"/>
                </a:lnTo>
                <a:lnTo>
                  <a:pt x="1611612" y="383405"/>
                </a:lnTo>
                <a:lnTo>
                  <a:pt x="1579004" y="335732"/>
                </a:lnTo>
                <a:lnTo>
                  <a:pt x="1542202" y="290450"/>
                </a:lnTo>
                <a:lnTo>
                  <a:pt x="1501426" y="247741"/>
                </a:lnTo>
                <a:lnTo>
                  <a:pt x="1456896" y="207787"/>
                </a:lnTo>
                <a:lnTo>
                  <a:pt x="1408831" y="170773"/>
                </a:lnTo>
                <a:lnTo>
                  <a:pt x="1357451" y="136879"/>
                </a:lnTo>
                <a:lnTo>
                  <a:pt x="1302975" y="106289"/>
                </a:lnTo>
                <a:lnTo>
                  <a:pt x="1245625" y="79185"/>
                </a:lnTo>
                <a:lnTo>
                  <a:pt x="1185618" y="55751"/>
                </a:lnTo>
                <a:lnTo>
                  <a:pt x="1123175" y="36167"/>
                </a:lnTo>
                <a:lnTo>
                  <a:pt x="1058516" y="20618"/>
                </a:lnTo>
                <a:lnTo>
                  <a:pt x="991861" y="9285"/>
                </a:lnTo>
                <a:lnTo>
                  <a:pt x="923429" y="2351"/>
                </a:lnTo>
                <a:lnTo>
                  <a:pt x="853439" y="0"/>
                </a:lnTo>
                <a:close/>
              </a:path>
            </a:pathLst>
          </a:custGeom>
          <a:solidFill>
            <a:srgbClr val="FF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026806" y="5669341"/>
            <a:ext cx="1614017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6995" algn="ctr">
              <a:lnSpc>
                <a:spcPct val="100000"/>
              </a:lnSpc>
            </a:pPr>
            <a:r>
              <a:rPr sz="1400" b="1" dirty="0" err="1">
                <a:latin typeface="Tahoma"/>
                <a:cs typeface="Tahoma"/>
              </a:rPr>
              <a:t>แ</a:t>
            </a:r>
            <a:r>
              <a:rPr sz="1400" b="1" spc="5" dirty="0" err="1">
                <a:latin typeface="Tahoma"/>
                <a:cs typeface="Tahoma"/>
              </a:rPr>
              <a:t>ร</a:t>
            </a:r>
            <a:r>
              <a:rPr sz="1400" b="1" dirty="0" err="1">
                <a:latin typeface="Tahoma"/>
                <a:cs typeface="Tahoma"/>
              </a:rPr>
              <a:t>ก</a:t>
            </a:r>
            <a:r>
              <a:rPr sz="1400" b="1" spc="-10" dirty="0" err="1">
                <a:latin typeface="Tahoma"/>
                <a:cs typeface="Tahoma"/>
              </a:rPr>
              <a:t>เ</a:t>
            </a:r>
            <a:r>
              <a:rPr sz="1400" b="1" spc="-5" dirty="0" err="1">
                <a:latin typeface="Tahoma"/>
                <a:cs typeface="Tahoma"/>
              </a:rPr>
              <a:t>ก</a:t>
            </a:r>
            <a:r>
              <a:rPr lang="th-TH" sz="1400" b="1" spc="-1095" dirty="0" err="1">
                <a:latin typeface="Tahoma"/>
                <a:cs typeface="Tahoma"/>
              </a:rPr>
              <a:t>ิด</a:t>
            </a:r>
            <a:r>
              <a:rPr lang="th-TH" sz="1400" b="1" dirty="0">
                <a:latin typeface="Tahoma"/>
                <a:cs typeface="Tahoma"/>
              </a:rPr>
              <a:t> -</a:t>
            </a:r>
            <a:r>
              <a:rPr sz="1400" b="1" dirty="0">
                <a:latin typeface="Tahoma"/>
                <a:cs typeface="Tahoma"/>
              </a:rPr>
              <a:t> 6</a:t>
            </a:r>
            <a:r>
              <a:rPr sz="1400" b="1" spc="-10" dirty="0">
                <a:latin typeface="Tahoma"/>
                <a:cs typeface="Tahoma"/>
              </a:rPr>
              <a:t> </a:t>
            </a:r>
            <a:r>
              <a:rPr sz="1400" b="1" spc="-10" dirty="0" err="1">
                <a:latin typeface="Tahoma"/>
                <a:cs typeface="Tahoma"/>
              </a:rPr>
              <a:t>เด</a:t>
            </a:r>
            <a:r>
              <a:rPr lang="th-TH" sz="1400" b="1" spc="-10" dirty="0">
                <a:latin typeface="Tahoma"/>
                <a:cs typeface="Tahoma"/>
              </a:rPr>
              <a:t>ื</a:t>
            </a:r>
            <a:r>
              <a:rPr sz="1400" b="1" dirty="0" err="1">
                <a:latin typeface="Tahoma"/>
                <a:cs typeface="Tahoma"/>
              </a:rPr>
              <a:t>อน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954840" y="1103040"/>
            <a:ext cx="1850439" cy="1138363"/>
          </a:xfrm>
          <a:custGeom>
            <a:avLst/>
            <a:gdLst/>
            <a:ahLst/>
            <a:cxnLst/>
            <a:rect l="l" t="t" r="r" b="b"/>
            <a:pathLst>
              <a:path w="2273935" h="1655445">
                <a:moveTo>
                  <a:pt x="1136904" y="0"/>
                </a:moveTo>
                <a:lnTo>
                  <a:pt x="1043661" y="2742"/>
                </a:lnTo>
                <a:lnTo>
                  <a:pt x="952493" y="10829"/>
                </a:lnTo>
                <a:lnTo>
                  <a:pt x="863694" y="24048"/>
                </a:lnTo>
                <a:lnTo>
                  <a:pt x="777556" y="42184"/>
                </a:lnTo>
                <a:lnTo>
                  <a:pt x="694372" y="65025"/>
                </a:lnTo>
                <a:lnTo>
                  <a:pt x="614434" y="92360"/>
                </a:lnTo>
                <a:lnTo>
                  <a:pt x="538034" y="123973"/>
                </a:lnTo>
                <a:lnTo>
                  <a:pt x="465466" y="159654"/>
                </a:lnTo>
                <a:lnTo>
                  <a:pt x="397021" y="199188"/>
                </a:lnTo>
                <a:lnTo>
                  <a:pt x="332994" y="242363"/>
                </a:lnTo>
                <a:lnTo>
                  <a:pt x="273675" y="288966"/>
                </a:lnTo>
                <a:lnTo>
                  <a:pt x="219358" y="338785"/>
                </a:lnTo>
                <a:lnTo>
                  <a:pt x="170335" y="391605"/>
                </a:lnTo>
                <a:lnTo>
                  <a:pt x="126900" y="447215"/>
                </a:lnTo>
                <a:lnTo>
                  <a:pt x="89344" y="505402"/>
                </a:lnTo>
                <a:lnTo>
                  <a:pt x="57960" y="565952"/>
                </a:lnTo>
                <a:lnTo>
                  <a:pt x="33041" y="628653"/>
                </a:lnTo>
                <a:lnTo>
                  <a:pt x="14880" y="693292"/>
                </a:lnTo>
                <a:lnTo>
                  <a:pt x="3768" y="759656"/>
                </a:lnTo>
                <a:lnTo>
                  <a:pt x="0" y="827532"/>
                </a:lnTo>
                <a:lnTo>
                  <a:pt x="3768" y="895407"/>
                </a:lnTo>
                <a:lnTo>
                  <a:pt x="14880" y="961771"/>
                </a:lnTo>
                <a:lnTo>
                  <a:pt x="33041" y="1026410"/>
                </a:lnTo>
                <a:lnTo>
                  <a:pt x="57960" y="1089111"/>
                </a:lnTo>
                <a:lnTo>
                  <a:pt x="89344" y="1149661"/>
                </a:lnTo>
                <a:lnTo>
                  <a:pt x="126900" y="1207848"/>
                </a:lnTo>
                <a:lnTo>
                  <a:pt x="170335" y="1263458"/>
                </a:lnTo>
                <a:lnTo>
                  <a:pt x="219358" y="1316278"/>
                </a:lnTo>
                <a:lnTo>
                  <a:pt x="273675" y="1366097"/>
                </a:lnTo>
                <a:lnTo>
                  <a:pt x="332994" y="1412700"/>
                </a:lnTo>
                <a:lnTo>
                  <a:pt x="397021" y="1455875"/>
                </a:lnTo>
                <a:lnTo>
                  <a:pt x="465466" y="1495409"/>
                </a:lnTo>
                <a:lnTo>
                  <a:pt x="538034" y="1531090"/>
                </a:lnTo>
                <a:lnTo>
                  <a:pt x="614434" y="1562703"/>
                </a:lnTo>
                <a:lnTo>
                  <a:pt x="694372" y="1590038"/>
                </a:lnTo>
                <a:lnTo>
                  <a:pt x="777556" y="1612879"/>
                </a:lnTo>
                <a:lnTo>
                  <a:pt x="863694" y="1631015"/>
                </a:lnTo>
                <a:lnTo>
                  <a:pt x="952493" y="1644234"/>
                </a:lnTo>
                <a:lnTo>
                  <a:pt x="1043661" y="1652321"/>
                </a:lnTo>
                <a:lnTo>
                  <a:pt x="1136904" y="1655064"/>
                </a:lnTo>
                <a:lnTo>
                  <a:pt x="1230146" y="1652321"/>
                </a:lnTo>
                <a:lnTo>
                  <a:pt x="1321314" y="1644234"/>
                </a:lnTo>
                <a:lnTo>
                  <a:pt x="1410113" y="1631015"/>
                </a:lnTo>
                <a:lnTo>
                  <a:pt x="1496251" y="1612879"/>
                </a:lnTo>
                <a:lnTo>
                  <a:pt x="1579435" y="1590038"/>
                </a:lnTo>
                <a:lnTo>
                  <a:pt x="1659373" y="1562703"/>
                </a:lnTo>
                <a:lnTo>
                  <a:pt x="1735773" y="1531090"/>
                </a:lnTo>
                <a:lnTo>
                  <a:pt x="1808341" y="1495409"/>
                </a:lnTo>
                <a:lnTo>
                  <a:pt x="1876786" y="1455875"/>
                </a:lnTo>
                <a:lnTo>
                  <a:pt x="1940813" y="1412700"/>
                </a:lnTo>
                <a:lnTo>
                  <a:pt x="2000132" y="1366097"/>
                </a:lnTo>
                <a:lnTo>
                  <a:pt x="2054449" y="1316278"/>
                </a:lnTo>
                <a:lnTo>
                  <a:pt x="2103472" y="1263458"/>
                </a:lnTo>
                <a:lnTo>
                  <a:pt x="2146907" y="1207848"/>
                </a:lnTo>
                <a:lnTo>
                  <a:pt x="2184463" y="1149661"/>
                </a:lnTo>
                <a:lnTo>
                  <a:pt x="2215847" y="1089111"/>
                </a:lnTo>
                <a:lnTo>
                  <a:pt x="2240766" y="1026410"/>
                </a:lnTo>
                <a:lnTo>
                  <a:pt x="2258927" y="961771"/>
                </a:lnTo>
                <a:lnTo>
                  <a:pt x="2270039" y="895407"/>
                </a:lnTo>
                <a:lnTo>
                  <a:pt x="2273808" y="827532"/>
                </a:lnTo>
                <a:lnTo>
                  <a:pt x="2270039" y="759656"/>
                </a:lnTo>
                <a:lnTo>
                  <a:pt x="2258927" y="693292"/>
                </a:lnTo>
                <a:lnTo>
                  <a:pt x="2240766" y="628653"/>
                </a:lnTo>
                <a:lnTo>
                  <a:pt x="2215847" y="565952"/>
                </a:lnTo>
                <a:lnTo>
                  <a:pt x="2184463" y="505402"/>
                </a:lnTo>
                <a:lnTo>
                  <a:pt x="2146907" y="447215"/>
                </a:lnTo>
                <a:lnTo>
                  <a:pt x="2103472" y="391605"/>
                </a:lnTo>
                <a:lnTo>
                  <a:pt x="2054449" y="338785"/>
                </a:lnTo>
                <a:lnTo>
                  <a:pt x="2000132" y="288966"/>
                </a:lnTo>
                <a:lnTo>
                  <a:pt x="1940813" y="242363"/>
                </a:lnTo>
                <a:lnTo>
                  <a:pt x="1876786" y="199188"/>
                </a:lnTo>
                <a:lnTo>
                  <a:pt x="1808341" y="159654"/>
                </a:lnTo>
                <a:lnTo>
                  <a:pt x="1735773" y="123973"/>
                </a:lnTo>
                <a:lnTo>
                  <a:pt x="1659373" y="92360"/>
                </a:lnTo>
                <a:lnTo>
                  <a:pt x="1579435" y="65025"/>
                </a:lnTo>
                <a:lnTo>
                  <a:pt x="1496251" y="42184"/>
                </a:lnTo>
                <a:lnTo>
                  <a:pt x="1410113" y="24048"/>
                </a:lnTo>
                <a:lnTo>
                  <a:pt x="1321314" y="10829"/>
                </a:lnTo>
                <a:lnTo>
                  <a:pt x="1230146" y="2742"/>
                </a:lnTo>
                <a:lnTo>
                  <a:pt x="1136904" y="0"/>
                </a:lnTo>
                <a:close/>
              </a:path>
            </a:pathLst>
          </a:custGeom>
          <a:solidFill>
            <a:srgbClr val="FF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195901" y="1486523"/>
            <a:ext cx="1350718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5910" marR="5080" indent="-283845">
              <a:lnSpc>
                <a:spcPct val="100000"/>
              </a:lnSpc>
              <a:tabLst>
                <a:tab pos="846455" algn="l"/>
              </a:tabLst>
            </a:pPr>
            <a:r>
              <a:rPr lang="th-TH" sz="1800" b="1" dirty="0">
                <a:latin typeface="Tahoma"/>
                <a:cs typeface="Tahoma"/>
              </a:rPr>
              <a:t>วัยเจริญพันธุ์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620762" y="2766026"/>
            <a:ext cx="1798211" cy="1071508"/>
          </a:xfrm>
          <a:custGeom>
            <a:avLst/>
            <a:gdLst/>
            <a:ahLst/>
            <a:cxnLst/>
            <a:rect l="l" t="t" r="r" b="b"/>
            <a:pathLst>
              <a:path w="1801495" h="1175385">
                <a:moveTo>
                  <a:pt x="900683" y="0"/>
                </a:moveTo>
                <a:lnTo>
                  <a:pt x="826810" y="1947"/>
                </a:lnTo>
                <a:lnTo>
                  <a:pt x="754582" y="7688"/>
                </a:lnTo>
                <a:lnTo>
                  <a:pt x="684231" y="17073"/>
                </a:lnTo>
                <a:lnTo>
                  <a:pt x="615988" y="29949"/>
                </a:lnTo>
                <a:lnTo>
                  <a:pt x="550086" y="46166"/>
                </a:lnTo>
                <a:lnTo>
                  <a:pt x="486756" y="65572"/>
                </a:lnTo>
                <a:lnTo>
                  <a:pt x="426231" y="88017"/>
                </a:lnTo>
                <a:lnTo>
                  <a:pt x="368740" y="113349"/>
                </a:lnTo>
                <a:lnTo>
                  <a:pt x="314518" y="141416"/>
                </a:lnTo>
                <a:lnTo>
                  <a:pt x="263794" y="172069"/>
                </a:lnTo>
                <a:lnTo>
                  <a:pt x="216802" y="205155"/>
                </a:lnTo>
                <a:lnTo>
                  <a:pt x="173772" y="240523"/>
                </a:lnTo>
                <a:lnTo>
                  <a:pt x="134937" y="278023"/>
                </a:lnTo>
                <a:lnTo>
                  <a:pt x="100527" y="317503"/>
                </a:lnTo>
                <a:lnTo>
                  <a:pt x="70776" y="358812"/>
                </a:lnTo>
                <a:lnTo>
                  <a:pt x="45915" y="401799"/>
                </a:lnTo>
                <a:lnTo>
                  <a:pt x="26174" y="446313"/>
                </a:lnTo>
                <a:lnTo>
                  <a:pt x="11787" y="492202"/>
                </a:lnTo>
                <a:lnTo>
                  <a:pt x="2985" y="539315"/>
                </a:lnTo>
                <a:lnTo>
                  <a:pt x="0" y="587501"/>
                </a:lnTo>
                <a:lnTo>
                  <a:pt x="2985" y="635688"/>
                </a:lnTo>
                <a:lnTo>
                  <a:pt x="11787" y="682801"/>
                </a:lnTo>
                <a:lnTo>
                  <a:pt x="26174" y="728690"/>
                </a:lnTo>
                <a:lnTo>
                  <a:pt x="45915" y="773204"/>
                </a:lnTo>
                <a:lnTo>
                  <a:pt x="70776" y="816191"/>
                </a:lnTo>
                <a:lnTo>
                  <a:pt x="100527" y="857500"/>
                </a:lnTo>
                <a:lnTo>
                  <a:pt x="134937" y="896980"/>
                </a:lnTo>
                <a:lnTo>
                  <a:pt x="173772" y="934480"/>
                </a:lnTo>
                <a:lnTo>
                  <a:pt x="216802" y="969848"/>
                </a:lnTo>
                <a:lnTo>
                  <a:pt x="263794" y="1002934"/>
                </a:lnTo>
                <a:lnTo>
                  <a:pt x="314518" y="1033587"/>
                </a:lnTo>
                <a:lnTo>
                  <a:pt x="368740" y="1061654"/>
                </a:lnTo>
                <a:lnTo>
                  <a:pt x="426231" y="1086986"/>
                </a:lnTo>
                <a:lnTo>
                  <a:pt x="486756" y="1109431"/>
                </a:lnTo>
                <a:lnTo>
                  <a:pt x="550086" y="1128837"/>
                </a:lnTo>
                <a:lnTo>
                  <a:pt x="615988" y="1145054"/>
                </a:lnTo>
                <a:lnTo>
                  <a:pt x="684231" y="1157930"/>
                </a:lnTo>
                <a:lnTo>
                  <a:pt x="754582" y="1167315"/>
                </a:lnTo>
                <a:lnTo>
                  <a:pt x="826810" y="1173056"/>
                </a:lnTo>
                <a:lnTo>
                  <a:pt x="900683" y="1175004"/>
                </a:lnTo>
                <a:lnTo>
                  <a:pt x="974557" y="1173056"/>
                </a:lnTo>
                <a:lnTo>
                  <a:pt x="1046785" y="1167315"/>
                </a:lnTo>
                <a:lnTo>
                  <a:pt x="1117136" y="1157930"/>
                </a:lnTo>
                <a:lnTo>
                  <a:pt x="1185379" y="1145054"/>
                </a:lnTo>
                <a:lnTo>
                  <a:pt x="1251281" y="1128837"/>
                </a:lnTo>
                <a:lnTo>
                  <a:pt x="1314611" y="1109431"/>
                </a:lnTo>
                <a:lnTo>
                  <a:pt x="1375136" y="1086986"/>
                </a:lnTo>
                <a:lnTo>
                  <a:pt x="1432627" y="1061654"/>
                </a:lnTo>
                <a:lnTo>
                  <a:pt x="1486849" y="1033587"/>
                </a:lnTo>
                <a:lnTo>
                  <a:pt x="1537573" y="1002934"/>
                </a:lnTo>
                <a:lnTo>
                  <a:pt x="1584565" y="969848"/>
                </a:lnTo>
                <a:lnTo>
                  <a:pt x="1627595" y="934480"/>
                </a:lnTo>
                <a:lnTo>
                  <a:pt x="1666430" y="896980"/>
                </a:lnTo>
                <a:lnTo>
                  <a:pt x="1700840" y="857500"/>
                </a:lnTo>
                <a:lnTo>
                  <a:pt x="1730591" y="816191"/>
                </a:lnTo>
                <a:lnTo>
                  <a:pt x="1755452" y="773204"/>
                </a:lnTo>
                <a:lnTo>
                  <a:pt x="1775193" y="728690"/>
                </a:lnTo>
                <a:lnTo>
                  <a:pt x="1789580" y="682801"/>
                </a:lnTo>
                <a:lnTo>
                  <a:pt x="1798382" y="635688"/>
                </a:lnTo>
                <a:lnTo>
                  <a:pt x="1801367" y="587501"/>
                </a:lnTo>
                <a:lnTo>
                  <a:pt x="1798382" y="539315"/>
                </a:lnTo>
                <a:lnTo>
                  <a:pt x="1789580" y="492202"/>
                </a:lnTo>
                <a:lnTo>
                  <a:pt x="1775193" y="446313"/>
                </a:lnTo>
                <a:lnTo>
                  <a:pt x="1755452" y="401799"/>
                </a:lnTo>
                <a:lnTo>
                  <a:pt x="1730591" y="358812"/>
                </a:lnTo>
                <a:lnTo>
                  <a:pt x="1700840" y="317503"/>
                </a:lnTo>
                <a:lnTo>
                  <a:pt x="1666430" y="278023"/>
                </a:lnTo>
                <a:lnTo>
                  <a:pt x="1627595" y="240523"/>
                </a:lnTo>
                <a:lnTo>
                  <a:pt x="1584565" y="205155"/>
                </a:lnTo>
                <a:lnTo>
                  <a:pt x="1537573" y="172069"/>
                </a:lnTo>
                <a:lnTo>
                  <a:pt x="1486849" y="141416"/>
                </a:lnTo>
                <a:lnTo>
                  <a:pt x="1432627" y="113349"/>
                </a:lnTo>
                <a:lnTo>
                  <a:pt x="1375136" y="88017"/>
                </a:lnTo>
                <a:lnTo>
                  <a:pt x="1314611" y="65572"/>
                </a:lnTo>
                <a:lnTo>
                  <a:pt x="1251281" y="46166"/>
                </a:lnTo>
                <a:lnTo>
                  <a:pt x="1185379" y="29949"/>
                </a:lnTo>
                <a:lnTo>
                  <a:pt x="1117136" y="17073"/>
                </a:lnTo>
                <a:lnTo>
                  <a:pt x="1046785" y="7688"/>
                </a:lnTo>
                <a:lnTo>
                  <a:pt x="974557" y="1947"/>
                </a:lnTo>
                <a:lnTo>
                  <a:pt x="900683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8926763" y="3100870"/>
            <a:ext cx="1095914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Tahoma"/>
                <a:cs typeface="Tahoma"/>
              </a:rPr>
              <a:t>ว</a:t>
            </a:r>
            <a:r>
              <a:rPr lang="th-TH" sz="2000" b="1" dirty="0">
                <a:solidFill>
                  <a:srgbClr val="FFFFFF"/>
                </a:solidFill>
                <a:latin typeface="Tahoma"/>
                <a:cs typeface="Tahoma"/>
              </a:rPr>
              <a:t>ั</a:t>
            </a:r>
            <a:r>
              <a:rPr sz="2000" b="1" dirty="0" err="1">
                <a:solidFill>
                  <a:srgbClr val="FFFFFF"/>
                </a:solidFill>
                <a:latin typeface="Tahoma"/>
                <a:cs typeface="Tahoma"/>
              </a:rPr>
              <a:t>ยท</a:t>
            </a:r>
            <a:r>
              <a:rPr lang="th-TH" sz="2000" b="1" dirty="0">
                <a:solidFill>
                  <a:srgbClr val="FFFFFF"/>
                </a:solidFill>
                <a:latin typeface="Tahoma"/>
                <a:cs typeface="Tahoma"/>
              </a:rPr>
              <a:t>ำ</a:t>
            </a:r>
            <a:r>
              <a:rPr sz="2000" b="1" dirty="0" err="1">
                <a:solidFill>
                  <a:srgbClr val="FFFFFF"/>
                </a:solidFill>
                <a:latin typeface="Tahoma"/>
                <a:cs typeface="Tahoma"/>
              </a:rPr>
              <a:t>งาน</a:t>
            </a:r>
            <a:endParaRPr sz="2000" dirty="0">
              <a:latin typeface="Tahoma"/>
              <a:cs typeface="Tahoma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8702719" y="4466940"/>
            <a:ext cx="1660161" cy="1061168"/>
          </a:xfrm>
          <a:custGeom>
            <a:avLst/>
            <a:gdLst/>
            <a:ahLst/>
            <a:cxnLst/>
            <a:rect l="l" t="t" r="r" b="b"/>
            <a:pathLst>
              <a:path w="1793875" h="1274445">
                <a:moveTo>
                  <a:pt x="896874" y="0"/>
                </a:moveTo>
                <a:lnTo>
                  <a:pt x="823320" y="2111"/>
                </a:lnTo>
                <a:lnTo>
                  <a:pt x="751403" y="8338"/>
                </a:lnTo>
                <a:lnTo>
                  <a:pt x="681354" y="18515"/>
                </a:lnTo>
                <a:lnTo>
                  <a:pt x="613403" y="32479"/>
                </a:lnTo>
                <a:lnTo>
                  <a:pt x="547782" y="50065"/>
                </a:lnTo>
                <a:lnTo>
                  <a:pt x="484721" y="71110"/>
                </a:lnTo>
                <a:lnTo>
                  <a:pt x="424452" y="95449"/>
                </a:lnTo>
                <a:lnTo>
                  <a:pt x="367204" y="122919"/>
                </a:lnTo>
                <a:lnTo>
                  <a:pt x="313210" y="153356"/>
                </a:lnTo>
                <a:lnTo>
                  <a:pt x="262699" y="186594"/>
                </a:lnTo>
                <a:lnTo>
                  <a:pt x="215903" y="222471"/>
                </a:lnTo>
                <a:lnTo>
                  <a:pt x="173053" y="260823"/>
                </a:lnTo>
                <a:lnTo>
                  <a:pt x="134379" y="301485"/>
                </a:lnTo>
                <a:lnTo>
                  <a:pt x="100113" y="344293"/>
                </a:lnTo>
                <a:lnTo>
                  <a:pt x="70484" y="389084"/>
                </a:lnTo>
                <a:lnTo>
                  <a:pt x="45726" y="435693"/>
                </a:lnTo>
                <a:lnTo>
                  <a:pt x="26067" y="483956"/>
                </a:lnTo>
                <a:lnTo>
                  <a:pt x="11739" y="533710"/>
                </a:lnTo>
                <a:lnTo>
                  <a:pt x="2973" y="584789"/>
                </a:lnTo>
                <a:lnTo>
                  <a:pt x="0" y="637032"/>
                </a:lnTo>
                <a:lnTo>
                  <a:pt x="2973" y="689279"/>
                </a:lnTo>
                <a:lnTo>
                  <a:pt x="11739" y="740363"/>
                </a:lnTo>
                <a:lnTo>
                  <a:pt x="26067" y="790119"/>
                </a:lnTo>
                <a:lnTo>
                  <a:pt x="45726" y="838385"/>
                </a:lnTo>
                <a:lnTo>
                  <a:pt x="70484" y="884995"/>
                </a:lnTo>
                <a:lnTo>
                  <a:pt x="100113" y="929787"/>
                </a:lnTo>
                <a:lnTo>
                  <a:pt x="134379" y="972595"/>
                </a:lnTo>
                <a:lnTo>
                  <a:pt x="173053" y="1013257"/>
                </a:lnTo>
                <a:lnTo>
                  <a:pt x="215903" y="1051607"/>
                </a:lnTo>
                <a:lnTo>
                  <a:pt x="262699" y="1087483"/>
                </a:lnTo>
                <a:lnTo>
                  <a:pt x="313210" y="1120720"/>
                </a:lnTo>
                <a:lnTo>
                  <a:pt x="367204" y="1151155"/>
                </a:lnTo>
                <a:lnTo>
                  <a:pt x="424452" y="1178623"/>
                </a:lnTo>
                <a:lnTo>
                  <a:pt x="484721" y="1202960"/>
                </a:lnTo>
                <a:lnTo>
                  <a:pt x="547782" y="1224003"/>
                </a:lnTo>
                <a:lnTo>
                  <a:pt x="613403" y="1241588"/>
                </a:lnTo>
                <a:lnTo>
                  <a:pt x="681354" y="1255550"/>
                </a:lnTo>
                <a:lnTo>
                  <a:pt x="751403" y="1265726"/>
                </a:lnTo>
                <a:lnTo>
                  <a:pt x="823320" y="1271952"/>
                </a:lnTo>
                <a:lnTo>
                  <a:pt x="896874" y="1274064"/>
                </a:lnTo>
                <a:lnTo>
                  <a:pt x="970427" y="1271952"/>
                </a:lnTo>
                <a:lnTo>
                  <a:pt x="1042344" y="1265726"/>
                </a:lnTo>
                <a:lnTo>
                  <a:pt x="1112393" y="1255550"/>
                </a:lnTo>
                <a:lnTo>
                  <a:pt x="1180344" y="1241588"/>
                </a:lnTo>
                <a:lnTo>
                  <a:pt x="1245965" y="1224003"/>
                </a:lnTo>
                <a:lnTo>
                  <a:pt x="1309026" y="1202960"/>
                </a:lnTo>
                <a:lnTo>
                  <a:pt x="1369295" y="1178623"/>
                </a:lnTo>
                <a:lnTo>
                  <a:pt x="1426543" y="1151155"/>
                </a:lnTo>
                <a:lnTo>
                  <a:pt x="1480537" y="1120720"/>
                </a:lnTo>
                <a:lnTo>
                  <a:pt x="1531048" y="1087483"/>
                </a:lnTo>
                <a:lnTo>
                  <a:pt x="1577844" y="1051607"/>
                </a:lnTo>
                <a:lnTo>
                  <a:pt x="1620694" y="1013257"/>
                </a:lnTo>
                <a:lnTo>
                  <a:pt x="1659368" y="972595"/>
                </a:lnTo>
                <a:lnTo>
                  <a:pt x="1693634" y="929787"/>
                </a:lnTo>
                <a:lnTo>
                  <a:pt x="1723263" y="884995"/>
                </a:lnTo>
                <a:lnTo>
                  <a:pt x="1748021" y="838385"/>
                </a:lnTo>
                <a:lnTo>
                  <a:pt x="1767680" y="790119"/>
                </a:lnTo>
                <a:lnTo>
                  <a:pt x="1782008" y="740363"/>
                </a:lnTo>
                <a:lnTo>
                  <a:pt x="1790774" y="689279"/>
                </a:lnTo>
                <a:lnTo>
                  <a:pt x="1793748" y="637032"/>
                </a:lnTo>
                <a:lnTo>
                  <a:pt x="1790774" y="584789"/>
                </a:lnTo>
                <a:lnTo>
                  <a:pt x="1782008" y="533710"/>
                </a:lnTo>
                <a:lnTo>
                  <a:pt x="1767680" y="483956"/>
                </a:lnTo>
                <a:lnTo>
                  <a:pt x="1748021" y="435693"/>
                </a:lnTo>
                <a:lnTo>
                  <a:pt x="1723263" y="389084"/>
                </a:lnTo>
                <a:lnTo>
                  <a:pt x="1693634" y="344293"/>
                </a:lnTo>
                <a:lnTo>
                  <a:pt x="1659368" y="301485"/>
                </a:lnTo>
                <a:lnTo>
                  <a:pt x="1620694" y="260823"/>
                </a:lnTo>
                <a:lnTo>
                  <a:pt x="1577844" y="222471"/>
                </a:lnTo>
                <a:lnTo>
                  <a:pt x="1531048" y="186594"/>
                </a:lnTo>
                <a:lnTo>
                  <a:pt x="1480537" y="153356"/>
                </a:lnTo>
                <a:lnTo>
                  <a:pt x="1426543" y="122919"/>
                </a:lnTo>
                <a:lnTo>
                  <a:pt x="1369295" y="95449"/>
                </a:lnTo>
                <a:lnTo>
                  <a:pt x="1309026" y="71110"/>
                </a:lnTo>
                <a:lnTo>
                  <a:pt x="1245965" y="50065"/>
                </a:lnTo>
                <a:lnTo>
                  <a:pt x="1180344" y="32479"/>
                </a:lnTo>
                <a:lnTo>
                  <a:pt x="1112393" y="18515"/>
                </a:lnTo>
                <a:lnTo>
                  <a:pt x="1042344" y="8338"/>
                </a:lnTo>
                <a:lnTo>
                  <a:pt x="970427" y="2111"/>
                </a:lnTo>
                <a:lnTo>
                  <a:pt x="896874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8987978" y="4818939"/>
            <a:ext cx="1102886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Tahoma"/>
                <a:cs typeface="Tahoma"/>
              </a:rPr>
              <a:t>ว</a:t>
            </a:r>
            <a:r>
              <a:rPr lang="th-TH" sz="2000" b="1" dirty="0">
                <a:solidFill>
                  <a:srgbClr val="FFFFFF"/>
                </a:solidFill>
                <a:latin typeface="Tahoma"/>
                <a:cs typeface="Tahoma"/>
              </a:rPr>
              <a:t>ั</a:t>
            </a:r>
            <a:r>
              <a:rPr sz="2000" b="1" dirty="0" err="1">
                <a:solidFill>
                  <a:srgbClr val="FFFFFF"/>
                </a:solidFill>
                <a:latin typeface="Tahoma"/>
                <a:cs typeface="Tahoma"/>
              </a:rPr>
              <a:t>ย</a:t>
            </a:r>
            <a:r>
              <a:rPr sz="2000" b="1" spc="-10" dirty="0" err="1">
                <a:solidFill>
                  <a:srgbClr val="FFFFFF"/>
                </a:solidFill>
                <a:latin typeface="Tahoma"/>
                <a:cs typeface="Tahoma"/>
              </a:rPr>
              <a:t>ส</a:t>
            </a:r>
            <a:r>
              <a:rPr lang="th-TH" sz="2000" b="1" spc="-10" dirty="0">
                <a:solidFill>
                  <a:srgbClr val="FFFFFF"/>
                </a:solidFill>
                <a:latin typeface="Tahoma"/>
                <a:cs typeface="Tahoma"/>
              </a:rPr>
              <a:t>ู</a:t>
            </a:r>
            <a:r>
              <a:rPr sz="2000" b="1" dirty="0" err="1">
                <a:solidFill>
                  <a:srgbClr val="FFFFFF"/>
                </a:solidFill>
                <a:latin typeface="Tahoma"/>
                <a:cs typeface="Tahoma"/>
              </a:rPr>
              <a:t>งอ</a:t>
            </a:r>
            <a:r>
              <a:rPr sz="2000" b="1" spc="5" dirty="0" err="1">
                <a:solidFill>
                  <a:srgbClr val="FFFFFF"/>
                </a:solidFill>
                <a:latin typeface="Tahoma"/>
                <a:cs typeface="Tahoma"/>
              </a:rPr>
              <a:t>า</a:t>
            </a:r>
            <a:r>
              <a:rPr sz="2000" b="1" spc="30" dirty="0" err="1">
                <a:solidFill>
                  <a:srgbClr val="FFFFFF"/>
                </a:solidFill>
                <a:latin typeface="Tahoma"/>
                <a:cs typeface="Tahoma"/>
              </a:rPr>
              <a:t>ย</a:t>
            </a:r>
            <a:r>
              <a:rPr lang="th-TH" sz="2000" b="1" dirty="0" err="1">
                <a:solidFill>
                  <a:srgbClr val="FFFFFF"/>
                </a:solidFill>
                <a:latin typeface="Tahoma"/>
                <a:cs typeface="Tahoma"/>
              </a:rPr>
              <a:t>ุ</a:t>
            </a:r>
            <a:endParaRPr sz="2000" dirty="0">
              <a:latin typeface="Tahoma"/>
              <a:cs typeface="Tahoma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021553" y="3344365"/>
            <a:ext cx="1436032" cy="8224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543854" y="2836486"/>
            <a:ext cx="1725319" cy="1339501"/>
          </a:xfrm>
          <a:custGeom>
            <a:avLst/>
            <a:gdLst/>
            <a:ahLst/>
            <a:cxnLst/>
            <a:rect l="l" t="t" r="r" b="b"/>
            <a:pathLst>
              <a:path w="1728470" h="1275714">
                <a:moveTo>
                  <a:pt x="864108" y="0"/>
                </a:moveTo>
                <a:lnTo>
                  <a:pt x="793233" y="2113"/>
                </a:lnTo>
                <a:lnTo>
                  <a:pt x="723937" y="8346"/>
                </a:lnTo>
                <a:lnTo>
                  <a:pt x="656442" y="18532"/>
                </a:lnTo>
                <a:lnTo>
                  <a:pt x="590970" y="32509"/>
                </a:lnTo>
                <a:lnTo>
                  <a:pt x="527744" y="50113"/>
                </a:lnTo>
                <a:lnTo>
                  <a:pt x="466986" y="71179"/>
                </a:lnTo>
                <a:lnTo>
                  <a:pt x="408918" y="95543"/>
                </a:lnTo>
                <a:lnTo>
                  <a:pt x="353763" y="123041"/>
                </a:lnTo>
                <a:lnTo>
                  <a:pt x="301742" y="153510"/>
                </a:lnTo>
                <a:lnTo>
                  <a:pt x="253079" y="186785"/>
                </a:lnTo>
                <a:lnTo>
                  <a:pt x="207995" y="222702"/>
                </a:lnTo>
                <a:lnTo>
                  <a:pt x="166713" y="261097"/>
                </a:lnTo>
                <a:lnTo>
                  <a:pt x="129455" y="301807"/>
                </a:lnTo>
                <a:lnTo>
                  <a:pt x="96444" y="344667"/>
                </a:lnTo>
                <a:lnTo>
                  <a:pt x="67901" y="389512"/>
                </a:lnTo>
                <a:lnTo>
                  <a:pt x="44049" y="436180"/>
                </a:lnTo>
                <a:lnTo>
                  <a:pt x="25111" y="484507"/>
                </a:lnTo>
                <a:lnTo>
                  <a:pt x="11308" y="534327"/>
                </a:lnTo>
                <a:lnTo>
                  <a:pt x="2864" y="585477"/>
                </a:lnTo>
                <a:lnTo>
                  <a:pt x="0" y="637793"/>
                </a:lnTo>
                <a:lnTo>
                  <a:pt x="2864" y="690110"/>
                </a:lnTo>
                <a:lnTo>
                  <a:pt x="11308" y="741260"/>
                </a:lnTo>
                <a:lnTo>
                  <a:pt x="25111" y="791080"/>
                </a:lnTo>
                <a:lnTo>
                  <a:pt x="44049" y="839407"/>
                </a:lnTo>
                <a:lnTo>
                  <a:pt x="67901" y="886075"/>
                </a:lnTo>
                <a:lnTo>
                  <a:pt x="96444" y="930920"/>
                </a:lnTo>
                <a:lnTo>
                  <a:pt x="129455" y="973780"/>
                </a:lnTo>
                <a:lnTo>
                  <a:pt x="166713" y="1014490"/>
                </a:lnTo>
                <a:lnTo>
                  <a:pt x="207995" y="1052885"/>
                </a:lnTo>
                <a:lnTo>
                  <a:pt x="253079" y="1088802"/>
                </a:lnTo>
                <a:lnTo>
                  <a:pt x="301742" y="1122077"/>
                </a:lnTo>
                <a:lnTo>
                  <a:pt x="353763" y="1152546"/>
                </a:lnTo>
                <a:lnTo>
                  <a:pt x="408918" y="1180044"/>
                </a:lnTo>
                <a:lnTo>
                  <a:pt x="466986" y="1204408"/>
                </a:lnTo>
                <a:lnTo>
                  <a:pt x="527744" y="1225474"/>
                </a:lnTo>
                <a:lnTo>
                  <a:pt x="590970" y="1243078"/>
                </a:lnTo>
                <a:lnTo>
                  <a:pt x="656442" y="1257055"/>
                </a:lnTo>
                <a:lnTo>
                  <a:pt x="723937" y="1267241"/>
                </a:lnTo>
                <a:lnTo>
                  <a:pt x="793233" y="1273474"/>
                </a:lnTo>
                <a:lnTo>
                  <a:pt x="864108" y="1275588"/>
                </a:lnTo>
                <a:lnTo>
                  <a:pt x="934982" y="1273474"/>
                </a:lnTo>
                <a:lnTo>
                  <a:pt x="1004278" y="1267241"/>
                </a:lnTo>
                <a:lnTo>
                  <a:pt x="1071773" y="1257055"/>
                </a:lnTo>
                <a:lnTo>
                  <a:pt x="1137245" y="1243078"/>
                </a:lnTo>
                <a:lnTo>
                  <a:pt x="1200471" y="1225474"/>
                </a:lnTo>
                <a:lnTo>
                  <a:pt x="1261229" y="1204408"/>
                </a:lnTo>
                <a:lnTo>
                  <a:pt x="1319297" y="1180044"/>
                </a:lnTo>
                <a:lnTo>
                  <a:pt x="1374452" y="1152546"/>
                </a:lnTo>
                <a:lnTo>
                  <a:pt x="1426473" y="1122077"/>
                </a:lnTo>
                <a:lnTo>
                  <a:pt x="1475136" y="1088802"/>
                </a:lnTo>
                <a:lnTo>
                  <a:pt x="1520220" y="1052885"/>
                </a:lnTo>
                <a:lnTo>
                  <a:pt x="1561502" y="1014490"/>
                </a:lnTo>
                <a:lnTo>
                  <a:pt x="1598760" y="973780"/>
                </a:lnTo>
                <a:lnTo>
                  <a:pt x="1631771" y="930920"/>
                </a:lnTo>
                <a:lnTo>
                  <a:pt x="1660314" y="886075"/>
                </a:lnTo>
                <a:lnTo>
                  <a:pt x="1684166" y="839407"/>
                </a:lnTo>
                <a:lnTo>
                  <a:pt x="1703104" y="791080"/>
                </a:lnTo>
                <a:lnTo>
                  <a:pt x="1716907" y="741260"/>
                </a:lnTo>
                <a:lnTo>
                  <a:pt x="1725351" y="690110"/>
                </a:lnTo>
                <a:lnTo>
                  <a:pt x="1728215" y="637793"/>
                </a:lnTo>
                <a:lnTo>
                  <a:pt x="1725351" y="585477"/>
                </a:lnTo>
                <a:lnTo>
                  <a:pt x="1716907" y="534327"/>
                </a:lnTo>
                <a:lnTo>
                  <a:pt x="1703104" y="484507"/>
                </a:lnTo>
                <a:lnTo>
                  <a:pt x="1684166" y="436180"/>
                </a:lnTo>
                <a:lnTo>
                  <a:pt x="1660314" y="389512"/>
                </a:lnTo>
                <a:lnTo>
                  <a:pt x="1631771" y="344667"/>
                </a:lnTo>
                <a:lnTo>
                  <a:pt x="1598760" y="301807"/>
                </a:lnTo>
                <a:lnTo>
                  <a:pt x="1561502" y="261097"/>
                </a:lnTo>
                <a:lnTo>
                  <a:pt x="1520220" y="222702"/>
                </a:lnTo>
                <a:lnTo>
                  <a:pt x="1475136" y="186785"/>
                </a:lnTo>
                <a:lnTo>
                  <a:pt x="1426473" y="153510"/>
                </a:lnTo>
                <a:lnTo>
                  <a:pt x="1374452" y="123041"/>
                </a:lnTo>
                <a:lnTo>
                  <a:pt x="1319297" y="95543"/>
                </a:lnTo>
                <a:lnTo>
                  <a:pt x="1261229" y="71179"/>
                </a:lnTo>
                <a:lnTo>
                  <a:pt x="1200471" y="50113"/>
                </a:lnTo>
                <a:lnTo>
                  <a:pt x="1137245" y="32509"/>
                </a:lnTo>
                <a:lnTo>
                  <a:pt x="1071773" y="18532"/>
                </a:lnTo>
                <a:lnTo>
                  <a:pt x="1004278" y="8346"/>
                </a:lnTo>
                <a:lnTo>
                  <a:pt x="934982" y="2113"/>
                </a:lnTo>
                <a:lnTo>
                  <a:pt x="864108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4858299" y="3319003"/>
            <a:ext cx="109883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Tahoma"/>
                <a:cs typeface="Tahoma"/>
              </a:rPr>
              <a:t>3</a:t>
            </a:r>
            <a:r>
              <a:rPr sz="2000" b="1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Tahoma"/>
                <a:cs typeface="Tahoma"/>
              </a:rPr>
              <a:t>–</a:t>
            </a:r>
            <a:r>
              <a:rPr sz="2000" b="1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Tahoma"/>
                <a:cs typeface="Tahoma"/>
              </a:rPr>
              <a:t>5</a:t>
            </a:r>
            <a:r>
              <a:rPr sz="2000" b="1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2000" b="1" spc="-300" dirty="0">
                <a:solidFill>
                  <a:srgbClr val="FFFFFF"/>
                </a:solidFill>
                <a:latin typeface="Tahoma"/>
                <a:cs typeface="Tahoma"/>
              </a:rPr>
              <a:t>ปี</a:t>
            </a:r>
            <a:endParaRPr sz="2000" dirty="0">
              <a:latin typeface="Tahoma"/>
              <a:cs typeface="Tahoma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8709860" y="1002458"/>
            <a:ext cx="1529719" cy="1162285"/>
          </a:xfrm>
          <a:custGeom>
            <a:avLst/>
            <a:gdLst/>
            <a:ahLst/>
            <a:cxnLst/>
            <a:rect l="l" t="t" r="r" b="b"/>
            <a:pathLst>
              <a:path w="1440179" h="1007744">
                <a:moveTo>
                  <a:pt x="720089" y="0"/>
                </a:moveTo>
                <a:lnTo>
                  <a:pt x="661039" y="1670"/>
                </a:lnTo>
                <a:lnTo>
                  <a:pt x="603301" y="6593"/>
                </a:lnTo>
                <a:lnTo>
                  <a:pt x="547062" y="14640"/>
                </a:lnTo>
                <a:lnTo>
                  <a:pt x="492508" y="25682"/>
                </a:lnTo>
                <a:lnTo>
                  <a:pt x="439822" y="39588"/>
                </a:lnTo>
                <a:lnTo>
                  <a:pt x="389192" y="56228"/>
                </a:lnTo>
                <a:lnTo>
                  <a:pt x="340802" y="75474"/>
                </a:lnTo>
                <a:lnTo>
                  <a:pt x="294839" y="97194"/>
                </a:lnTo>
                <a:lnTo>
                  <a:pt x="251486" y="121260"/>
                </a:lnTo>
                <a:lnTo>
                  <a:pt x="210931" y="147542"/>
                </a:lnTo>
                <a:lnTo>
                  <a:pt x="173357" y="175909"/>
                </a:lnTo>
                <a:lnTo>
                  <a:pt x="138952" y="206233"/>
                </a:lnTo>
                <a:lnTo>
                  <a:pt x="107899" y="238384"/>
                </a:lnTo>
                <a:lnTo>
                  <a:pt x="80386" y="272231"/>
                </a:lnTo>
                <a:lnTo>
                  <a:pt x="56596" y="307645"/>
                </a:lnTo>
                <a:lnTo>
                  <a:pt x="36716" y="344497"/>
                </a:lnTo>
                <a:lnTo>
                  <a:pt x="20931" y="382656"/>
                </a:lnTo>
                <a:lnTo>
                  <a:pt x="9426" y="421993"/>
                </a:lnTo>
                <a:lnTo>
                  <a:pt x="2387" y="462378"/>
                </a:lnTo>
                <a:lnTo>
                  <a:pt x="0" y="503682"/>
                </a:lnTo>
                <a:lnTo>
                  <a:pt x="2387" y="544985"/>
                </a:lnTo>
                <a:lnTo>
                  <a:pt x="9426" y="585370"/>
                </a:lnTo>
                <a:lnTo>
                  <a:pt x="20931" y="624707"/>
                </a:lnTo>
                <a:lnTo>
                  <a:pt x="36716" y="662866"/>
                </a:lnTo>
                <a:lnTo>
                  <a:pt x="56596" y="699718"/>
                </a:lnTo>
                <a:lnTo>
                  <a:pt x="80386" y="735132"/>
                </a:lnTo>
                <a:lnTo>
                  <a:pt x="107899" y="768979"/>
                </a:lnTo>
                <a:lnTo>
                  <a:pt x="138952" y="801130"/>
                </a:lnTo>
                <a:lnTo>
                  <a:pt x="173357" y="831454"/>
                </a:lnTo>
                <a:lnTo>
                  <a:pt x="210931" y="859821"/>
                </a:lnTo>
                <a:lnTo>
                  <a:pt x="251486" y="886103"/>
                </a:lnTo>
                <a:lnTo>
                  <a:pt x="294839" y="910169"/>
                </a:lnTo>
                <a:lnTo>
                  <a:pt x="340802" y="931889"/>
                </a:lnTo>
                <a:lnTo>
                  <a:pt x="389192" y="951135"/>
                </a:lnTo>
                <a:lnTo>
                  <a:pt x="439822" y="967775"/>
                </a:lnTo>
                <a:lnTo>
                  <a:pt x="492508" y="981681"/>
                </a:lnTo>
                <a:lnTo>
                  <a:pt x="547062" y="992723"/>
                </a:lnTo>
                <a:lnTo>
                  <a:pt x="603301" y="1000770"/>
                </a:lnTo>
                <a:lnTo>
                  <a:pt x="661039" y="1005693"/>
                </a:lnTo>
                <a:lnTo>
                  <a:pt x="720089" y="1007364"/>
                </a:lnTo>
                <a:lnTo>
                  <a:pt x="779140" y="1005693"/>
                </a:lnTo>
                <a:lnTo>
                  <a:pt x="836878" y="1000770"/>
                </a:lnTo>
                <a:lnTo>
                  <a:pt x="893117" y="992723"/>
                </a:lnTo>
                <a:lnTo>
                  <a:pt x="947671" y="981681"/>
                </a:lnTo>
                <a:lnTo>
                  <a:pt x="1000357" y="967775"/>
                </a:lnTo>
                <a:lnTo>
                  <a:pt x="1050987" y="951135"/>
                </a:lnTo>
                <a:lnTo>
                  <a:pt x="1099377" y="931889"/>
                </a:lnTo>
                <a:lnTo>
                  <a:pt x="1145340" y="910169"/>
                </a:lnTo>
                <a:lnTo>
                  <a:pt x="1188693" y="886103"/>
                </a:lnTo>
                <a:lnTo>
                  <a:pt x="1229248" y="859821"/>
                </a:lnTo>
                <a:lnTo>
                  <a:pt x="1266822" y="831454"/>
                </a:lnTo>
                <a:lnTo>
                  <a:pt x="1301227" y="801130"/>
                </a:lnTo>
                <a:lnTo>
                  <a:pt x="1332280" y="768979"/>
                </a:lnTo>
                <a:lnTo>
                  <a:pt x="1359793" y="735132"/>
                </a:lnTo>
                <a:lnTo>
                  <a:pt x="1383583" y="699718"/>
                </a:lnTo>
                <a:lnTo>
                  <a:pt x="1403463" y="662866"/>
                </a:lnTo>
                <a:lnTo>
                  <a:pt x="1419248" y="624707"/>
                </a:lnTo>
                <a:lnTo>
                  <a:pt x="1430753" y="585370"/>
                </a:lnTo>
                <a:lnTo>
                  <a:pt x="1437792" y="544985"/>
                </a:lnTo>
                <a:lnTo>
                  <a:pt x="1440179" y="503682"/>
                </a:lnTo>
                <a:lnTo>
                  <a:pt x="1437792" y="462378"/>
                </a:lnTo>
                <a:lnTo>
                  <a:pt x="1430753" y="421993"/>
                </a:lnTo>
                <a:lnTo>
                  <a:pt x="1419248" y="382656"/>
                </a:lnTo>
                <a:lnTo>
                  <a:pt x="1403463" y="344497"/>
                </a:lnTo>
                <a:lnTo>
                  <a:pt x="1383583" y="307645"/>
                </a:lnTo>
                <a:lnTo>
                  <a:pt x="1359793" y="272231"/>
                </a:lnTo>
                <a:lnTo>
                  <a:pt x="1332280" y="238384"/>
                </a:lnTo>
                <a:lnTo>
                  <a:pt x="1301227" y="206233"/>
                </a:lnTo>
                <a:lnTo>
                  <a:pt x="1266822" y="175909"/>
                </a:lnTo>
                <a:lnTo>
                  <a:pt x="1229248" y="147542"/>
                </a:lnTo>
                <a:lnTo>
                  <a:pt x="1188693" y="121260"/>
                </a:lnTo>
                <a:lnTo>
                  <a:pt x="1145340" y="97194"/>
                </a:lnTo>
                <a:lnTo>
                  <a:pt x="1099377" y="75474"/>
                </a:lnTo>
                <a:lnTo>
                  <a:pt x="1050987" y="56228"/>
                </a:lnTo>
                <a:lnTo>
                  <a:pt x="1000357" y="39588"/>
                </a:lnTo>
                <a:lnTo>
                  <a:pt x="947671" y="25682"/>
                </a:lnTo>
                <a:lnTo>
                  <a:pt x="893117" y="14640"/>
                </a:lnTo>
                <a:lnTo>
                  <a:pt x="836878" y="6593"/>
                </a:lnTo>
                <a:lnTo>
                  <a:pt x="779140" y="1670"/>
                </a:lnTo>
                <a:lnTo>
                  <a:pt x="720089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9083310" y="1398935"/>
            <a:ext cx="873114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FFFFFF"/>
                </a:solidFill>
                <a:latin typeface="Tahoma"/>
                <a:cs typeface="Tahoma"/>
              </a:rPr>
              <a:t>วัยรุ่น</a:t>
            </a:r>
            <a:endParaRPr sz="2400" b="1" dirty="0">
              <a:latin typeface="Tahoma"/>
              <a:cs typeface="Tahoma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4644822" y="1022894"/>
            <a:ext cx="1655596" cy="1170580"/>
          </a:xfrm>
          <a:custGeom>
            <a:avLst/>
            <a:gdLst/>
            <a:ahLst/>
            <a:cxnLst/>
            <a:rect l="l" t="t" r="r" b="b"/>
            <a:pathLst>
              <a:path w="1658620" h="1007744">
                <a:moveTo>
                  <a:pt x="829055" y="0"/>
                </a:moveTo>
                <a:lnTo>
                  <a:pt x="761065" y="1670"/>
                </a:lnTo>
                <a:lnTo>
                  <a:pt x="694588" y="6593"/>
                </a:lnTo>
                <a:lnTo>
                  <a:pt x="629837" y="14640"/>
                </a:lnTo>
                <a:lnTo>
                  <a:pt x="567025" y="25682"/>
                </a:lnTo>
                <a:lnTo>
                  <a:pt x="506366" y="39588"/>
                </a:lnTo>
                <a:lnTo>
                  <a:pt x="448074" y="56228"/>
                </a:lnTo>
                <a:lnTo>
                  <a:pt x="392362" y="75474"/>
                </a:lnTo>
                <a:lnTo>
                  <a:pt x="339443" y="97194"/>
                </a:lnTo>
                <a:lnTo>
                  <a:pt x="289531" y="121260"/>
                </a:lnTo>
                <a:lnTo>
                  <a:pt x="242839" y="147542"/>
                </a:lnTo>
                <a:lnTo>
                  <a:pt x="199581" y="175909"/>
                </a:lnTo>
                <a:lnTo>
                  <a:pt x="159971" y="206233"/>
                </a:lnTo>
                <a:lnTo>
                  <a:pt x="124221" y="238384"/>
                </a:lnTo>
                <a:lnTo>
                  <a:pt x="92545" y="272231"/>
                </a:lnTo>
                <a:lnTo>
                  <a:pt x="65156" y="307645"/>
                </a:lnTo>
                <a:lnTo>
                  <a:pt x="42269" y="344497"/>
                </a:lnTo>
                <a:lnTo>
                  <a:pt x="24096" y="382656"/>
                </a:lnTo>
                <a:lnTo>
                  <a:pt x="10852" y="421993"/>
                </a:lnTo>
                <a:lnTo>
                  <a:pt x="2748" y="462378"/>
                </a:lnTo>
                <a:lnTo>
                  <a:pt x="0" y="503681"/>
                </a:lnTo>
                <a:lnTo>
                  <a:pt x="2748" y="544985"/>
                </a:lnTo>
                <a:lnTo>
                  <a:pt x="10852" y="585370"/>
                </a:lnTo>
                <a:lnTo>
                  <a:pt x="24096" y="624707"/>
                </a:lnTo>
                <a:lnTo>
                  <a:pt x="42269" y="662866"/>
                </a:lnTo>
                <a:lnTo>
                  <a:pt x="65156" y="699718"/>
                </a:lnTo>
                <a:lnTo>
                  <a:pt x="92545" y="735132"/>
                </a:lnTo>
                <a:lnTo>
                  <a:pt x="124221" y="768979"/>
                </a:lnTo>
                <a:lnTo>
                  <a:pt x="159971" y="801130"/>
                </a:lnTo>
                <a:lnTo>
                  <a:pt x="199581" y="831454"/>
                </a:lnTo>
                <a:lnTo>
                  <a:pt x="242839" y="859821"/>
                </a:lnTo>
                <a:lnTo>
                  <a:pt x="289531" y="886103"/>
                </a:lnTo>
                <a:lnTo>
                  <a:pt x="339443" y="910169"/>
                </a:lnTo>
                <a:lnTo>
                  <a:pt x="392362" y="931889"/>
                </a:lnTo>
                <a:lnTo>
                  <a:pt x="448074" y="951135"/>
                </a:lnTo>
                <a:lnTo>
                  <a:pt x="506366" y="967775"/>
                </a:lnTo>
                <a:lnTo>
                  <a:pt x="567025" y="981681"/>
                </a:lnTo>
                <a:lnTo>
                  <a:pt x="629837" y="992723"/>
                </a:lnTo>
                <a:lnTo>
                  <a:pt x="694588" y="1000770"/>
                </a:lnTo>
                <a:lnTo>
                  <a:pt x="761065" y="1005693"/>
                </a:lnTo>
                <a:lnTo>
                  <a:pt x="829055" y="1007363"/>
                </a:lnTo>
                <a:lnTo>
                  <a:pt x="897046" y="1005693"/>
                </a:lnTo>
                <a:lnTo>
                  <a:pt x="963523" y="1000770"/>
                </a:lnTo>
                <a:lnTo>
                  <a:pt x="1028274" y="992723"/>
                </a:lnTo>
                <a:lnTo>
                  <a:pt x="1091086" y="981681"/>
                </a:lnTo>
                <a:lnTo>
                  <a:pt x="1151745" y="967775"/>
                </a:lnTo>
                <a:lnTo>
                  <a:pt x="1210037" y="951135"/>
                </a:lnTo>
                <a:lnTo>
                  <a:pt x="1265749" y="931889"/>
                </a:lnTo>
                <a:lnTo>
                  <a:pt x="1318668" y="910169"/>
                </a:lnTo>
                <a:lnTo>
                  <a:pt x="1368580" y="886103"/>
                </a:lnTo>
                <a:lnTo>
                  <a:pt x="1415272" y="859821"/>
                </a:lnTo>
                <a:lnTo>
                  <a:pt x="1458530" y="831454"/>
                </a:lnTo>
                <a:lnTo>
                  <a:pt x="1498140" y="801130"/>
                </a:lnTo>
                <a:lnTo>
                  <a:pt x="1533890" y="768979"/>
                </a:lnTo>
                <a:lnTo>
                  <a:pt x="1565566" y="735132"/>
                </a:lnTo>
                <a:lnTo>
                  <a:pt x="1592955" y="699718"/>
                </a:lnTo>
                <a:lnTo>
                  <a:pt x="1615842" y="662866"/>
                </a:lnTo>
                <a:lnTo>
                  <a:pt x="1634015" y="624707"/>
                </a:lnTo>
                <a:lnTo>
                  <a:pt x="1647259" y="585370"/>
                </a:lnTo>
                <a:lnTo>
                  <a:pt x="1655363" y="544985"/>
                </a:lnTo>
                <a:lnTo>
                  <a:pt x="1658112" y="503681"/>
                </a:lnTo>
                <a:lnTo>
                  <a:pt x="1655363" y="462378"/>
                </a:lnTo>
                <a:lnTo>
                  <a:pt x="1647259" y="421993"/>
                </a:lnTo>
                <a:lnTo>
                  <a:pt x="1634015" y="382656"/>
                </a:lnTo>
                <a:lnTo>
                  <a:pt x="1615842" y="344497"/>
                </a:lnTo>
                <a:lnTo>
                  <a:pt x="1592955" y="307645"/>
                </a:lnTo>
                <a:lnTo>
                  <a:pt x="1565566" y="272231"/>
                </a:lnTo>
                <a:lnTo>
                  <a:pt x="1533890" y="238384"/>
                </a:lnTo>
                <a:lnTo>
                  <a:pt x="1498140" y="206233"/>
                </a:lnTo>
                <a:lnTo>
                  <a:pt x="1458530" y="175909"/>
                </a:lnTo>
                <a:lnTo>
                  <a:pt x="1415272" y="147542"/>
                </a:lnTo>
                <a:lnTo>
                  <a:pt x="1368580" y="121260"/>
                </a:lnTo>
                <a:lnTo>
                  <a:pt x="1318668" y="97194"/>
                </a:lnTo>
                <a:lnTo>
                  <a:pt x="1265749" y="75474"/>
                </a:lnTo>
                <a:lnTo>
                  <a:pt x="1210037" y="56228"/>
                </a:lnTo>
                <a:lnTo>
                  <a:pt x="1151745" y="39588"/>
                </a:lnTo>
                <a:lnTo>
                  <a:pt x="1091086" y="25682"/>
                </a:lnTo>
                <a:lnTo>
                  <a:pt x="1028274" y="14640"/>
                </a:lnTo>
                <a:lnTo>
                  <a:pt x="963523" y="6593"/>
                </a:lnTo>
                <a:lnTo>
                  <a:pt x="897046" y="1670"/>
                </a:lnTo>
                <a:lnTo>
                  <a:pt x="829055" y="0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5027029" y="1455745"/>
            <a:ext cx="891182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Tahoma"/>
                <a:cs typeface="Tahoma"/>
              </a:rPr>
              <a:t>ว</a:t>
            </a:r>
            <a:r>
              <a:rPr lang="th-TH" sz="2000" b="1" dirty="0">
                <a:solidFill>
                  <a:srgbClr val="FFFFFF"/>
                </a:solidFill>
                <a:latin typeface="Tahoma"/>
                <a:cs typeface="Tahoma"/>
              </a:rPr>
              <a:t>ั</a:t>
            </a:r>
            <a:r>
              <a:rPr sz="2000" b="1" dirty="0" err="1">
                <a:solidFill>
                  <a:srgbClr val="FFFFFF"/>
                </a:solidFill>
                <a:latin typeface="Tahoma"/>
                <a:cs typeface="Tahoma"/>
              </a:rPr>
              <a:t>ยเ</a:t>
            </a:r>
            <a:r>
              <a:rPr sz="2000" b="1" spc="-5" dirty="0" err="1">
                <a:solidFill>
                  <a:srgbClr val="FFFFFF"/>
                </a:solidFill>
                <a:latin typeface="Tahoma"/>
                <a:cs typeface="Tahoma"/>
              </a:rPr>
              <a:t>ร</a:t>
            </a:r>
            <a:r>
              <a:rPr lang="th-TH" sz="2000" b="1" spc="-5" dirty="0">
                <a:solidFill>
                  <a:srgbClr val="FFFFFF"/>
                </a:solidFill>
                <a:latin typeface="Tahoma"/>
                <a:cs typeface="Tahoma"/>
              </a:rPr>
              <a:t>ี</a:t>
            </a:r>
            <a:r>
              <a:rPr sz="2000" b="1" dirty="0" err="1">
                <a:solidFill>
                  <a:srgbClr val="FFFFFF"/>
                </a:solidFill>
                <a:latin typeface="Tahoma"/>
                <a:cs typeface="Tahoma"/>
              </a:rPr>
              <a:t>ยน</a:t>
            </a:r>
            <a:endParaRPr sz="2000" dirty="0">
              <a:latin typeface="Tahoma"/>
              <a:cs typeface="Tahoma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2374753" y="2465890"/>
            <a:ext cx="973582" cy="490061"/>
          </a:xfrm>
          <a:custGeom>
            <a:avLst/>
            <a:gdLst/>
            <a:ahLst/>
            <a:cxnLst/>
            <a:rect l="l" t="t" r="r" b="b"/>
            <a:pathLst>
              <a:path w="975360" h="466725">
                <a:moveTo>
                  <a:pt x="975359" y="0"/>
                </a:moveTo>
                <a:lnTo>
                  <a:pt x="0" y="0"/>
                </a:lnTo>
                <a:lnTo>
                  <a:pt x="487680" y="466344"/>
                </a:lnTo>
                <a:lnTo>
                  <a:pt x="975359" y="0"/>
                </a:lnTo>
                <a:close/>
              </a:path>
            </a:pathLst>
          </a:custGeom>
          <a:solidFill>
            <a:srgbClr val="FF99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374753" y="2457106"/>
            <a:ext cx="973582" cy="490061"/>
          </a:xfrm>
          <a:custGeom>
            <a:avLst/>
            <a:gdLst/>
            <a:ahLst/>
            <a:cxnLst/>
            <a:rect l="l" t="t" r="r" b="b"/>
            <a:pathLst>
              <a:path w="975360" h="466725">
                <a:moveTo>
                  <a:pt x="0" y="0"/>
                </a:moveTo>
                <a:lnTo>
                  <a:pt x="975359" y="0"/>
                </a:lnTo>
                <a:lnTo>
                  <a:pt x="487680" y="466344"/>
                </a:lnTo>
                <a:lnTo>
                  <a:pt x="0" y="0"/>
                </a:lnTo>
                <a:close/>
              </a:path>
            </a:pathLst>
          </a:custGeom>
          <a:ln w="25400">
            <a:solidFill>
              <a:srgbClr val="FF99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7910327" y="1115605"/>
            <a:ext cx="522286" cy="970121"/>
          </a:xfrm>
          <a:custGeom>
            <a:avLst/>
            <a:gdLst/>
            <a:ahLst/>
            <a:cxnLst/>
            <a:rect l="l" t="t" r="r" b="b"/>
            <a:pathLst>
              <a:path w="523240" h="923925">
                <a:moveTo>
                  <a:pt x="0" y="0"/>
                </a:moveTo>
                <a:lnTo>
                  <a:pt x="0" y="923543"/>
                </a:lnTo>
                <a:lnTo>
                  <a:pt x="522732" y="461772"/>
                </a:lnTo>
                <a:lnTo>
                  <a:pt x="0" y="0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886728" y="2307157"/>
            <a:ext cx="973583" cy="425102"/>
          </a:xfrm>
          <a:custGeom>
            <a:avLst/>
            <a:gdLst/>
            <a:ahLst/>
            <a:cxnLst/>
            <a:rect l="l" t="t" r="r" b="b"/>
            <a:pathLst>
              <a:path w="728979" h="361314">
                <a:moveTo>
                  <a:pt x="364236" y="0"/>
                </a:moveTo>
                <a:lnTo>
                  <a:pt x="0" y="361188"/>
                </a:lnTo>
                <a:lnTo>
                  <a:pt x="728472" y="361188"/>
                </a:lnTo>
                <a:lnTo>
                  <a:pt x="364236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084923" y="3957010"/>
            <a:ext cx="876299" cy="415126"/>
          </a:xfrm>
          <a:custGeom>
            <a:avLst/>
            <a:gdLst/>
            <a:ahLst/>
            <a:cxnLst/>
            <a:rect l="l" t="t" r="r" b="b"/>
            <a:pathLst>
              <a:path w="728979" h="361314">
                <a:moveTo>
                  <a:pt x="728472" y="0"/>
                </a:moveTo>
                <a:lnTo>
                  <a:pt x="0" y="0"/>
                </a:lnTo>
                <a:lnTo>
                  <a:pt x="364235" y="361188"/>
                </a:lnTo>
                <a:lnTo>
                  <a:pt x="728472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9065437" y="2276199"/>
            <a:ext cx="915269" cy="379381"/>
          </a:xfrm>
          <a:custGeom>
            <a:avLst/>
            <a:gdLst/>
            <a:ahLst/>
            <a:cxnLst/>
            <a:rect l="l" t="t" r="r" b="b"/>
            <a:pathLst>
              <a:path w="728979" h="361314">
                <a:moveTo>
                  <a:pt x="728472" y="0"/>
                </a:moveTo>
                <a:lnTo>
                  <a:pt x="0" y="0"/>
                </a:lnTo>
                <a:lnTo>
                  <a:pt x="364235" y="361188"/>
                </a:lnTo>
                <a:lnTo>
                  <a:pt x="728472" y="0"/>
                </a:lnTo>
                <a:close/>
              </a:path>
            </a:pathLst>
          </a:custGeom>
          <a:solidFill>
            <a:srgbClr val="008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10584886" y="3110617"/>
            <a:ext cx="1074363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rgbClr val="0000FF"/>
                </a:solidFill>
                <a:latin typeface="Angsana New"/>
                <a:cs typeface="Angsana New"/>
              </a:rPr>
              <a:t>- </a:t>
            </a:r>
            <a:r>
              <a:rPr sz="1600" b="1" spc="-20" dirty="0">
                <a:solidFill>
                  <a:srgbClr val="0000FF"/>
                </a:solidFill>
                <a:latin typeface="Tahoma"/>
                <a:cs typeface="Tahoma"/>
              </a:rPr>
              <a:t>BM</a:t>
            </a:r>
            <a:r>
              <a:rPr sz="1600" b="1" spc="-10" dirty="0">
                <a:solidFill>
                  <a:srgbClr val="0000FF"/>
                </a:solidFill>
                <a:latin typeface="Tahoma"/>
                <a:cs typeface="Tahoma"/>
              </a:rPr>
              <a:t>I</a:t>
            </a:r>
            <a:r>
              <a:rPr sz="1600" b="1" spc="5" dirty="0">
                <a:solidFill>
                  <a:srgbClr val="0000FF"/>
                </a:solidFill>
                <a:latin typeface="Tahoma"/>
                <a:cs typeface="Tahoma"/>
              </a:rPr>
              <a:t> </a:t>
            </a:r>
            <a:r>
              <a:rPr sz="1600" b="1" spc="-15" dirty="0">
                <a:solidFill>
                  <a:srgbClr val="0000FF"/>
                </a:solidFill>
                <a:latin typeface="Tahoma"/>
                <a:cs typeface="Tahoma"/>
              </a:rPr>
              <a:t>ป</a:t>
            </a:r>
            <a:r>
              <a:rPr sz="1600" b="1" spc="-20" dirty="0">
                <a:solidFill>
                  <a:srgbClr val="0000FF"/>
                </a:solidFill>
                <a:latin typeface="Tahoma"/>
                <a:cs typeface="Tahoma"/>
              </a:rPr>
              <a:t>ก</a:t>
            </a:r>
            <a:r>
              <a:rPr sz="1600" b="1" spc="120" dirty="0">
                <a:solidFill>
                  <a:srgbClr val="0000FF"/>
                </a:solidFill>
                <a:latin typeface="Tahoma"/>
                <a:cs typeface="Tahoma"/>
              </a:rPr>
              <a:t>ต</a:t>
            </a:r>
            <a:r>
              <a:rPr sz="1600" b="1" dirty="0">
                <a:solidFill>
                  <a:srgbClr val="0000FF"/>
                </a:solidFill>
                <a:latin typeface="Tahoma"/>
                <a:cs typeface="Tahoma"/>
              </a:rPr>
              <a:t>ิ</a:t>
            </a:r>
            <a:endParaRPr sz="1600" dirty="0">
              <a:solidFill>
                <a:srgbClr val="0000FF"/>
              </a:solidFill>
              <a:latin typeface="Tahoma"/>
              <a:cs typeface="Tahoma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0391268" y="4496562"/>
            <a:ext cx="1715334" cy="861774"/>
          </a:xfrm>
          <a:prstGeom prst="rect">
            <a:avLst/>
          </a:prstGeom>
          <a:solidFill>
            <a:srgbClr val="66FF33"/>
          </a:solidFill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th-TH" sz="1400" b="1" spc="-5" dirty="0" err="1">
                <a:latin typeface="Tahoma"/>
                <a:cs typeface="Tahoma"/>
              </a:rPr>
              <a:t>ส</a:t>
            </a:r>
            <a:r>
              <a:rPr lang="th-TH" sz="1400" b="1" dirty="0" err="1">
                <a:latin typeface="Tahoma"/>
                <a:cs typeface="Tahoma"/>
              </a:rPr>
              <a:t>ข</a:t>
            </a:r>
            <a:r>
              <a:rPr lang="th-TH" sz="1400" b="1" spc="5" dirty="0">
                <a:latin typeface="Tahoma"/>
                <a:cs typeface="Tahoma"/>
              </a:rPr>
              <a:t>ภ</a:t>
            </a:r>
            <a:r>
              <a:rPr lang="th-TH" sz="1400" b="1" dirty="0">
                <a:latin typeface="Tahoma"/>
                <a:cs typeface="Tahoma"/>
              </a:rPr>
              <a:t>าพดียอ</a:t>
            </a:r>
            <a:r>
              <a:rPr lang="th-TH" sz="1400" b="1" spc="-5" dirty="0">
                <a:latin typeface="Tahoma"/>
                <a:cs typeface="Tahoma"/>
              </a:rPr>
              <a:t>ด</a:t>
            </a:r>
            <a:r>
              <a:rPr lang="th-TH" sz="1400" b="1" dirty="0">
                <a:latin typeface="Tahoma"/>
                <a:cs typeface="Tahoma"/>
              </a:rPr>
              <a:t>เยี่ยม </a:t>
            </a:r>
            <a:r>
              <a:rPr sz="1400" b="1" spc="-5" dirty="0">
                <a:latin typeface="Tahoma"/>
                <a:cs typeface="Tahoma"/>
              </a:rPr>
              <a:t>H</a:t>
            </a:r>
            <a:r>
              <a:rPr lang="en-US" sz="1400" b="1" spc="-5" dirty="0">
                <a:latin typeface="Tahoma"/>
                <a:cs typeface="Tahoma"/>
              </a:rPr>
              <a:t>ALE</a:t>
            </a:r>
            <a:r>
              <a:rPr sz="1400" b="1" spc="5" dirty="0">
                <a:latin typeface="Tahoma"/>
                <a:cs typeface="Tahoma"/>
              </a:rPr>
              <a:t> </a:t>
            </a:r>
            <a:r>
              <a:rPr sz="1400" b="1" dirty="0">
                <a:latin typeface="Tahoma"/>
                <a:cs typeface="Tahoma"/>
              </a:rPr>
              <a:t>= </a:t>
            </a:r>
            <a:r>
              <a:rPr sz="1400" b="1" spc="-10" dirty="0">
                <a:latin typeface="Tahoma"/>
                <a:cs typeface="Tahoma"/>
              </a:rPr>
              <a:t>7</a:t>
            </a:r>
            <a:r>
              <a:rPr sz="1400" b="1" dirty="0">
                <a:latin typeface="Tahoma"/>
                <a:cs typeface="Tahoma"/>
              </a:rPr>
              <a:t>5</a:t>
            </a:r>
            <a:r>
              <a:rPr sz="1400" b="1" spc="-10" dirty="0">
                <a:latin typeface="Tahoma"/>
                <a:cs typeface="Tahoma"/>
              </a:rPr>
              <a:t> </a:t>
            </a:r>
            <a:r>
              <a:rPr sz="1400" b="1" spc="-200" dirty="0">
                <a:latin typeface="Tahoma"/>
                <a:cs typeface="Tahoma"/>
              </a:rPr>
              <a:t>ปี</a:t>
            </a:r>
            <a:endParaRPr sz="1400" dirty="0">
              <a:latin typeface="Tahoma"/>
              <a:cs typeface="Tahoma"/>
            </a:endParaRPr>
          </a:p>
          <a:p>
            <a:pPr marL="12700" marR="5080"/>
            <a:r>
              <a:rPr lang="th-TH" sz="1400" b="1" dirty="0">
                <a:latin typeface="Tahoma"/>
                <a:cs typeface="Tahoma"/>
              </a:rPr>
              <a:t>อา</a:t>
            </a:r>
            <a:r>
              <a:rPr lang="th-TH" sz="1400" b="1" spc="-5" dirty="0">
                <a:latin typeface="Tahoma"/>
                <a:cs typeface="Tahoma"/>
              </a:rPr>
              <a:t>ย</a:t>
            </a:r>
            <a:r>
              <a:rPr lang="th-TH" sz="1400" b="1" spc="-925" dirty="0">
                <a:latin typeface="Tahoma"/>
                <a:cs typeface="Tahoma"/>
              </a:rPr>
              <a:t>ย</a:t>
            </a:r>
            <a:r>
              <a:rPr lang="th-TH" sz="1400" b="1" dirty="0">
                <a:latin typeface="Tahoma"/>
                <a:cs typeface="Tahoma"/>
              </a:rPr>
              <a:t>ุยืนยาว</a:t>
            </a:r>
            <a:endParaRPr lang="th-TH" sz="1400" dirty="0"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</a:pPr>
            <a:r>
              <a:rPr lang="en-US" sz="1400" b="1" dirty="0">
                <a:latin typeface="Tahoma"/>
                <a:cs typeface="Tahoma"/>
              </a:rPr>
              <a:t>LE = 85 </a:t>
            </a:r>
            <a:r>
              <a:rPr lang="th-TH" sz="1400" b="1" dirty="0">
                <a:latin typeface="Tahoma"/>
                <a:cs typeface="Tahoma"/>
              </a:rPr>
              <a:t>ปี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4113438" y="5280606"/>
            <a:ext cx="576797" cy="1024128"/>
          </a:xfrm>
          <a:custGeom>
            <a:avLst/>
            <a:gdLst/>
            <a:ahLst/>
            <a:cxnLst/>
            <a:rect l="l" t="t" r="r" b="b"/>
            <a:pathLst>
              <a:path w="577850" h="975360">
                <a:moveTo>
                  <a:pt x="0" y="0"/>
                </a:moveTo>
                <a:lnTo>
                  <a:pt x="0" y="975360"/>
                </a:lnTo>
                <a:lnTo>
                  <a:pt x="577595" y="487680"/>
                </a:lnTo>
                <a:lnTo>
                  <a:pt x="0" y="0"/>
                </a:lnTo>
                <a:close/>
              </a:path>
            </a:pathLst>
          </a:custGeom>
          <a:solidFill>
            <a:srgbClr val="FFCC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9440" y="1021726"/>
            <a:ext cx="3977995" cy="6058891"/>
          </a:xfrm>
          <a:custGeom>
            <a:avLst/>
            <a:gdLst/>
            <a:ahLst/>
            <a:cxnLst/>
            <a:rect l="l" t="t" r="r" b="b"/>
            <a:pathLst>
              <a:path w="3985260" h="5242559">
                <a:moveTo>
                  <a:pt x="0" y="664210"/>
                </a:moveTo>
                <a:lnTo>
                  <a:pt x="2201" y="609742"/>
                </a:lnTo>
                <a:lnTo>
                  <a:pt x="8693" y="556485"/>
                </a:lnTo>
                <a:lnTo>
                  <a:pt x="19304" y="504611"/>
                </a:lnTo>
                <a:lnTo>
                  <a:pt x="33862" y="454290"/>
                </a:lnTo>
                <a:lnTo>
                  <a:pt x="52197" y="405693"/>
                </a:lnTo>
                <a:lnTo>
                  <a:pt x="74139" y="358992"/>
                </a:lnTo>
                <a:lnTo>
                  <a:pt x="99515" y="314357"/>
                </a:lnTo>
                <a:lnTo>
                  <a:pt x="128156" y="271960"/>
                </a:lnTo>
                <a:lnTo>
                  <a:pt x="159890" y="231972"/>
                </a:lnTo>
                <a:lnTo>
                  <a:pt x="194546" y="194563"/>
                </a:lnTo>
                <a:lnTo>
                  <a:pt x="231953" y="159906"/>
                </a:lnTo>
                <a:lnTo>
                  <a:pt x="271941" y="128170"/>
                </a:lnTo>
                <a:lnTo>
                  <a:pt x="314338" y="99527"/>
                </a:lnTo>
                <a:lnTo>
                  <a:pt x="358974" y="74148"/>
                </a:lnTo>
                <a:lnTo>
                  <a:pt x="405677" y="52204"/>
                </a:lnTo>
                <a:lnTo>
                  <a:pt x="454277" y="33867"/>
                </a:lnTo>
                <a:lnTo>
                  <a:pt x="504602" y="19306"/>
                </a:lnTo>
                <a:lnTo>
                  <a:pt x="556482" y="8694"/>
                </a:lnTo>
                <a:lnTo>
                  <a:pt x="609746" y="2202"/>
                </a:lnTo>
                <a:lnTo>
                  <a:pt x="664222" y="0"/>
                </a:lnTo>
                <a:lnTo>
                  <a:pt x="3321050" y="0"/>
                </a:lnTo>
                <a:lnTo>
                  <a:pt x="3375517" y="2202"/>
                </a:lnTo>
                <a:lnTo>
                  <a:pt x="3428774" y="8694"/>
                </a:lnTo>
                <a:lnTo>
                  <a:pt x="3480648" y="19306"/>
                </a:lnTo>
                <a:lnTo>
                  <a:pt x="3530969" y="33867"/>
                </a:lnTo>
                <a:lnTo>
                  <a:pt x="3579566" y="52204"/>
                </a:lnTo>
                <a:lnTo>
                  <a:pt x="3626267" y="74148"/>
                </a:lnTo>
                <a:lnTo>
                  <a:pt x="3670902" y="99527"/>
                </a:lnTo>
                <a:lnTo>
                  <a:pt x="3713299" y="128170"/>
                </a:lnTo>
                <a:lnTo>
                  <a:pt x="3753287" y="159906"/>
                </a:lnTo>
                <a:lnTo>
                  <a:pt x="3790696" y="194563"/>
                </a:lnTo>
                <a:lnTo>
                  <a:pt x="3825353" y="231972"/>
                </a:lnTo>
                <a:lnTo>
                  <a:pt x="3857089" y="271960"/>
                </a:lnTo>
                <a:lnTo>
                  <a:pt x="3885732" y="314357"/>
                </a:lnTo>
                <a:lnTo>
                  <a:pt x="3911111" y="358992"/>
                </a:lnTo>
                <a:lnTo>
                  <a:pt x="3933055" y="405693"/>
                </a:lnTo>
                <a:lnTo>
                  <a:pt x="3951392" y="454290"/>
                </a:lnTo>
                <a:lnTo>
                  <a:pt x="3965953" y="504611"/>
                </a:lnTo>
                <a:lnTo>
                  <a:pt x="3976565" y="556485"/>
                </a:lnTo>
                <a:lnTo>
                  <a:pt x="3983057" y="609742"/>
                </a:lnTo>
                <a:lnTo>
                  <a:pt x="3985260" y="664210"/>
                </a:lnTo>
                <a:lnTo>
                  <a:pt x="3985260" y="4578337"/>
                </a:lnTo>
                <a:lnTo>
                  <a:pt x="3983057" y="4632813"/>
                </a:lnTo>
                <a:lnTo>
                  <a:pt x="3976565" y="4686077"/>
                </a:lnTo>
                <a:lnTo>
                  <a:pt x="3965953" y="4737957"/>
                </a:lnTo>
                <a:lnTo>
                  <a:pt x="3951392" y="4788282"/>
                </a:lnTo>
                <a:lnTo>
                  <a:pt x="3933055" y="4836882"/>
                </a:lnTo>
                <a:lnTo>
                  <a:pt x="3911111" y="4883585"/>
                </a:lnTo>
                <a:lnTo>
                  <a:pt x="3885732" y="4928220"/>
                </a:lnTo>
                <a:lnTo>
                  <a:pt x="3857089" y="4970617"/>
                </a:lnTo>
                <a:lnTo>
                  <a:pt x="3825353" y="5010605"/>
                </a:lnTo>
                <a:lnTo>
                  <a:pt x="3790696" y="5048012"/>
                </a:lnTo>
                <a:lnTo>
                  <a:pt x="3753287" y="5082668"/>
                </a:lnTo>
                <a:lnTo>
                  <a:pt x="3713299" y="5114402"/>
                </a:lnTo>
                <a:lnTo>
                  <a:pt x="3670902" y="5143043"/>
                </a:lnTo>
                <a:lnTo>
                  <a:pt x="3626267" y="5168419"/>
                </a:lnTo>
                <a:lnTo>
                  <a:pt x="3579566" y="5190360"/>
                </a:lnTo>
                <a:lnTo>
                  <a:pt x="3530969" y="5208696"/>
                </a:lnTo>
                <a:lnTo>
                  <a:pt x="3480648" y="5223254"/>
                </a:lnTo>
                <a:lnTo>
                  <a:pt x="3428774" y="5233865"/>
                </a:lnTo>
                <a:lnTo>
                  <a:pt x="3375517" y="5240356"/>
                </a:lnTo>
                <a:lnTo>
                  <a:pt x="3321050" y="5242558"/>
                </a:lnTo>
                <a:lnTo>
                  <a:pt x="664222" y="5242558"/>
                </a:lnTo>
                <a:lnTo>
                  <a:pt x="609746" y="5240356"/>
                </a:lnTo>
                <a:lnTo>
                  <a:pt x="556482" y="5233865"/>
                </a:lnTo>
                <a:lnTo>
                  <a:pt x="504602" y="5223254"/>
                </a:lnTo>
                <a:lnTo>
                  <a:pt x="454277" y="5208696"/>
                </a:lnTo>
                <a:lnTo>
                  <a:pt x="405677" y="5190360"/>
                </a:lnTo>
                <a:lnTo>
                  <a:pt x="358974" y="5168419"/>
                </a:lnTo>
                <a:lnTo>
                  <a:pt x="314338" y="5143043"/>
                </a:lnTo>
                <a:lnTo>
                  <a:pt x="271941" y="5114402"/>
                </a:lnTo>
                <a:lnTo>
                  <a:pt x="231953" y="5082668"/>
                </a:lnTo>
                <a:lnTo>
                  <a:pt x="194546" y="5048012"/>
                </a:lnTo>
                <a:lnTo>
                  <a:pt x="159890" y="5010605"/>
                </a:lnTo>
                <a:lnTo>
                  <a:pt x="128156" y="4970617"/>
                </a:lnTo>
                <a:lnTo>
                  <a:pt x="99515" y="4928220"/>
                </a:lnTo>
                <a:lnTo>
                  <a:pt x="74139" y="4883585"/>
                </a:lnTo>
                <a:lnTo>
                  <a:pt x="52197" y="4836882"/>
                </a:lnTo>
                <a:lnTo>
                  <a:pt x="33862" y="4788282"/>
                </a:lnTo>
                <a:lnTo>
                  <a:pt x="19304" y="4737957"/>
                </a:lnTo>
                <a:lnTo>
                  <a:pt x="8693" y="4686077"/>
                </a:lnTo>
                <a:lnTo>
                  <a:pt x="2201" y="4632813"/>
                </a:lnTo>
                <a:lnTo>
                  <a:pt x="0" y="4578337"/>
                </a:lnTo>
                <a:lnTo>
                  <a:pt x="0" y="664210"/>
                </a:lnTo>
                <a:close/>
              </a:path>
            </a:pathLst>
          </a:custGeom>
          <a:ln w="25400">
            <a:solidFill>
              <a:srgbClr val="FF66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097411" y="4290935"/>
            <a:ext cx="4435123" cy="2789682"/>
          </a:xfrm>
          <a:custGeom>
            <a:avLst/>
            <a:gdLst/>
            <a:ahLst/>
            <a:cxnLst/>
            <a:rect l="l" t="t" r="r" b="b"/>
            <a:pathLst>
              <a:path w="3937000" h="2656840">
                <a:moveTo>
                  <a:pt x="0" y="442722"/>
                </a:moveTo>
                <a:lnTo>
                  <a:pt x="5795" y="370918"/>
                </a:lnTo>
                <a:lnTo>
                  <a:pt x="22573" y="302800"/>
                </a:lnTo>
                <a:lnTo>
                  <a:pt x="49422" y="239280"/>
                </a:lnTo>
                <a:lnTo>
                  <a:pt x="85429" y="181270"/>
                </a:lnTo>
                <a:lnTo>
                  <a:pt x="129682" y="129682"/>
                </a:lnTo>
                <a:lnTo>
                  <a:pt x="181270" y="85429"/>
                </a:lnTo>
                <a:lnTo>
                  <a:pt x="239280" y="49422"/>
                </a:lnTo>
                <a:lnTo>
                  <a:pt x="302800" y="22573"/>
                </a:lnTo>
                <a:lnTo>
                  <a:pt x="370918" y="5795"/>
                </a:lnTo>
                <a:lnTo>
                  <a:pt x="442721" y="0"/>
                </a:lnTo>
                <a:lnTo>
                  <a:pt x="3493770" y="0"/>
                </a:lnTo>
                <a:lnTo>
                  <a:pt x="3565573" y="5795"/>
                </a:lnTo>
                <a:lnTo>
                  <a:pt x="3633691" y="22573"/>
                </a:lnTo>
                <a:lnTo>
                  <a:pt x="3697211" y="49422"/>
                </a:lnTo>
                <a:lnTo>
                  <a:pt x="3755221" y="85429"/>
                </a:lnTo>
                <a:lnTo>
                  <a:pt x="3806809" y="129682"/>
                </a:lnTo>
                <a:lnTo>
                  <a:pt x="3851062" y="181270"/>
                </a:lnTo>
                <a:lnTo>
                  <a:pt x="3887069" y="239280"/>
                </a:lnTo>
                <a:lnTo>
                  <a:pt x="3913918" y="302800"/>
                </a:lnTo>
                <a:lnTo>
                  <a:pt x="3930696" y="370918"/>
                </a:lnTo>
                <a:lnTo>
                  <a:pt x="3936491" y="442722"/>
                </a:lnTo>
                <a:lnTo>
                  <a:pt x="3936491" y="2213597"/>
                </a:lnTo>
                <a:lnTo>
                  <a:pt x="3930696" y="2285410"/>
                </a:lnTo>
                <a:lnTo>
                  <a:pt x="3913918" y="2353534"/>
                </a:lnTo>
                <a:lnTo>
                  <a:pt x="3887069" y="2417057"/>
                </a:lnTo>
                <a:lnTo>
                  <a:pt x="3851062" y="2475069"/>
                </a:lnTo>
                <a:lnTo>
                  <a:pt x="3806809" y="2526656"/>
                </a:lnTo>
                <a:lnTo>
                  <a:pt x="3755221" y="2570908"/>
                </a:lnTo>
                <a:lnTo>
                  <a:pt x="3697211" y="2606913"/>
                </a:lnTo>
                <a:lnTo>
                  <a:pt x="3633691" y="2633759"/>
                </a:lnTo>
                <a:lnTo>
                  <a:pt x="3565573" y="2650536"/>
                </a:lnTo>
                <a:lnTo>
                  <a:pt x="3493770" y="2656330"/>
                </a:lnTo>
                <a:lnTo>
                  <a:pt x="442721" y="2656330"/>
                </a:lnTo>
                <a:lnTo>
                  <a:pt x="370918" y="2650536"/>
                </a:lnTo>
                <a:lnTo>
                  <a:pt x="302800" y="2633759"/>
                </a:lnTo>
                <a:lnTo>
                  <a:pt x="239280" y="2606913"/>
                </a:lnTo>
                <a:lnTo>
                  <a:pt x="181270" y="2570908"/>
                </a:lnTo>
                <a:lnTo>
                  <a:pt x="129682" y="2526656"/>
                </a:lnTo>
                <a:lnTo>
                  <a:pt x="85429" y="2475069"/>
                </a:lnTo>
                <a:lnTo>
                  <a:pt x="49422" y="2417057"/>
                </a:lnTo>
                <a:lnTo>
                  <a:pt x="22573" y="2353534"/>
                </a:lnTo>
                <a:lnTo>
                  <a:pt x="5795" y="2285410"/>
                </a:lnTo>
                <a:lnTo>
                  <a:pt x="0" y="2213597"/>
                </a:lnTo>
                <a:lnTo>
                  <a:pt x="0" y="442722"/>
                </a:lnTo>
                <a:close/>
              </a:path>
            </a:pathLst>
          </a:custGeom>
          <a:ln w="25400">
            <a:solidFill>
              <a:srgbClr val="FF66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TextBox 80"/>
          <p:cNvSpPr txBox="1"/>
          <p:nvPr/>
        </p:nvSpPr>
        <p:spPr>
          <a:xfrm>
            <a:off x="252238" y="1106637"/>
            <a:ext cx="20204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1.เตรียมความพร้อมก่อนตั้งครรภ์</a:t>
            </a:r>
          </a:p>
          <a:p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-BMI 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ปกติ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-ไม่มีภาวะโลหิตจาง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-ไม่ขาดไอโอดีน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2.ทัศนคติที่ดีในการสร้างครอบครัว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3.ตั้งครรภ์เมื่อพร้อมและวางแผนก่อนมีบุตร</a:t>
            </a:r>
          </a:p>
        </p:txBody>
      </p:sp>
      <p:sp>
        <p:nvSpPr>
          <p:cNvPr id="82" name="object 23"/>
          <p:cNvSpPr/>
          <p:nvPr/>
        </p:nvSpPr>
        <p:spPr>
          <a:xfrm>
            <a:off x="1903935" y="3092883"/>
            <a:ext cx="1850439" cy="1138363"/>
          </a:xfrm>
          <a:custGeom>
            <a:avLst/>
            <a:gdLst/>
            <a:ahLst/>
            <a:cxnLst/>
            <a:rect l="l" t="t" r="r" b="b"/>
            <a:pathLst>
              <a:path w="2273935" h="1655445">
                <a:moveTo>
                  <a:pt x="1136904" y="0"/>
                </a:moveTo>
                <a:lnTo>
                  <a:pt x="1043661" y="2742"/>
                </a:lnTo>
                <a:lnTo>
                  <a:pt x="952493" y="10829"/>
                </a:lnTo>
                <a:lnTo>
                  <a:pt x="863694" y="24048"/>
                </a:lnTo>
                <a:lnTo>
                  <a:pt x="777556" y="42184"/>
                </a:lnTo>
                <a:lnTo>
                  <a:pt x="694372" y="65025"/>
                </a:lnTo>
                <a:lnTo>
                  <a:pt x="614434" y="92360"/>
                </a:lnTo>
                <a:lnTo>
                  <a:pt x="538034" y="123973"/>
                </a:lnTo>
                <a:lnTo>
                  <a:pt x="465466" y="159654"/>
                </a:lnTo>
                <a:lnTo>
                  <a:pt x="397021" y="199188"/>
                </a:lnTo>
                <a:lnTo>
                  <a:pt x="332994" y="242363"/>
                </a:lnTo>
                <a:lnTo>
                  <a:pt x="273675" y="288966"/>
                </a:lnTo>
                <a:lnTo>
                  <a:pt x="219358" y="338785"/>
                </a:lnTo>
                <a:lnTo>
                  <a:pt x="170335" y="391605"/>
                </a:lnTo>
                <a:lnTo>
                  <a:pt x="126900" y="447215"/>
                </a:lnTo>
                <a:lnTo>
                  <a:pt x="89344" y="505402"/>
                </a:lnTo>
                <a:lnTo>
                  <a:pt x="57960" y="565952"/>
                </a:lnTo>
                <a:lnTo>
                  <a:pt x="33041" y="628653"/>
                </a:lnTo>
                <a:lnTo>
                  <a:pt x="14880" y="693292"/>
                </a:lnTo>
                <a:lnTo>
                  <a:pt x="3768" y="759656"/>
                </a:lnTo>
                <a:lnTo>
                  <a:pt x="0" y="827532"/>
                </a:lnTo>
                <a:lnTo>
                  <a:pt x="3768" y="895407"/>
                </a:lnTo>
                <a:lnTo>
                  <a:pt x="14880" y="961771"/>
                </a:lnTo>
                <a:lnTo>
                  <a:pt x="33041" y="1026410"/>
                </a:lnTo>
                <a:lnTo>
                  <a:pt x="57960" y="1089111"/>
                </a:lnTo>
                <a:lnTo>
                  <a:pt x="89344" y="1149661"/>
                </a:lnTo>
                <a:lnTo>
                  <a:pt x="126900" y="1207848"/>
                </a:lnTo>
                <a:lnTo>
                  <a:pt x="170335" y="1263458"/>
                </a:lnTo>
                <a:lnTo>
                  <a:pt x="219358" y="1316278"/>
                </a:lnTo>
                <a:lnTo>
                  <a:pt x="273675" y="1366097"/>
                </a:lnTo>
                <a:lnTo>
                  <a:pt x="332994" y="1412700"/>
                </a:lnTo>
                <a:lnTo>
                  <a:pt x="397021" y="1455875"/>
                </a:lnTo>
                <a:lnTo>
                  <a:pt x="465466" y="1495409"/>
                </a:lnTo>
                <a:lnTo>
                  <a:pt x="538034" y="1531090"/>
                </a:lnTo>
                <a:lnTo>
                  <a:pt x="614434" y="1562703"/>
                </a:lnTo>
                <a:lnTo>
                  <a:pt x="694372" y="1590038"/>
                </a:lnTo>
                <a:lnTo>
                  <a:pt x="777556" y="1612879"/>
                </a:lnTo>
                <a:lnTo>
                  <a:pt x="863694" y="1631015"/>
                </a:lnTo>
                <a:lnTo>
                  <a:pt x="952493" y="1644234"/>
                </a:lnTo>
                <a:lnTo>
                  <a:pt x="1043661" y="1652321"/>
                </a:lnTo>
                <a:lnTo>
                  <a:pt x="1136904" y="1655064"/>
                </a:lnTo>
                <a:lnTo>
                  <a:pt x="1230146" y="1652321"/>
                </a:lnTo>
                <a:lnTo>
                  <a:pt x="1321314" y="1644234"/>
                </a:lnTo>
                <a:lnTo>
                  <a:pt x="1410113" y="1631015"/>
                </a:lnTo>
                <a:lnTo>
                  <a:pt x="1496251" y="1612879"/>
                </a:lnTo>
                <a:lnTo>
                  <a:pt x="1579435" y="1590038"/>
                </a:lnTo>
                <a:lnTo>
                  <a:pt x="1659373" y="1562703"/>
                </a:lnTo>
                <a:lnTo>
                  <a:pt x="1735773" y="1531090"/>
                </a:lnTo>
                <a:lnTo>
                  <a:pt x="1808341" y="1495409"/>
                </a:lnTo>
                <a:lnTo>
                  <a:pt x="1876786" y="1455875"/>
                </a:lnTo>
                <a:lnTo>
                  <a:pt x="1940813" y="1412700"/>
                </a:lnTo>
                <a:lnTo>
                  <a:pt x="2000132" y="1366097"/>
                </a:lnTo>
                <a:lnTo>
                  <a:pt x="2054449" y="1316278"/>
                </a:lnTo>
                <a:lnTo>
                  <a:pt x="2103472" y="1263458"/>
                </a:lnTo>
                <a:lnTo>
                  <a:pt x="2146907" y="1207848"/>
                </a:lnTo>
                <a:lnTo>
                  <a:pt x="2184463" y="1149661"/>
                </a:lnTo>
                <a:lnTo>
                  <a:pt x="2215847" y="1089111"/>
                </a:lnTo>
                <a:lnTo>
                  <a:pt x="2240766" y="1026410"/>
                </a:lnTo>
                <a:lnTo>
                  <a:pt x="2258927" y="961771"/>
                </a:lnTo>
                <a:lnTo>
                  <a:pt x="2270039" y="895407"/>
                </a:lnTo>
                <a:lnTo>
                  <a:pt x="2273808" y="827532"/>
                </a:lnTo>
                <a:lnTo>
                  <a:pt x="2270039" y="759656"/>
                </a:lnTo>
                <a:lnTo>
                  <a:pt x="2258927" y="693292"/>
                </a:lnTo>
                <a:lnTo>
                  <a:pt x="2240766" y="628653"/>
                </a:lnTo>
                <a:lnTo>
                  <a:pt x="2215847" y="565952"/>
                </a:lnTo>
                <a:lnTo>
                  <a:pt x="2184463" y="505402"/>
                </a:lnTo>
                <a:lnTo>
                  <a:pt x="2146907" y="447215"/>
                </a:lnTo>
                <a:lnTo>
                  <a:pt x="2103472" y="391605"/>
                </a:lnTo>
                <a:lnTo>
                  <a:pt x="2054449" y="338785"/>
                </a:lnTo>
                <a:lnTo>
                  <a:pt x="2000132" y="288966"/>
                </a:lnTo>
                <a:lnTo>
                  <a:pt x="1940813" y="242363"/>
                </a:lnTo>
                <a:lnTo>
                  <a:pt x="1876786" y="199188"/>
                </a:lnTo>
                <a:lnTo>
                  <a:pt x="1808341" y="159654"/>
                </a:lnTo>
                <a:lnTo>
                  <a:pt x="1735773" y="123973"/>
                </a:lnTo>
                <a:lnTo>
                  <a:pt x="1659373" y="92360"/>
                </a:lnTo>
                <a:lnTo>
                  <a:pt x="1579435" y="65025"/>
                </a:lnTo>
                <a:lnTo>
                  <a:pt x="1496251" y="42184"/>
                </a:lnTo>
                <a:lnTo>
                  <a:pt x="1410113" y="24048"/>
                </a:lnTo>
                <a:lnTo>
                  <a:pt x="1321314" y="10829"/>
                </a:lnTo>
                <a:lnTo>
                  <a:pt x="1230146" y="2742"/>
                </a:lnTo>
                <a:lnTo>
                  <a:pt x="1136904" y="0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3" name="object 24"/>
          <p:cNvSpPr txBox="1"/>
          <p:nvPr/>
        </p:nvSpPr>
        <p:spPr>
          <a:xfrm>
            <a:off x="2140357" y="3533225"/>
            <a:ext cx="1406261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5910" marR="5080" indent="-283845">
              <a:lnSpc>
                <a:spcPct val="100000"/>
              </a:lnSpc>
              <a:tabLst>
                <a:tab pos="846455" algn="l"/>
              </a:tabLst>
            </a:pPr>
            <a:r>
              <a:rPr lang="th-TH" sz="1800" b="1" dirty="0">
                <a:latin typeface="Tahoma"/>
                <a:cs typeface="Tahoma"/>
              </a:rPr>
              <a:t>หญิงตั้งครรภ์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84" name="object 45"/>
          <p:cNvSpPr/>
          <p:nvPr/>
        </p:nvSpPr>
        <p:spPr>
          <a:xfrm>
            <a:off x="2374753" y="4394261"/>
            <a:ext cx="973582" cy="490061"/>
          </a:xfrm>
          <a:custGeom>
            <a:avLst/>
            <a:gdLst/>
            <a:ahLst/>
            <a:cxnLst/>
            <a:rect l="l" t="t" r="r" b="b"/>
            <a:pathLst>
              <a:path w="975360" h="466725">
                <a:moveTo>
                  <a:pt x="975359" y="0"/>
                </a:moveTo>
                <a:lnTo>
                  <a:pt x="0" y="0"/>
                </a:lnTo>
                <a:lnTo>
                  <a:pt x="487680" y="466344"/>
                </a:lnTo>
                <a:lnTo>
                  <a:pt x="975359" y="0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TextBox 84"/>
          <p:cNvSpPr txBox="1"/>
          <p:nvPr/>
        </p:nvSpPr>
        <p:spPr>
          <a:xfrm>
            <a:off x="143104" y="2960371"/>
            <a:ext cx="20204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1.ตั้งครรภ์คุณภาพและการเกิดคุณภาพ(</a:t>
            </a:r>
            <a:r>
              <a:rPr lang="en-US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Birth Plan</a:t>
            </a:r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  <a:p>
            <a:r>
              <a:rPr lang="en-US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-</a:t>
            </a:r>
            <a:r>
              <a:rPr lang="th-TH" sz="1200" dirty="0" err="1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นน</a:t>
            </a:r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.เพิ่มขึ้นตามเกณฑ์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-ไม่มีภาวะโลหิตจาง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-ไม่ขาดไอโอดีน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2.แพทย์ผู้เชียวชาญดูแลร่วม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3.คลอดปลอดภัยและหากมีภาวะวิกฤติจัดระบบส่งต่อรวดเร็ว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3646" y="4893794"/>
            <a:ext cx="21990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1.เกิดและเติบโตอย่างมีคุณภาพ</a:t>
            </a:r>
          </a:p>
          <a:p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-</a:t>
            </a:r>
            <a:r>
              <a:rPr lang="th-TH" sz="12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นน</a:t>
            </a: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.แรกเกิด 2500 กรัมขึ้นไป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-ไม่มีภาวะโลหิตจาง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-ไม่ขาดไอโอดีน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-พัฒนาการสมวัย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-เลี้ยงลูกด้วยนมแม่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2.ครอบครัวอบอุ่น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 -พ่อแม่อยู่กับลูก/เลี้ยงลูกด้วย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   ตนเองอย่างน้อย 6 เดือน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3.สิ่งแวดล้อมดี</a:t>
            </a:r>
          </a:p>
        </p:txBody>
      </p:sp>
      <p:sp>
        <p:nvSpPr>
          <p:cNvPr id="87" name="object 45"/>
          <p:cNvSpPr/>
          <p:nvPr/>
        </p:nvSpPr>
        <p:spPr>
          <a:xfrm rot="10800000">
            <a:off x="5108796" y="4507462"/>
            <a:ext cx="973582" cy="490061"/>
          </a:xfrm>
          <a:custGeom>
            <a:avLst/>
            <a:gdLst/>
            <a:ahLst/>
            <a:cxnLst/>
            <a:rect l="l" t="t" r="r" b="b"/>
            <a:pathLst>
              <a:path w="975360" h="466725">
                <a:moveTo>
                  <a:pt x="975359" y="0"/>
                </a:moveTo>
                <a:lnTo>
                  <a:pt x="0" y="0"/>
                </a:lnTo>
                <a:lnTo>
                  <a:pt x="487680" y="466344"/>
                </a:lnTo>
                <a:lnTo>
                  <a:pt x="975359" y="0"/>
                </a:lnTo>
                <a:close/>
              </a:path>
            </a:pathLst>
          </a:custGeom>
          <a:solidFill>
            <a:srgbClr val="CCFF3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TextBox 87"/>
          <p:cNvSpPr txBox="1"/>
          <p:nvPr/>
        </p:nvSpPr>
        <p:spPr>
          <a:xfrm>
            <a:off x="6333475" y="4496562"/>
            <a:ext cx="21990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1.เติบโตอย่างมีคุณภาพ</a:t>
            </a:r>
          </a:p>
          <a:p>
            <a:r>
              <a:rPr lang="en-US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-พัฒนาการสมวัย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-พฤติกรรมที่พึงประสงค์วินัย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เชิงบวก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-สูงดีสมส่วน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-ฟันไม่ผุ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-เด็กที่มีพัฒนาการล่าช้าได้รับ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การดูแลและส่งต่อ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-การเข้าถึงบริการและ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ผู้เชี่ยวชาญ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2.ครอบครัวอบอุ่น</a:t>
            </a:r>
          </a:p>
          <a:p>
            <a:r>
              <a:rPr lang="th-TH" sz="1200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3.สิ่งแวดล้อมดี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488518" y="2823203"/>
            <a:ext cx="1497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1.สูงดีสมส่วน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2.พัฒนาการสมวัย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3.ฟันไม่ผุ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4.ครอบครัวอบอุ่น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5.ทักษะชีวิตดี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6.สิ่งแวดล้อมดี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269173" y="1152337"/>
            <a:ext cx="1497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1.สูงดีสมส่วน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2.ครอบครัวอบอุ่น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3.ทักษะชีวิตดี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4.สิ่งแวดล้อมดี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10304281" y="1103040"/>
            <a:ext cx="1715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1.สูงดีสมส่วน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2.ครอบครัวอบอุ่น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3.ทักษะชีวิตดี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4.สิ่งแวดล้อมดี</a:t>
            </a:r>
          </a:p>
          <a:p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5.ไม่เกิดการตั้งครรภ์ซ้ำ</a:t>
            </a:r>
          </a:p>
        </p:txBody>
      </p:sp>
      <p:sp>
        <p:nvSpPr>
          <p:cNvPr id="93" name="object 76"/>
          <p:cNvSpPr txBox="1"/>
          <p:nvPr/>
        </p:nvSpPr>
        <p:spPr>
          <a:xfrm>
            <a:off x="8620762" y="5689836"/>
            <a:ext cx="3485840" cy="1231106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0" rIns="0" bIns="0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 ปี 2565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อายุขัยเฉลี่ย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ชาย 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=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0.67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  (ประเทศ 73.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ปี)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หญิง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=79.28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  (ประเทศ 80.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HALE = 68.7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</a:t>
            </a:r>
          </a:p>
        </p:txBody>
      </p:sp>
    </p:spTree>
    <p:extLst>
      <p:ext uri="{BB962C8B-B14F-4D97-AF65-F5344CB8AC3E}">
        <p14:creationId xmlns:p14="http://schemas.microsoft.com/office/powerpoint/2010/main" val="3797511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แผนภูมิ 1"/>
          <p:cNvGraphicFramePr/>
          <p:nvPr>
            <p:extLst>
              <p:ext uri="{D42A27DB-BD31-4B8C-83A1-F6EECF244321}">
                <p14:modId xmlns:p14="http://schemas.microsoft.com/office/powerpoint/2010/main" val="28183507"/>
              </p:ext>
            </p:extLst>
          </p:nvPr>
        </p:nvGraphicFramePr>
        <p:xfrm>
          <a:off x="252240" y="1152178"/>
          <a:ext cx="554461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สี่เหลี่ยมผืนผ้ามุมมน 32">
            <a:extLst>
              <a:ext uri="{FF2B5EF4-FFF2-40B4-BE49-F238E27FC236}">
                <a16:creationId xmlns:a16="http://schemas.microsoft.com/office/drawing/2014/main" id="{EE36D7A3-9F65-433E-B697-DD095FCA5120}"/>
              </a:ext>
            </a:extLst>
          </p:cNvPr>
          <p:cNvSpPr/>
          <p:nvPr/>
        </p:nvSpPr>
        <p:spPr>
          <a:xfrm>
            <a:off x="802244" y="216074"/>
            <a:ext cx="10513168" cy="814420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อัตราตาย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แสนด้วยโรคที่เป็นสาเหตุในการเสียชีวิต 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5 </a:t>
            </a: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ลำดับแรกของกลุ่มวัย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ปี 2563 - 2565</a:t>
            </a:r>
            <a:endParaRPr lang="th-TH" sz="24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6415" y="6440120"/>
            <a:ext cx="2232248" cy="369332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กลุ่มเด็ก 0 – 5 ปี</a:t>
            </a:r>
          </a:p>
        </p:txBody>
      </p:sp>
      <p:graphicFrame>
        <p:nvGraphicFramePr>
          <p:cNvPr id="7" name="แผนภูมิ 6"/>
          <p:cNvGraphicFramePr/>
          <p:nvPr>
            <p:extLst>
              <p:ext uri="{D42A27DB-BD31-4B8C-83A1-F6EECF244321}">
                <p14:modId xmlns:p14="http://schemas.microsoft.com/office/powerpoint/2010/main" val="6531743"/>
              </p:ext>
            </p:extLst>
          </p:nvPr>
        </p:nvGraphicFramePr>
        <p:xfrm>
          <a:off x="6055384" y="1152178"/>
          <a:ext cx="554461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885087" y="6422153"/>
            <a:ext cx="2520280" cy="369332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กลุ่มวัยเรียน 6 – 14 ปี</a:t>
            </a:r>
          </a:p>
        </p:txBody>
      </p:sp>
      <p:sp>
        <p:nvSpPr>
          <p:cNvPr id="9" name="ดาว 5 แฉก 8"/>
          <p:cNvSpPr/>
          <p:nvPr/>
        </p:nvSpPr>
        <p:spPr>
          <a:xfrm>
            <a:off x="3060551" y="5108755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ดาว 5 แฉก 9"/>
          <p:cNvSpPr/>
          <p:nvPr/>
        </p:nvSpPr>
        <p:spPr>
          <a:xfrm>
            <a:off x="4212679" y="5117139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ดาว 5 แฉก 10"/>
          <p:cNvSpPr/>
          <p:nvPr/>
        </p:nvSpPr>
        <p:spPr>
          <a:xfrm>
            <a:off x="4716735" y="3672458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ดาว 5 แฉก 11"/>
          <p:cNvSpPr/>
          <p:nvPr/>
        </p:nvSpPr>
        <p:spPr>
          <a:xfrm>
            <a:off x="4721617" y="4104506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ดาว 5 แฉก 12"/>
          <p:cNvSpPr/>
          <p:nvPr/>
        </p:nvSpPr>
        <p:spPr>
          <a:xfrm>
            <a:off x="8101111" y="3529100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ดาว 5 แฉก 13"/>
          <p:cNvSpPr/>
          <p:nvPr/>
        </p:nvSpPr>
        <p:spPr>
          <a:xfrm>
            <a:off x="9253239" y="4324957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ดาว 5 แฉก 14"/>
          <p:cNvSpPr/>
          <p:nvPr/>
        </p:nvSpPr>
        <p:spPr>
          <a:xfrm>
            <a:off x="10405367" y="4248522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88122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แผนภูมิ 1"/>
          <p:cNvGraphicFramePr/>
          <p:nvPr>
            <p:extLst>
              <p:ext uri="{D42A27DB-BD31-4B8C-83A1-F6EECF244321}">
                <p14:modId xmlns:p14="http://schemas.microsoft.com/office/powerpoint/2010/main" val="899729915"/>
              </p:ext>
            </p:extLst>
          </p:nvPr>
        </p:nvGraphicFramePr>
        <p:xfrm>
          <a:off x="252240" y="1152178"/>
          <a:ext cx="554461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สี่เหลี่ยมผืนผ้ามุมมน 32">
            <a:extLst>
              <a:ext uri="{FF2B5EF4-FFF2-40B4-BE49-F238E27FC236}">
                <a16:creationId xmlns:a16="http://schemas.microsoft.com/office/drawing/2014/main" id="{EE36D7A3-9F65-433E-B697-DD095FCA5120}"/>
              </a:ext>
            </a:extLst>
          </p:cNvPr>
          <p:cNvSpPr/>
          <p:nvPr/>
        </p:nvSpPr>
        <p:spPr>
          <a:xfrm>
            <a:off x="802244" y="216074"/>
            <a:ext cx="10513168" cy="814420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อัตราตาย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แสนด้วยโรคที่เป็นสาเหตุในการเสียชีวิต 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5 </a:t>
            </a: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ลำดับแรกของกลุ่มวัย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ปี 2563 - 2565</a:t>
            </a:r>
            <a:endParaRPr lang="th-TH" sz="24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36415" y="6440120"/>
            <a:ext cx="2376264" cy="369332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กลุ่มวัยรุ่น 15 – 21 ปี</a:t>
            </a:r>
          </a:p>
        </p:txBody>
      </p:sp>
      <p:graphicFrame>
        <p:nvGraphicFramePr>
          <p:cNvPr id="7" name="แผนภูมิ 6"/>
          <p:cNvGraphicFramePr/>
          <p:nvPr>
            <p:extLst>
              <p:ext uri="{D42A27DB-BD31-4B8C-83A1-F6EECF244321}">
                <p14:modId xmlns:p14="http://schemas.microsoft.com/office/powerpoint/2010/main" val="3626339982"/>
              </p:ext>
            </p:extLst>
          </p:nvPr>
        </p:nvGraphicFramePr>
        <p:xfrm>
          <a:off x="6055384" y="1152178"/>
          <a:ext cx="554461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885087" y="6422153"/>
            <a:ext cx="2880320" cy="369332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กลุ่มวัยทำงาน 22 – 59 ปี</a:t>
            </a:r>
          </a:p>
        </p:txBody>
      </p:sp>
      <p:sp>
        <p:nvSpPr>
          <p:cNvPr id="9" name="ดาว 5 แฉก 8"/>
          <p:cNvSpPr/>
          <p:nvPr/>
        </p:nvSpPr>
        <p:spPr>
          <a:xfrm>
            <a:off x="3024547" y="3888482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ดาว 5 แฉก 9"/>
          <p:cNvSpPr/>
          <p:nvPr/>
        </p:nvSpPr>
        <p:spPr>
          <a:xfrm>
            <a:off x="4212679" y="4464546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ดาว 5 แฉก 10"/>
          <p:cNvSpPr/>
          <p:nvPr/>
        </p:nvSpPr>
        <p:spPr>
          <a:xfrm>
            <a:off x="4716735" y="3888482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ดาว 5 แฉก 11"/>
          <p:cNvSpPr/>
          <p:nvPr/>
        </p:nvSpPr>
        <p:spPr>
          <a:xfrm>
            <a:off x="8101111" y="4120306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ดาว 5 แฉก 12"/>
          <p:cNvSpPr/>
          <p:nvPr/>
        </p:nvSpPr>
        <p:spPr>
          <a:xfrm>
            <a:off x="9325247" y="4106658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ดาว 5 แฉก 13"/>
          <p:cNvSpPr/>
          <p:nvPr/>
        </p:nvSpPr>
        <p:spPr>
          <a:xfrm>
            <a:off x="10447423" y="3557890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9187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32">
            <a:extLst>
              <a:ext uri="{FF2B5EF4-FFF2-40B4-BE49-F238E27FC236}">
                <a16:creationId xmlns:a16="http://schemas.microsoft.com/office/drawing/2014/main" id="{EE36D7A3-9F65-433E-B697-DD095FCA5120}"/>
              </a:ext>
            </a:extLst>
          </p:cNvPr>
          <p:cNvSpPr/>
          <p:nvPr/>
        </p:nvSpPr>
        <p:spPr>
          <a:xfrm>
            <a:off x="802244" y="216074"/>
            <a:ext cx="10513168" cy="814420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อัตราตาย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แสนด้วยโรคที่เป็นสาเหตุในการเสียชีวิต </a:t>
            </a:r>
            <a:r>
              <a:rPr lang="en-US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5 </a:t>
            </a: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ลำดับแรกของกลุ่มวัย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ปี 2563 - 2565</a:t>
            </a:r>
            <a:endParaRPr lang="th-TH" sz="24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7" name="แผนภูมิ 6"/>
          <p:cNvGraphicFramePr/>
          <p:nvPr>
            <p:extLst>
              <p:ext uri="{D42A27DB-BD31-4B8C-83A1-F6EECF244321}">
                <p14:modId xmlns:p14="http://schemas.microsoft.com/office/powerpoint/2010/main" val="582928468"/>
              </p:ext>
            </p:extLst>
          </p:nvPr>
        </p:nvGraphicFramePr>
        <p:xfrm>
          <a:off x="324247" y="1215020"/>
          <a:ext cx="554461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04367" y="6561696"/>
            <a:ext cx="2880320" cy="369332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กลุ่มวัยสูงอายุ 60 ปีขึ้นไป</a:t>
            </a:r>
          </a:p>
        </p:txBody>
      </p:sp>
      <p:sp>
        <p:nvSpPr>
          <p:cNvPr id="9" name="ดาว 5 แฉก 8"/>
          <p:cNvSpPr/>
          <p:nvPr/>
        </p:nvSpPr>
        <p:spPr>
          <a:xfrm>
            <a:off x="2340471" y="4680570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ดาว 5 แฉก 9"/>
          <p:cNvSpPr/>
          <p:nvPr/>
        </p:nvSpPr>
        <p:spPr>
          <a:xfrm>
            <a:off x="3564607" y="4680570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ดาว 5 แฉก 10"/>
          <p:cNvSpPr/>
          <p:nvPr/>
        </p:nvSpPr>
        <p:spPr>
          <a:xfrm>
            <a:off x="4716735" y="4104506"/>
            <a:ext cx="288032" cy="288032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6300911" y="1249091"/>
            <a:ext cx="4536504" cy="523220"/>
          </a:xfrm>
          <a:prstGeom prst="rect">
            <a:avLst/>
          </a:prstGeom>
          <a:noFill/>
          <a:ln w="28575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สรุปสาเหตุการตายกลุ่มวัย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22547" y="2039975"/>
            <a:ext cx="5666996" cy="4678204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th-TH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กลุ่มเด็ก 0 – 5 ปี</a:t>
            </a:r>
          </a:p>
          <a:p>
            <a:r>
              <a:rPr lang="th-TH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1.ความผิดปกติแต่กำเนิดของหัวใจที่ไม่ระบุรายละเอียด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   2.ปอดอักเสบและโรคอื่นๆของปอด (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J12-J18)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   3.อุบัติเหตุจากการตกน้ำ และการจมน้ำ (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W65-W74)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th-TH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กลุ่มวัยเรียน</a:t>
            </a:r>
          </a:p>
          <a:p>
            <a:r>
              <a:rPr lang="th-TH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1.อุบัติเหตุจากการตกน้ำ และการจมน้ำ (</a:t>
            </a:r>
            <a:r>
              <a:rPr 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W65-W74)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   2.อุบัติเหตุจากการขนส่ง (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V01-V99)</a:t>
            </a:r>
            <a:endParaRPr lang="th-TH" dirty="0">
              <a:solidFill>
                <a:srgbClr val="0000CC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th-TH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กลุ่มวัยรุ่น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   1.โรคหลอดเลือดในสมอง (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I60-I69)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สัมพันธ์กับอุบัติเหตุ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   2.อุบัติเหตุจากการขนส่ง (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V01-V99)</a:t>
            </a:r>
            <a:endParaRPr lang="th-TH" dirty="0">
              <a:solidFill>
                <a:srgbClr val="0000CC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th-TH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กลุ่มวัยทำงาน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   1.โลหิตเป็นพิษ (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Sepsis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  <a:p>
            <a:r>
              <a:rPr lang="th-TH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2.ปอดอักเสบและโรคอื่นๆของปอด (</a:t>
            </a:r>
            <a:r>
              <a:rPr 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J12-J18)</a:t>
            </a:r>
            <a:endParaRPr lang="th-TH" dirty="0">
              <a:solidFill>
                <a:srgbClr val="0000CC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th-TH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กลุ่มผู้สูงอายุ</a:t>
            </a:r>
          </a:p>
          <a:p>
            <a:r>
              <a:rPr lang="th-TH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1.ปอดอักเสบและโรคอื่นๆของปอด (</a:t>
            </a:r>
            <a:r>
              <a:rPr lang="en-US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J12-J18)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   2.โลหิตเป็นพิษ (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Sepsis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459148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9303" y="288082"/>
            <a:ext cx="1944216" cy="769441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  <a:latin typeface="Comic Sans MS" pitchFamily="66" charset="0"/>
                <a:cs typeface="Leelawadee" pitchFamily="34" charset="-34"/>
              </a:rPr>
              <a:t>GAP</a:t>
            </a:r>
            <a:endParaRPr lang="th-TH" sz="4400" b="1" dirty="0">
              <a:solidFill>
                <a:srgbClr val="FF0000"/>
              </a:solidFill>
              <a:latin typeface="Comic Sans MS" pitchFamily="66" charset="0"/>
              <a:cs typeface="Leelawadee" pitchFamily="34" charset="-34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28479" y="1289286"/>
            <a:ext cx="648072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10808" y="1371339"/>
            <a:ext cx="760028" cy="890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662" y="1331511"/>
            <a:ext cx="1071563" cy="107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590" y="1424938"/>
            <a:ext cx="966664" cy="79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327" y="1331511"/>
            <a:ext cx="887834" cy="970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079" y="1433100"/>
            <a:ext cx="140970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06451" y="2776141"/>
            <a:ext cx="1728192" cy="20313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>
                <a:latin typeface="Comic Sans MS" pitchFamily="66" charset="0"/>
              </a:rPr>
              <a:t>Preterm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>
                <a:latin typeface="Comic Sans MS" pitchFamily="66" charset="0"/>
              </a:rPr>
              <a:t>LBW </a:t>
            </a:r>
            <a:endParaRPr lang="en-US" sz="1400" dirty="0">
              <a:solidFill>
                <a:srgbClr val="0000FF"/>
              </a:solidFill>
              <a:latin typeface="Comic Sans MS" pitchFamily="66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มารดาใช้สารเสพติด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ติดเชื้อซิฟิลิส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แม่ซีด </a:t>
            </a:r>
            <a:endParaRPr lang="en-US" sz="1400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>
                <a:latin typeface="Leelawadee" pitchFamily="34" charset="-34"/>
                <a:cs typeface="Leelawadee" pitchFamily="34" charset="-34"/>
              </a:rPr>
              <a:t>Eclampsia</a:t>
            </a:r>
            <a:endParaRPr lang="th-TH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368993" y="2393796"/>
            <a:ext cx="938322" cy="2910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มารดา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9313" y="5318175"/>
            <a:ext cx="1645988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ตายปริกำเนิด</a:t>
            </a:r>
          </a:p>
          <a:p>
            <a:r>
              <a:rPr lang="th-TH" dirty="0">
                <a:solidFill>
                  <a:srgbClr val="FF0000"/>
                </a:solidFill>
                <a:latin typeface="Leelawadee" pitchFamily="34" charset="-34"/>
                <a:cs typeface="Leelawadee" pitchFamily="34" charset="-34"/>
              </a:rPr>
              <a:t>     *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Leelawadee" pitchFamily="34" charset="-34"/>
              </a:rPr>
              <a:t>DFIU</a:t>
            </a:r>
            <a:endParaRPr lang="th-TH" dirty="0">
              <a:solidFill>
                <a:srgbClr val="FF0000"/>
              </a:solidFill>
              <a:latin typeface="Comic Sans MS" pitchFamily="66" charset="0"/>
              <a:cs typeface="Leelawadee" pitchFamily="34" charset="-34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ทารกแรกเกิด28วันตาย</a:t>
            </a:r>
          </a:p>
          <a:p>
            <a:r>
              <a:rPr lang="th-TH" dirty="0">
                <a:latin typeface="Leelawadee" pitchFamily="34" charset="-34"/>
                <a:cs typeface="Leelawadee" pitchFamily="34" charset="-34"/>
              </a:rPr>
              <a:t>     </a:t>
            </a:r>
            <a:r>
              <a:rPr lang="th-TH" dirty="0">
                <a:solidFill>
                  <a:srgbClr val="FF0000"/>
                </a:solidFill>
                <a:latin typeface="Leelawadee" pitchFamily="34" charset="-34"/>
                <a:cs typeface="Leelawadee" pitchFamily="34" charset="-34"/>
              </a:rPr>
              <a:t>*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Leelawadee" pitchFamily="34" charset="-34"/>
              </a:rPr>
              <a:t>Sepsis</a:t>
            </a:r>
            <a:endParaRPr lang="th-TH" dirty="0">
              <a:solidFill>
                <a:srgbClr val="FF0000"/>
              </a:solidFill>
              <a:latin typeface="Comic Sans MS" pitchFamily="66" charset="0"/>
              <a:cs typeface="Leelawadee" pitchFamily="34" charset="-34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379313" y="4868727"/>
            <a:ext cx="938322" cy="291012"/>
          </a:xfrm>
          <a:prstGeom prst="rect">
            <a:avLst/>
          </a:prstGeom>
          <a:solidFill>
            <a:srgbClr val="FFC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ทารก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68463" y="2873784"/>
            <a:ext cx="1557047" cy="28623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สูงดีสมส่วน </a:t>
            </a:r>
            <a:r>
              <a:rPr lang="th-TH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 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ผอม </a:t>
            </a:r>
            <a:endParaRPr lang="en-US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อายุ 12 เดือนพบภาวะโลหิตจาง </a:t>
            </a:r>
            <a:endParaRPr lang="en-US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การเลี้ยงดูของพ่อแม่/ผู้ปกครอง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ขาด</a:t>
            </a:r>
            <a:r>
              <a:rPr lang="en-US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HL</a:t>
            </a:r>
            <a:endParaRPr lang="th-TH" b="1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31" name="สี่เหลี่ยมผืนผ้า 30"/>
          <p:cNvSpPr/>
          <p:nvPr/>
        </p:nvSpPr>
        <p:spPr>
          <a:xfrm>
            <a:off x="667519" y="6794421"/>
            <a:ext cx="921921" cy="34594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Leelawadee" pitchFamily="34" charset="-34"/>
                <a:cs typeface="Leelawadee" pitchFamily="34" charset="-34"/>
              </a:rPr>
              <a:t>ขาด </a:t>
            </a:r>
            <a:r>
              <a:rPr lang="en-US" sz="1600" b="1" dirty="0">
                <a:solidFill>
                  <a:schemeClr val="tx1"/>
                </a:solidFill>
                <a:latin typeface="Leelawadee" pitchFamily="34" charset="-34"/>
                <a:cs typeface="Leelawadee" pitchFamily="34" charset="-34"/>
              </a:rPr>
              <a:t>HL</a:t>
            </a:r>
            <a:endParaRPr lang="th-TH" sz="1600" b="1" dirty="0">
              <a:solidFill>
                <a:schemeClr val="tx1"/>
              </a:solidFill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835232" y="2922813"/>
            <a:ext cx="1571599" cy="2308324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อายุ18-59ปี ดัชนีมวลกาย</a:t>
            </a:r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48.19</a:t>
            </a:r>
            <a:r>
              <a:rPr lang="en-US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%</a:t>
            </a:r>
            <a:r>
              <a:rPr lang="th-TH" dirty="0">
                <a:latin typeface="Leelawadee" pitchFamily="34" charset="-34"/>
                <a:cs typeface="Leelawadee" pitchFamily="34" charset="-34"/>
              </a:rPr>
              <a:t>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รอบเอวปกติ </a:t>
            </a:r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59.</a:t>
            </a:r>
            <a:r>
              <a:rPr lang="en-US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47%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มีภาวะโลหิตจาง</a:t>
            </a:r>
            <a:endParaRPr lang="th-TH" b="1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2" name="สี่เหลี่ยมผืนผ้า 41"/>
          <p:cNvSpPr/>
          <p:nvPr/>
        </p:nvSpPr>
        <p:spPr>
          <a:xfrm>
            <a:off x="2487006" y="2393796"/>
            <a:ext cx="1186962" cy="2910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เด็ก0-5ปี</a:t>
            </a:r>
          </a:p>
        </p:txBody>
      </p:sp>
      <p:sp>
        <p:nvSpPr>
          <p:cNvPr id="43" name="สี่เหลี่ยมผืนผ้า 42"/>
          <p:cNvSpPr/>
          <p:nvPr/>
        </p:nvSpPr>
        <p:spPr>
          <a:xfrm>
            <a:off x="4270024" y="2377415"/>
            <a:ext cx="1186962" cy="29101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เด็ก6-14ปี</a:t>
            </a:r>
          </a:p>
        </p:txBody>
      </p:sp>
      <p:sp>
        <p:nvSpPr>
          <p:cNvPr id="44" name="สี่เหลี่ยมผืนผ้า 43"/>
          <p:cNvSpPr/>
          <p:nvPr/>
        </p:nvSpPr>
        <p:spPr>
          <a:xfrm>
            <a:off x="5982590" y="2377415"/>
            <a:ext cx="1186962" cy="291012"/>
          </a:xfrm>
          <a:prstGeom prst="rect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วัยรุ่น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996655" y="2922813"/>
            <a:ext cx="1650070" cy="203132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ผอม </a:t>
            </a:r>
            <a:endParaRPr lang="en-US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เตี้ย </a:t>
            </a:r>
            <a:endParaRPr lang="en-US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อ้วน </a:t>
            </a:r>
            <a:endParaRPr lang="en-US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จ่ายยาเม็ดเสริมธาตุเหล็ก </a:t>
            </a:r>
            <a:r>
              <a:rPr lang="th-TH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35.09</a:t>
            </a:r>
            <a:r>
              <a:rPr lang="en-US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%</a:t>
            </a:r>
            <a:endParaRPr lang="th-TH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890607" y="2949981"/>
            <a:ext cx="1706448" cy="1754326"/>
          </a:xfrm>
          <a:prstGeom prst="rect">
            <a:avLst/>
          </a:prstGeom>
          <a:solidFill>
            <a:srgbClr val="99FFCC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ตั้งครรภ์ซ้ำ </a:t>
            </a:r>
            <a:endParaRPr lang="en-US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คุมกำเนิดหลังคลอด</a:t>
            </a:r>
            <a:endParaRPr lang="en-US" dirty="0">
              <a:solidFill>
                <a:srgbClr val="0000FF"/>
              </a:solidFill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ใช้สารเสพติด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อุบัติเหตุ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ทำร้ายตัวเอง</a:t>
            </a:r>
          </a:p>
        </p:txBody>
      </p:sp>
      <p:sp>
        <p:nvSpPr>
          <p:cNvPr id="47" name="สี่เหลี่ยมผืนผ้า 46"/>
          <p:cNvSpPr/>
          <p:nvPr/>
        </p:nvSpPr>
        <p:spPr>
          <a:xfrm>
            <a:off x="7916449" y="2393796"/>
            <a:ext cx="1186962" cy="291012"/>
          </a:xfrm>
          <a:prstGeom prst="rect">
            <a:avLst/>
          </a:prstGeom>
          <a:solidFill>
            <a:srgbClr val="CC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วัยทำงาน</a:t>
            </a:r>
          </a:p>
        </p:txBody>
      </p:sp>
      <p:sp>
        <p:nvSpPr>
          <p:cNvPr id="48" name="สี่เหลี่ยมผืนผ้า 47"/>
          <p:cNvSpPr/>
          <p:nvPr/>
        </p:nvSpPr>
        <p:spPr>
          <a:xfrm>
            <a:off x="10045327" y="2393796"/>
            <a:ext cx="1186962" cy="2910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ผู้สูงอายุ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9757295" y="2938398"/>
            <a:ext cx="2093780" cy="36933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ผู้สูงอายุมีภาวะพึ่งพิง 4.2</a:t>
            </a:r>
            <a:r>
              <a:rPr lang="en-US" dirty="0">
                <a:latin typeface="Leelawadee" pitchFamily="34" charset="-34"/>
                <a:cs typeface="Leelawadee" pitchFamily="34" charset="-34"/>
              </a:rPr>
              <a:t>%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en-US" dirty="0" err="1">
                <a:latin typeface="Leelawadee" pitchFamily="34" charset="-34"/>
                <a:cs typeface="Leelawadee" pitchFamily="34" charset="-34"/>
              </a:rPr>
              <a:t>Individul</a:t>
            </a:r>
            <a:r>
              <a:rPr lang="en-US" dirty="0">
                <a:latin typeface="Leelawadee" pitchFamily="34" charset="-34"/>
                <a:cs typeface="Leelawadee" pitchFamily="34" charset="-34"/>
              </a:rPr>
              <a:t> wellness plan </a:t>
            </a:r>
            <a:r>
              <a:rPr lang="th-TH" dirty="0">
                <a:latin typeface="Leelawadee" pitchFamily="34" charset="-34"/>
                <a:cs typeface="Leelawadee" pitchFamily="34" charset="-34"/>
              </a:rPr>
              <a:t>ยังดำเนินการไม่ครอบคลุมทุกราย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การเข้าถึงระบบบริการยังไม่ครอบคลุม</a:t>
            </a:r>
            <a:endParaRPr lang="en-US" dirty="0">
              <a:latin typeface="Leelawadee" pitchFamily="34" charset="-34"/>
              <a:cs typeface="Leelawadee" pitchFamily="34" charset="-34"/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th-TH" dirty="0">
                <a:latin typeface="Leelawadee" pitchFamily="34" charset="-34"/>
                <a:cs typeface="Leelawadee" pitchFamily="34" charset="-34"/>
              </a:rPr>
              <a:t>การสนับสนุนแว่นตา/ผ้าอ้อมในผู้สูงอายุยังไม่ครอบคลุม</a:t>
            </a:r>
            <a:endParaRPr lang="th-TH" b="1" dirty="0">
              <a:solidFill>
                <a:srgbClr val="FF0000"/>
              </a:solidFill>
              <a:latin typeface="Leelawadee" pitchFamily="34" charset="-34"/>
              <a:cs typeface="Leelawadee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054462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5"/>
          <p:cNvSpPr/>
          <p:nvPr/>
        </p:nvSpPr>
        <p:spPr>
          <a:xfrm>
            <a:off x="4140671" y="1656234"/>
            <a:ext cx="2657855" cy="4000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 txBox="1">
            <a:spLocks/>
          </p:cNvSpPr>
          <p:nvPr/>
        </p:nvSpPr>
        <p:spPr>
          <a:xfrm>
            <a:off x="334749" y="122465"/>
            <a:ext cx="11644031" cy="756084"/>
          </a:xfrm>
          <a:prstGeom prst="rect">
            <a:avLst/>
          </a:prstGeom>
          <a:ln w="57150">
            <a:solidFill>
              <a:srgbClr val="66FF33"/>
            </a:solidFill>
          </a:ln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j-ea"/>
                <a:cs typeface="Leelawadee" panose="020B0502040204020203" pitchFamily="34" charset="-34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>
                <a:solidFill>
                  <a:srgbClr val="0000FF"/>
                </a:solidFill>
                <a:latin typeface="Comic Sans MS" pitchFamily="66" charset="0"/>
              </a:rPr>
              <a:t>Smart Kids</a:t>
            </a:r>
            <a:endParaRPr lang="th-TH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4" name="ลูกศรขวา 3"/>
          <p:cNvSpPr/>
          <p:nvPr/>
        </p:nvSpPr>
        <p:spPr>
          <a:xfrm>
            <a:off x="2628503" y="3528442"/>
            <a:ext cx="1008112" cy="815833"/>
          </a:xfrm>
          <a:prstGeom prst="rightArrow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8263" y="1656234"/>
            <a:ext cx="187220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91434" y="2708215"/>
            <a:ext cx="237626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ลูกศรขวา 6"/>
          <p:cNvSpPr/>
          <p:nvPr/>
        </p:nvSpPr>
        <p:spPr>
          <a:xfrm>
            <a:off x="7237015" y="3547893"/>
            <a:ext cx="1008112" cy="815833"/>
          </a:xfrm>
          <a:prstGeom prst="rightArrow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550688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AAD721-A84B-40E5-B90F-CBCA7155D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4" y="108254"/>
            <a:ext cx="3554127" cy="9986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F7C076-B185-4DEC-9BE0-E16E317429E0}"/>
              </a:ext>
            </a:extLst>
          </p:cNvPr>
          <p:cNvSpPr txBox="1"/>
          <p:nvPr/>
        </p:nvSpPr>
        <p:spPr>
          <a:xfrm>
            <a:off x="197374" y="277165"/>
            <a:ext cx="3408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มาตรการ/กิจกรรมหลัก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294E537-1BC4-4AF8-A57D-678C278378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7326191"/>
              </p:ext>
            </p:extLst>
          </p:nvPr>
        </p:nvGraphicFramePr>
        <p:xfrm>
          <a:off x="124464" y="1035404"/>
          <a:ext cx="11879359" cy="5825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068663" y="277165"/>
            <a:ext cx="288032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กลุ่มแม่และเด็ก</a:t>
            </a:r>
          </a:p>
        </p:txBody>
      </p:sp>
    </p:spTree>
    <p:extLst>
      <p:ext uri="{BB962C8B-B14F-4D97-AF65-F5344CB8AC3E}">
        <p14:creationId xmlns:p14="http://schemas.microsoft.com/office/powerpoint/2010/main" val="39593881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59704" y="1033539"/>
            <a:ext cx="617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JasmineUPC" pitchFamily="18" charset="-34"/>
                <a:cs typeface="JasmineUPC" pitchFamily="18" charset="-34"/>
              </a:rPr>
              <a:t>02</a:t>
            </a:r>
          </a:p>
        </p:txBody>
      </p:sp>
      <p:sp>
        <p:nvSpPr>
          <p:cNvPr id="14" name="สามเหลี่ยมหน้าจั่ว 13"/>
          <p:cNvSpPr/>
          <p:nvPr/>
        </p:nvSpPr>
        <p:spPr>
          <a:xfrm>
            <a:off x="0" y="16440"/>
            <a:ext cx="12169775" cy="925248"/>
          </a:xfrm>
          <a:prstGeom prst="triangle">
            <a:avLst/>
          </a:prstGeom>
          <a:solidFill>
            <a:srgbClr val="FFCC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3" name="รูปภาพ 12">
            <a:extLst>
              <a:ext uri="{FF2B5EF4-FFF2-40B4-BE49-F238E27FC236}">
                <a16:creationId xmlns:a16="http://schemas.microsoft.com/office/drawing/2014/main" id="{19F99DD6-B9DC-F98B-2747-AD8330180E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6866" y="37716"/>
            <a:ext cx="794801" cy="7790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312387" y="464667"/>
            <a:ext cx="6863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 : </a:t>
            </a:r>
            <a:r>
              <a:rPr lang="th-TH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ตั้งครรภ์คุณภาพ ลูกเกิดรอด แม่ปลอดภัย ปี </a:t>
            </a:r>
            <a:r>
              <a:rPr lang="en-US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4246" y="1033539"/>
            <a:ext cx="1047303" cy="400110"/>
          </a:xfrm>
          <a:prstGeom prst="rect">
            <a:avLst/>
          </a:prstGeom>
          <a:noFill/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KPI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1575087" y="1033539"/>
            <a:ext cx="6165984" cy="1477328"/>
          </a:xfrm>
          <a:prstGeom prst="rect">
            <a:avLst/>
          </a:prstGeom>
          <a:ln w="28575"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 marL="228600" indent="-228600">
              <a:buAutoNum type="arabicPeriod"/>
              <a:defRPr/>
            </a:pP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อัตราส่วนการตายมารดาไม่เกิน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17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ต่อแสนการเกิดมีชีพ 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28600" indent="-228600">
              <a:buAutoNum type="arabicPeriod"/>
              <a:defRPr/>
            </a:pP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อัตราทารกตายปริกำเนิดไม่เกิน 5 ต่อพันการเกิดทั้งหมด</a:t>
            </a:r>
          </a:p>
          <a:p>
            <a:pPr marL="228600" indent="-228600">
              <a:buAutoNum type="arabicPeriod"/>
              <a:defRPr/>
            </a:pP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ทารกตายจากสาเหตุ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 BA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ไม่เกินร้อยละ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4       </a:t>
            </a:r>
          </a:p>
          <a:p>
            <a:pPr>
              <a:defRPr/>
            </a:pP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4.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 Severe BA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ไม่เกิน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ต่อพันการเกิดทั้งหมด 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การคลอดก่อนกำหนดไม่เกินร้อยละ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7</a:t>
            </a:r>
            <a:endParaRPr lang="th-TH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575558" y="2589315"/>
            <a:ext cx="4174931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3333CC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 (</a:t>
            </a:r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Small Success</a:t>
            </a:r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091373" y="3022245"/>
            <a:ext cx="300733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12 เดือน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25365" y="2989425"/>
            <a:ext cx="2899444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3 เดือน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126861" y="3012106"/>
            <a:ext cx="288274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6 เดือน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93428" y="3028290"/>
            <a:ext cx="2907936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9 เดือน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3000" y="3509871"/>
            <a:ext cx="2899444" cy="3323987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1.ถ่ายทอดนโยบายและพัฒนาศักยภาพบุคลากรและเครือข่าย</a:t>
            </a:r>
          </a:p>
          <a:p>
            <a:pPr lvl="0"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.มีแนวปฏิบัติด้านอนามัยแม่และเด็ก </a:t>
            </a:r>
          </a:p>
          <a:p>
            <a:pPr lvl="0"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3.MCH Board 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ทุกระดับประชุมทุก 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3 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เดือน</a:t>
            </a:r>
            <a:endParaRPr 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รพศ./</a:t>
            </a:r>
            <a:r>
              <a:rPr lang="th-TH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รพท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./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Node 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มีและปฏิบัติตามข้อตกลงร่วมระหว่าง</a:t>
            </a:r>
            <a:r>
              <a:rPr lang="th-TH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สห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สาขาวิชาชีพในการดูแลภาวะเสี่ยงทุกระยะ</a:t>
            </a:r>
          </a:p>
          <a:p>
            <a:pPr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นิเทศ กำกับ 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Coaching</a:t>
            </a:r>
          </a:p>
          <a:p>
            <a:pPr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6.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ซ้อมแผนปฏิบัติการดูแลภาวะวิกฤติมารดาทารก</a:t>
            </a:r>
          </a:p>
          <a:p>
            <a:pPr defTabSz="914400">
              <a:defRPr/>
            </a:pP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7.</a:t>
            </a:r>
            <a:r>
              <a:rPr lang="th-TH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รพ.ทุกระดับมีคลินิกส่งเสริมการมีบุตร</a:t>
            </a:r>
          </a:p>
          <a:p>
            <a:pPr lvl="0" defTabSz="914400">
              <a:defRPr/>
            </a:pPr>
            <a:r>
              <a:rPr lang="en-US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8.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 95 ทารกแรกเกิดได้รับการคัดกรองโรคหายาก</a:t>
            </a:r>
            <a:endParaRPr 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113075" y="3536209"/>
            <a:ext cx="2985638" cy="3539430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อัตราส่วนการตายมารดาไม่เกิน 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17: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แสนการเกิดมีชีพ</a:t>
            </a:r>
          </a:p>
          <a:p>
            <a:pPr lvl="0"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2.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อัตราทารกตายปริกำเนิดไม่เกิน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5: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พัน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TB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th-TH" sz="1400" dirty="0">
                <a:latin typeface="Tahoma" pitchFamily="34" charset="0"/>
                <a:cs typeface="Tahoma" pitchFamily="34" charset="0"/>
              </a:rPr>
              <a:t>ทารกปริกำเนิดตายจากสาเหตุ</a:t>
            </a:r>
            <a:r>
              <a:rPr lang="en-US" sz="1400" dirty="0">
                <a:latin typeface="Tahoma" pitchFamily="34" charset="0"/>
                <a:cs typeface="Tahoma" pitchFamily="34" charset="0"/>
              </a:rPr>
              <a:t>BA</a:t>
            </a:r>
            <a:r>
              <a:rPr lang="th-TH" sz="1400" dirty="0">
                <a:latin typeface="Tahoma" pitchFamily="34" charset="0"/>
                <a:cs typeface="Tahoma" pitchFamily="34" charset="0"/>
              </a:rPr>
              <a:t>ไม่เกินร้อยละ 4</a:t>
            </a:r>
            <a:endParaRPr lang="en-US" sz="1400" dirty="0">
              <a:latin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Severe BA 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ไม่เกิน 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5 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ต่อพันการเกิดมีชีพ</a:t>
            </a:r>
            <a:endParaRPr 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การคลอดก่อนกำหนดไม่เกินร้อยละ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7</a:t>
            </a:r>
          </a:p>
          <a:p>
            <a:pPr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6. MM conference, CQI</a:t>
            </a:r>
          </a:p>
          <a:p>
            <a:pPr lvl="0" defTabSz="914400">
              <a:defRPr/>
            </a:pP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7.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ทบทวนการดูแล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หญิงตั้งครรภ์เสี่ยง</a:t>
            </a:r>
          </a:p>
          <a:p>
            <a:pPr lvl="0" defTabSz="914400">
              <a:defRPr/>
            </a:pPr>
            <a:r>
              <a:rPr lang="en-US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8. 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นิเทศ กำกับ ในการดูแลตามแนวทาง </a:t>
            </a:r>
            <a:r>
              <a:rPr lang="en-US" sz="14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Udon</a:t>
            </a:r>
            <a:r>
              <a:rPr lang="en-US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Model &amp; 7 step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lvl="0" defTabSz="914400">
              <a:defRPr/>
            </a:pPr>
            <a:r>
              <a:rPr lang="en-US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9.</a:t>
            </a:r>
            <a:r>
              <a:rPr lang="th-TH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คลินิกส่งเสริมการมีบุตรในรพ.ทุกแห่ง</a:t>
            </a:r>
            <a:endParaRPr lang="en-US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r>
              <a:rPr lang="en-US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10.</a:t>
            </a:r>
            <a:r>
              <a:rPr lang="th-TH" sz="14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 95 ทารกแรกเกิดได้รับการคัดกรองโรคหายาก</a:t>
            </a:r>
            <a:endParaRPr lang="en-US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101874" y="3530377"/>
            <a:ext cx="2899444" cy="3293209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1.Coaching  on the job training</a:t>
            </a:r>
            <a:endParaRPr lang="th-TH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2.MM conference </a:t>
            </a:r>
            <a:r>
              <a:rPr lang="th-TH" sz="1600" kern="0" spc="-5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การทบทวน</a:t>
            </a:r>
            <a:r>
              <a:rPr lang="th-TH" sz="1600" kern="0" spc="-5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เคส</a:t>
            </a:r>
            <a:r>
              <a:rPr lang="en-US" sz="1600" kern="0" spc="-50" dirty="0">
                <a:latin typeface="Tahoma" pitchFamily="34" charset="0"/>
                <a:ea typeface="Tahoma" pitchFamily="34" charset="0"/>
                <a:cs typeface="Tahoma" pitchFamily="34" charset="0"/>
              </a:rPr>
              <a:t>Near missed</a:t>
            </a:r>
            <a:r>
              <a:rPr lang="th-TH" sz="1600" kern="0" spc="-50" dirty="0">
                <a:latin typeface="Tahoma" pitchFamily="34" charset="0"/>
                <a:ea typeface="Tahoma" pitchFamily="34" charset="0"/>
                <a:cs typeface="Tahoma" pitchFamily="34" charset="0"/>
              </a:rPr>
              <a:t> มารดาทารก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CQI</a:t>
            </a:r>
          </a:p>
          <a:p>
            <a:pPr lvl="0"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กำกับติดตามข้อมูลการดูแล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หญิงตั้งครรภ์เสี่ยง</a:t>
            </a:r>
          </a:p>
          <a:p>
            <a:pPr lvl="0" defTabSz="914400">
              <a:defRPr/>
            </a:pPr>
            <a:r>
              <a:rPr lang="th-TH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 95 ทารกแรกเกิดได้รับการคัดกรองโรคหายาก  </a:t>
            </a:r>
          </a:p>
          <a:p>
            <a:pPr lvl="0" defTabSz="914400">
              <a:defRPr/>
            </a:pPr>
            <a:endParaRPr lang="th-TH" sz="16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endParaRPr lang="th-TH" sz="16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endParaRPr lang="en-US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126858" y="3534769"/>
            <a:ext cx="2882746" cy="3293209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นิเทศ กำกับ ในการดูแลตามแนวทาง </a:t>
            </a:r>
            <a:r>
              <a:rPr lang="en-US" sz="1600" dirty="0" err="1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Udon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Model &amp; 7 step</a:t>
            </a:r>
          </a:p>
          <a:p>
            <a:pPr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2.Coaching  on the job training</a:t>
            </a:r>
            <a:endParaRPr lang="th-TH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3.MM conference </a:t>
            </a:r>
            <a:r>
              <a:rPr lang="th-TH" sz="1600" kern="0" spc="-5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การทบทวน</a:t>
            </a:r>
            <a:r>
              <a:rPr lang="th-TH" sz="1600" kern="0" spc="-5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เคส</a:t>
            </a:r>
            <a:r>
              <a:rPr lang="en-US" sz="1600" kern="0" spc="-5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Nearmissed</a:t>
            </a:r>
            <a:r>
              <a:rPr lang="th-TH" sz="1600" kern="0" spc="-50" dirty="0">
                <a:latin typeface="Tahoma" pitchFamily="34" charset="0"/>
                <a:ea typeface="Tahoma" pitchFamily="34" charset="0"/>
                <a:cs typeface="Tahoma" pitchFamily="34" charset="0"/>
              </a:rPr>
              <a:t> มารดาทารก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CQI</a:t>
            </a:r>
          </a:p>
          <a:p>
            <a:pPr lvl="0"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ซ้อมวิกฤติมารดาทารก</a:t>
            </a:r>
          </a:p>
          <a:p>
            <a:pPr lvl="0" defTabSz="914400">
              <a:defRPr/>
            </a:pPr>
            <a:r>
              <a:rPr lang="th-TH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en-US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th-TH" sz="16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ร้อยละ 95 ทารกแรกเกิดได้รับการคัดกรองโรคหายาก</a:t>
            </a:r>
          </a:p>
          <a:p>
            <a:pPr lvl="0" defTabSz="914400">
              <a:defRPr/>
            </a:pPr>
            <a:endParaRPr lang="th-TH" sz="16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4294967295"/>
          </p:nvPr>
        </p:nvSpPr>
        <p:spPr>
          <a:xfrm>
            <a:off x="9113075" y="6837782"/>
            <a:ext cx="2839614" cy="383381"/>
          </a:xfrm>
          <a:prstGeom prst="rect">
            <a:avLst/>
          </a:prstGeom>
        </p:spPr>
        <p:txBody>
          <a:bodyPr/>
          <a:lstStyle/>
          <a:p>
            <a:pPr algn="r"/>
            <a:fld id="{977F23EF-3A0D-422E-B486-133722079125}" type="slidenum">
              <a:rPr lang="th-TH" sz="2000" smtClean="0"/>
              <a:pPr algn="r"/>
              <a:t>21</a:t>
            </a:fld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42610077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AAD721-A84B-40E5-B90F-CBCA7155D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4" y="108254"/>
            <a:ext cx="3554127" cy="9986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F7C076-B185-4DEC-9BE0-E16E317429E0}"/>
              </a:ext>
            </a:extLst>
          </p:cNvPr>
          <p:cNvSpPr txBox="1"/>
          <p:nvPr/>
        </p:nvSpPr>
        <p:spPr>
          <a:xfrm>
            <a:off x="197374" y="277165"/>
            <a:ext cx="3408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มาตรการ/กิจกรรมหลัก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294E537-1BC4-4AF8-A57D-678C278378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4946313"/>
              </p:ext>
            </p:extLst>
          </p:nvPr>
        </p:nvGraphicFramePr>
        <p:xfrm>
          <a:off x="124464" y="1035404"/>
          <a:ext cx="11879359" cy="5825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068663" y="277165"/>
            <a:ext cx="288032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กลุ่มเด็กปฐมวัย</a:t>
            </a:r>
          </a:p>
        </p:txBody>
      </p:sp>
    </p:spTree>
    <p:extLst>
      <p:ext uri="{BB962C8B-B14F-4D97-AF65-F5344CB8AC3E}">
        <p14:creationId xmlns:p14="http://schemas.microsoft.com/office/powerpoint/2010/main" val="6297369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59704" y="1033539"/>
            <a:ext cx="617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JasmineUPC" pitchFamily="18" charset="-34"/>
                <a:cs typeface="JasmineUPC" pitchFamily="18" charset="-34"/>
              </a:rPr>
              <a:t>02</a:t>
            </a:r>
          </a:p>
        </p:txBody>
      </p:sp>
      <p:sp>
        <p:nvSpPr>
          <p:cNvPr id="14" name="สามเหลี่ยมหน้าจั่ว 13"/>
          <p:cNvSpPr/>
          <p:nvPr/>
        </p:nvSpPr>
        <p:spPr>
          <a:xfrm>
            <a:off x="0" y="16440"/>
            <a:ext cx="12169775" cy="925248"/>
          </a:xfrm>
          <a:prstGeom prst="triangle">
            <a:avLst/>
          </a:prstGeom>
          <a:solidFill>
            <a:srgbClr val="FFCC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3" name="รูปภาพ 12">
            <a:extLst>
              <a:ext uri="{FF2B5EF4-FFF2-40B4-BE49-F238E27FC236}">
                <a16:creationId xmlns:a16="http://schemas.microsoft.com/office/drawing/2014/main" id="{19F99DD6-B9DC-F98B-2747-AD8330180E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6866" y="37716"/>
            <a:ext cx="794801" cy="7790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312387" y="464667"/>
            <a:ext cx="68631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 : </a:t>
            </a:r>
            <a:r>
              <a:rPr lang="th-TH" sz="2000" b="1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เด็กอุดร กินดี เล่นได้ สูงใหญ่ </a:t>
            </a:r>
            <a:r>
              <a:rPr lang="en-US" sz="2000" b="1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IQ</a:t>
            </a:r>
            <a:r>
              <a:rPr lang="th-TH" sz="2000" b="1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ดี</a:t>
            </a:r>
          </a:p>
          <a:p>
            <a:pPr algn="ctr"/>
            <a:endParaRPr lang="en-US" sz="2000" b="1" dirty="0">
              <a:solidFill>
                <a:srgbClr val="0000CC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4246" y="1033539"/>
            <a:ext cx="1047303" cy="400110"/>
          </a:xfrm>
          <a:prstGeom prst="rect">
            <a:avLst/>
          </a:prstGeom>
          <a:noFill/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KPI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1575087" y="1033539"/>
            <a:ext cx="7600446" cy="1492716"/>
          </a:xfrm>
          <a:prstGeom prst="rect">
            <a:avLst/>
          </a:prstGeom>
          <a:ln w="28575"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เด็ก 0-5 ปี ได้รับการคัดกรองพัฒนาการอย่างน้อย ร้อยละ 90</a:t>
            </a:r>
            <a:endParaRPr lang="en-US" sz="13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เด็กอายุ 0-5 ปี ได้รับการคัดกรองพัฒนาการพบสงสัยล่าช้า อย่างน้อยร้อยละ 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30           </a:t>
            </a:r>
          </a:p>
          <a:p>
            <a:pPr>
              <a:defRPr/>
            </a:pP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เด็กอายุ 0-5 ปี ที่สงสัยล่าช้าได้รับการติดตาม/ส่งต่อ ภายใน 30 วัน ร้อยละ 100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</a:p>
          <a:p>
            <a:pPr>
              <a:defRPr/>
            </a:pP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เด็กที่มีพัฒนาการล่าช้าได้รับการกระตุ้นพัฒนาการด้วย 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TEDA 4I 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ร้อยละ 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75 </a:t>
            </a:r>
          </a:p>
          <a:p>
            <a:pPr>
              <a:defRPr/>
            </a:pP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เด็กอายุ0-5ปีทั้งหมดตามช่วงอายุที่กำหนดมีพัฒนาการสมวัยร้อยละ 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90         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>
              <a:defRPr/>
            </a:pP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6.) เด็ก 0-5 ปี สูงดี สมส่วน ร้อยละ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66   </a:t>
            </a:r>
          </a:p>
          <a:p>
            <a:pPr>
              <a:defRPr/>
            </a:pP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7.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ทุกอำเภอมีการดำเนินงานตำบลมหัศจรรย์ 1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000 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plus 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สู่ 2</a:t>
            </a:r>
            <a:r>
              <a:rPr lang="en-US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r>
              <a:rPr lang="th-TH" sz="13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500 วัน อย่างน้อย ร้อยละ 50 ของพื้นที่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207305" y="2589315"/>
            <a:ext cx="4174931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3333CC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 (</a:t>
            </a:r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Small Success</a:t>
            </a:r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091373" y="3022245"/>
            <a:ext cx="300733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12 เดือน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25365" y="2989425"/>
            <a:ext cx="2899444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3 เดือน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126861" y="3012106"/>
            <a:ext cx="288274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6 เดือน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93428" y="3028290"/>
            <a:ext cx="2907936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9 เดือน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3000" y="3509871"/>
            <a:ext cx="2899444" cy="3323987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ถ่ายทอดนโยบายและพัฒนาศักยภาพบุคลากรและเครือข่าย</a:t>
            </a: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2.สร้างความเข้าใจให้กับเจ้าหน้าที่ที่รับผิดชอบงาน เด็กปฐมวัยและ งาน </a:t>
            </a:r>
            <a:r>
              <a:rPr lang="th-TH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.พัฒนาศักยภาพ ครู </a:t>
            </a:r>
            <a:r>
              <a:rPr lang="th-TH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จนท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โดยการประชุมชี้แจงการดำเนินงาน </a:t>
            </a:r>
            <a:r>
              <a:rPr lang="th-TH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.กินดีฯ และการอบรมผู้อำนวยการเล่น </a:t>
            </a:r>
          </a:p>
          <a:p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 ชี้แจงเกณฑ์ </a:t>
            </a:r>
            <a:r>
              <a:rPr lang="th-TH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.4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แก่เจ้าหน้าที่และ หน่วยงานที่เกี่ยวข้อง</a:t>
            </a: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5. ประสานความร่วมมือกับ 4 กระทรวงหลัก ในการพัฒนา</a:t>
            </a:r>
            <a:r>
              <a:rPr lang="th-TH" sz="14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ระบ</a:t>
            </a:r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การบริการ เด็กปฐมวัย </a:t>
            </a:r>
          </a:p>
          <a:p>
            <a:r>
              <a:rPr lang="th-TH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5.กำกับ ติดตาม การบันทึกข้อมูลในระบบ </a:t>
            </a:r>
            <a:r>
              <a:rPr lang="en-US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HDC</a:t>
            </a:r>
            <a:endParaRPr lang="th-TH" sz="1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113075" y="3536209"/>
            <a:ext cx="2985638" cy="3477875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1.เด็ก 0-5 ปี ได้รับการคัดกรองพัฒนาการอย่างน้อย ร้อยละ 90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2.เด็กอายุ 0-5 ปี พบเด็กพัฒนาการพบสงสัยล่าช้า อย่างน้อยร้อยละ 30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3.เด็กอายุ 0-5 ปี ที่สงสัยล่าช้าได้รับการติดตามภายใน 30 วัน ร้อยละ 100 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4. เด็กที่มีพัฒนาการล่าช้าได้รับการกระตุ้นพัฒนาการด้วย </a:t>
            </a:r>
            <a:r>
              <a:rPr lang="en-US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TEDA 4I 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 100 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5. เด็กอายุ0-5ปีทั้งหมดตามช่วงอายุที่กำหนดมีพัฒนาการสมวัยร้อยละ 90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6. </a:t>
            </a:r>
            <a:r>
              <a:rPr lang="th-TH" sz="11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ศพด</a:t>
            </a: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.ต้นแบบเด็กอุดร กินดี เล่นได้ สูงใหญ่ </a:t>
            </a:r>
            <a:r>
              <a:rPr lang="en-US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IQ </a:t>
            </a: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ดี ผ่านเกณฑ์สูงดีสมส่วนร้อยละ 80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7.เด็ก 0-5 ปี สูงดีสมส่วนร้อยละ 66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8. เด็ก 6 เดือน – 5 ปี ได้รับยาน้ำเสริมธาตุเหล็กต่อเนื่อง ร้อยละ 80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9.</a:t>
            </a:r>
            <a:r>
              <a:rPr lang="th-TH" sz="11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.ผ่านการประเมิน</a:t>
            </a:r>
            <a:r>
              <a:rPr lang="th-TH" sz="11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รับรองส</a:t>
            </a: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พด4</a:t>
            </a:r>
            <a:r>
              <a:rPr lang="en-US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D </a:t>
            </a: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  75</a:t>
            </a:r>
          </a:p>
          <a:p>
            <a:pPr lvl="0" defTabSz="914400">
              <a:defRPr/>
            </a:pP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10.ตำบลนำร่อง มหัศจรรย์1000วัน</a:t>
            </a:r>
            <a:r>
              <a:rPr lang="en-US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plus </a:t>
            </a:r>
            <a:r>
              <a:rPr lang="th-TH" sz="1100" dirty="0">
                <a:latin typeface="Tahoma" pitchFamily="34" charset="0"/>
                <a:ea typeface="Tahoma" pitchFamily="34" charset="0"/>
                <a:cs typeface="Tahoma" pitchFamily="34" charset="0"/>
              </a:rPr>
              <a:t>สู่ 2500 วัน ดำเนินงานตามมาตรฐาน ไม่น้อยกว่าระดับดี (คะแนน 60-79.99) ในทุกอำเภอ</a:t>
            </a:r>
            <a:endParaRPr lang="en-US" sz="11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133069" y="3559276"/>
            <a:ext cx="2899444" cy="3539430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1.อำเภอประเมินรับรองมาตรฐาน </a:t>
            </a:r>
            <a:r>
              <a:rPr lang="th-TH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.และอนุบาล ตามมาตรฐานสถานพัฒนาเด็กปฐมวัยแห่งชาติ และ </a:t>
            </a:r>
            <a:r>
              <a:rPr lang="th-TH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ร้อยละ80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2.นิเทศติดตามการดำเนินงานอ.ที่ผลงานต่ำกว่าเกณฑ์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3.กำกับ ติดตาม ผลงานเด็กปฐมวัยตามระบบ 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HDC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4. ทีมจังหวัด สุ่มประเมินรับรอง </a:t>
            </a:r>
            <a:r>
              <a:rPr lang="th-TH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.ผ่านการประเมินรับรอง </a:t>
            </a:r>
            <a:r>
              <a:rPr lang="th-TH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.4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D 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 70  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5.ติดตามกำกับการดำเนินงานสัปดาห์รณรงค์ตรวจคัดกรองพัฒนาการประจำปี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126858" y="3534769"/>
            <a:ext cx="2882746" cy="3539430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1.นิเทศ ติดตาม 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on the job training 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การตรวจคัดกรองพัฒนาการ โซนละ 2 อำเภอ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2.นิเทศ ติดตาม 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Coaching 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ระบบบริการเด็กปฐมวัย ประเมิน </a:t>
            </a:r>
            <a:r>
              <a:rPr lang="en-US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wcc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คุณภาพ/</a:t>
            </a:r>
            <a:r>
              <a:rPr lang="th-TH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3.กำกับ ติดตาม การบันทึกข้อมูลในระบบ 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HDC</a:t>
            </a:r>
          </a:p>
          <a:p>
            <a:pPr lvl="0"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ประชุมพัฒนาศักยภาพ 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CPM</a:t>
            </a:r>
          </a:p>
          <a:p>
            <a:pPr lvl="0" defTabSz="914400">
              <a:defRPr/>
            </a:pP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5.</a:t>
            </a:r>
            <a:r>
              <a:rPr lang="th-TH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.ประเมินตนเองตามเกณฑ์ </a:t>
            </a:r>
            <a:r>
              <a:rPr lang="th-TH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สพด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D 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60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6.ส่งเสริมการพัฒนาทักษะความเป็นพ่อแม่ให้ผู้ปกครองหรือผู้ดูแลเด็ก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4294967295"/>
          </p:nvPr>
        </p:nvSpPr>
        <p:spPr>
          <a:xfrm>
            <a:off x="9113075" y="6837782"/>
            <a:ext cx="2839614" cy="383381"/>
          </a:xfrm>
          <a:prstGeom prst="rect">
            <a:avLst/>
          </a:prstGeom>
        </p:spPr>
        <p:txBody>
          <a:bodyPr/>
          <a:lstStyle/>
          <a:p>
            <a:pPr algn="r"/>
            <a:fld id="{977F23EF-3A0D-422E-B486-133722079125}" type="slidenum">
              <a:rPr lang="th-TH" sz="2000" smtClean="0"/>
              <a:pPr algn="r"/>
              <a:t>23</a:t>
            </a:fld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8534600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 txBox="1">
            <a:spLocks/>
          </p:cNvSpPr>
          <p:nvPr/>
        </p:nvSpPr>
        <p:spPr>
          <a:xfrm>
            <a:off x="334749" y="122465"/>
            <a:ext cx="11644031" cy="756084"/>
          </a:xfrm>
          <a:prstGeom prst="rect">
            <a:avLst/>
          </a:prstGeom>
          <a:ln w="57150">
            <a:solidFill>
              <a:srgbClr val="66FF33"/>
            </a:solidFill>
          </a:ln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j-ea"/>
                <a:cs typeface="Leelawadee" panose="020B0502040204020203" pitchFamily="34" charset="-34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>
                <a:solidFill>
                  <a:srgbClr val="0000FF"/>
                </a:solidFill>
                <a:latin typeface="Comic Sans MS" pitchFamily="66" charset="0"/>
              </a:rPr>
              <a:t>Smart Teenage</a:t>
            </a:r>
            <a:endParaRPr lang="th-TH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7" name="ลูกศรขวา 6"/>
          <p:cNvSpPr/>
          <p:nvPr/>
        </p:nvSpPr>
        <p:spPr>
          <a:xfrm>
            <a:off x="5076775" y="3224399"/>
            <a:ext cx="1008112" cy="815833"/>
          </a:xfrm>
          <a:prstGeom prst="rightArrow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object 15"/>
          <p:cNvSpPr/>
          <p:nvPr/>
        </p:nvSpPr>
        <p:spPr>
          <a:xfrm>
            <a:off x="7165007" y="1785335"/>
            <a:ext cx="4279391" cy="41193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39"/>
          <p:cNvSpPr/>
          <p:nvPr/>
        </p:nvSpPr>
        <p:spPr>
          <a:xfrm>
            <a:off x="684287" y="1389388"/>
            <a:ext cx="4032448" cy="44858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24024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AAD721-A84B-40E5-B90F-CBCA7155D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4" y="108254"/>
            <a:ext cx="3554127" cy="9986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F7C076-B185-4DEC-9BE0-E16E317429E0}"/>
              </a:ext>
            </a:extLst>
          </p:cNvPr>
          <p:cNvSpPr txBox="1"/>
          <p:nvPr/>
        </p:nvSpPr>
        <p:spPr>
          <a:xfrm>
            <a:off x="197374" y="277165"/>
            <a:ext cx="3408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มาตรการ/กิจกรรมหลัก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294E537-1BC4-4AF8-A57D-678C278378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10006"/>
              </p:ext>
            </p:extLst>
          </p:nvPr>
        </p:nvGraphicFramePr>
        <p:xfrm>
          <a:off x="124224" y="1106867"/>
          <a:ext cx="11879359" cy="5825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068663" y="277165"/>
            <a:ext cx="288032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กลุ่มเด็กวัยเรียน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12055345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59704" y="1033539"/>
            <a:ext cx="617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JasmineUPC" pitchFamily="18" charset="-34"/>
                <a:cs typeface="JasmineUPC" pitchFamily="18" charset="-34"/>
              </a:rPr>
              <a:t>02</a:t>
            </a:r>
          </a:p>
        </p:txBody>
      </p:sp>
      <p:sp>
        <p:nvSpPr>
          <p:cNvPr id="14" name="สามเหลี่ยมหน้าจั่ว 13"/>
          <p:cNvSpPr/>
          <p:nvPr/>
        </p:nvSpPr>
        <p:spPr>
          <a:xfrm>
            <a:off x="0" y="16440"/>
            <a:ext cx="12169775" cy="925248"/>
          </a:xfrm>
          <a:prstGeom prst="triangle">
            <a:avLst/>
          </a:prstGeom>
          <a:solidFill>
            <a:srgbClr val="FFCC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3" name="รูปภาพ 12">
            <a:extLst>
              <a:ext uri="{FF2B5EF4-FFF2-40B4-BE49-F238E27FC236}">
                <a16:creationId xmlns:a16="http://schemas.microsoft.com/office/drawing/2014/main" id="{19F99DD6-B9DC-F98B-2747-AD8330180E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6866" y="37716"/>
            <a:ext cx="794801" cy="7790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47897" y="464667"/>
            <a:ext cx="10133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 : </a:t>
            </a:r>
            <a:r>
              <a:rPr lang="th-TH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เด็กไทยในศตวรรษที่21 รอบรู้สุขภาพดี เก่ง มีทักษะ แข็งแรง ด้วย</a:t>
            </a:r>
            <a:r>
              <a:rPr lang="th-TH" b="1" dirty="0" err="1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สุขภาพดิจิทัล</a:t>
            </a:r>
            <a:r>
              <a:rPr lang="th-TH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ปี </a:t>
            </a:r>
            <a:r>
              <a:rPr lang="en-US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4246" y="1033539"/>
            <a:ext cx="1047303" cy="400110"/>
          </a:xfrm>
          <a:prstGeom prst="rect">
            <a:avLst/>
          </a:prstGeom>
          <a:noFill/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KPI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1575086" y="1033539"/>
            <a:ext cx="9631779" cy="1477328"/>
          </a:xfrm>
          <a:prstGeom prst="rect">
            <a:avLst/>
          </a:prstGeom>
          <a:ln w="28575"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>
              <a:buAutoNum type="arabicParenR"/>
              <a:defRPr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เด็กอายุ 6- 14 ปีสูงดีสมส่วนร้อยละ 59  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AutoNum type="arabicParenR"/>
              <a:defRPr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เด็กอายุ 12 ปี ปราศจากฟันผุ (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Caries free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ร้อยละ 72  </a:t>
            </a:r>
          </a:p>
          <a:p>
            <a:pPr>
              <a:buAutoNum type="arabicParenR"/>
              <a:defRPr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โรงเรียนส่งเสริมสุขภาพระดับมาตรฐานสากล (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GSHPS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จังหวัดละ 60 แห่ง ( 3 แห่ง/อำเภอ)  </a:t>
            </a:r>
          </a:p>
          <a:p>
            <a:pPr>
              <a:buAutoNum type="arabicParenR"/>
              <a:defRPr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โรงเรียนเข้าร่วมโครงการสุขภาพดีด้วยทฤษฎีเพื่อน(ตาย)ด้วยหลัก 10 อ อำเภอละ 1-2 แห่ง</a:t>
            </a:r>
          </a:p>
          <a:p>
            <a:pPr>
              <a:buAutoNum type="arabicParenR"/>
              <a:defRPr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อนามัยโรงเรียน (ครู หมอ พ่อแม่) 1อำเภอ1โรงเรียน 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645086" y="2589315"/>
            <a:ext cx="4174931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3333CC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 (</a:t>
            </a:r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Small Success</a:t>
            </a:r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091373" y="3022245"/>
            <a:ext cx="300733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12 เดือน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25365" y="2989425"/>
            <a:ext cx="2899444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3 เดือน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126861" y="3012106"/>
            <a:ext cx="288274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6 เดือน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93428" y="3028290"/>
            <a:ext cx="2907936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9 เดือน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3000" y="3509871"/>
            <a:ext cx="2899444" cy="3108543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1.เด็กวัยเรียนอายุ 6-14ปี ได้รับการคัดกรองภาวะสุขภาพ ไม่น้อยกว่าร้อยละ 90 </a:t>
            </a:r>
          </a:p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2.บันทึกผลการตรวจคัดกรองสุขภาพเด็กวัยเรียน และวิเคราะห์ข้อมูลสุขภาพในระบบ 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HDC VISON2020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3.ดำเนินงานโรงเรียนส่งเสริมสุขภาพระดับมาตรฐานสากล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:GSHPS 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/โรงเรียนรอบรู้ด้านสุขภาพ</a:t>
            </a:r>
          </a:p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โรงเรียน 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 โภชนาการ </a:t>
            </a:r>
            <a:r>
              <a:rPr lang="th-TH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ทันต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สุขภาพ เด็กไทยสายตาดี เด็กเปราะบาง ระบบฐานข้อมูลร่วม ธรรมนูญสุขภาพโรงเรียนพระปริยัติ</a:t>
            </a:r>
          </a:p>
          <a:p>
            <a:pPr lvl="0" defTabSz="914400">
              <a:defRPr/>
            </a:pP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113075" y="3536209"/>
            <a:ext cx="2985638" cy="3108543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1.เด็กอายุ 6-14 ปี เริ่มอ้วนและอ้วน ไม่เกินร้อยละ 11.5 </a:t>
            </a:r>
          </a:p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2.เด็กอายุ 6-14 ปี มีภาวะผอมไม่เกินร้อยละ 5</a:t>
            </a:r>
          </a:p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3.เด็กอายุ 6-14 ปี มีภาวะเตี้ย ไม่เกินร้อยละ 9.5</a:t>
            </a:r>
          </a:p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4.อำเภอมีโรงเรียนส่งเสริมสุขภาพระดับมาตรฐานสากล (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:GSHPS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3แห่ง/อำเภอ (60 แห่ง)</a:t>
            </a:r>
          </a:p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5.กลุ่มเด็กเปราะบางเข้าถึงบริการส่งเสริมสุขภาพ  ร้อยละ 50</a:t>
            </a:r>
          </a:p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6.โรงเรียนเข้าร่วมโครงการสุขภาพดีด้วยทฤษฎีเพื่อน(ตาย)ด้วยหลัก 10 อ จำนวน 25 แห่ง 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101874" y="3530377"/>
            <a:ext cx="2899444" cy="3046988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1.ประเมินรับรองโรงเรียนส่งเสริมสุขภาพระดับมาตรฐานสากล ผ่าน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Digital Platform</a:t>
            </a:r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2.มีการขับเคลื่อนงานส่งเสริมสุขภาพ เด็กวัยเรียน</a:t>
            </a:r>
          </a:p>
          <a:p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3.สถานบริการมีการดำเนินงานอนามัยโรงเรียน ร่วมกับภาคีเครือข่ายอย่างมีคุณภาพและมาตรฐานการ (1โรงเรียน 1 ครูอนามัยโรงเรียน น.ร.แกนนำด้านสุขภาพ) การจัดการอาหาร </a:t>
            </a:r>
          </a:p>
          <a:p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th-TH" sz="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126858" y="3534769"/>
            <a:ext cx="2882746" cy="3108543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1.จัดอบรมพัฒนาบุคลากรสาธารณสุขและเครือข่าย มาตรการแนวทางการจัดการปัญหาสุขภาพเด็กวัยเรียน (โภชนาการ </a:t>
            </a:r>
            <a:r>
              <a:rPr lang="th-TH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ทันต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สุขภาพ เด็กไทยสายตาดี เด็กพิเศษกลุ่มเปราะบาง)</a:t>
            </a:r>
          </a:p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2.จัดอบรมความรอบรู้ในการส่งเสริมสุขภาพดีด้วยทฤษฎีเพื่อน(ตาย) ด้วยหลัก 10 อ ผ่าน 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Digital Platform</a:t>
            </a:r>
          </a:p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3.โรงเรียนดำเนินการสมัครเข้าร่วมประเมินโรงเรียนระดับมาตรฐานสากล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GSHPS 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4.มีการประเมินรับรองโรงเรียนส่งเสริมสุขภาพระดับมาตรฐาน สากล (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:GSHPS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ผ่าน 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Digital Platform</a:t>
            </a:r>
            <a:endParaRPr lang="th-TH" sz="14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4294967295"/>
          </p:nvPr>
        </p:nvSpPr>
        <p:spPr>
          <a:xfrm>
            <a:off x="9113075" y="6837782"/>
            <a:ext cx="2839614" cy="383381"/>
          </a:xfrm>
          <a:prstGeom prst="rect">
            <a:avLst/>
          </a:prstGeom>
        </p:spPr>
        <p:txBody>
          <a:bodyPr/>
          <a:lstStyle/>
          <a:p>
            <a:pPr algn="r"/>
            <a:fld id="{977F23EF-3A0D-422E-B486-133722079125}" type="slidenum">
              <a:rPr lang="th-TH" sz="2000" smtClean="0"/>
              <a:pPr algn="r"/>
              <a:t>26</a:t>
            </a:fld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8095785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AAD721-A84B-40E5-B90F-CBCA7155D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4" y="108254"/>
            <a:ext cx="3554127" cy="9986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F7C076-B185-4DEC-9BE0-E16E317429E0}"/>
              </a:ext>
            </a:extLst>
          </p:cNvPr>
          <p:cNvSpPr txBox="1"/>
          <p:nvPr/>
        </p:nvSpPr>
        <p:spPr>
          <a:xfrm>
            <a:off x="197374" y="277165"/>
            <a:ext cx="3408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มาตรการ/กิจกรรมหลัก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294E537-1BC4-4AF8-A57D-678C278378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5936533"/>
              </p:ext>
            </p:extLst>
          </p:nvPr>
        </p:nvGraphicFramePr>
        <p:xfrm>
          <a:off x="124464" y="1118742"/>
          <a:ext cx="11879359" cy="5825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068663" y="277165"/>
            <a:ext cx="288032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กลุ่มเด็กวัยรุ่น</a:t>
            </a:r>
          </a:p>
        </p:txBody>
      </p:sp>
    </p:spTree>
    <p:extLst>
      <p:ext uri="{BB962C8B-B14F-4D97-AF65-F5344CB8AC3E}">
        <p14:creationId xmlns:p14="http://schemas.microsoft.com/office/powerpoint/2010/main" val="17012235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59704" y="1033539"/>
            <a:ext cx="617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JasmineUPC" pitchFamily="18" charset="-34"/>
                <a:cs typeface="JasmineUPC" pitchFamily="18" charset="-34"/>
              </a:rPr>
              <a:t>02</a:t>
            </a:r>
          </a:p>
        </p:txBody>
      </p:sp>
      <p:sp>
        <p:nvSpPr>
          <p:cNvPr id="14" name="สามเหลี่ยมหน้าจั่ว 13"/>
          <p:cNvSpPr/>
          <p:nvPr/>
        </p:nvSpPr>
        <p:spPr>
          <a:xfrm>
            <a:off x="0" y="16440"/>
            <a:ext cx="12169775" cy="925248"/>
          </a:xfrm>
          <a:prstGeom prst="triangle">
            <a:avLst/>
          </a:prstGeom>
          <a:solidFill>
            <a:srgbClr val="FFCC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3" name="รูปภาพ 12">
            <a:extLst>
              <a:ext uri="{FF2B5EF4-FFF2-40B4-BE49-F238E27FC236}">
                <a16:creationId xmlns:a16="http://schemas.microsoft.com/office/drawing/2014/main" id="{19F99DD6-B9DC-F98B-2747-AD8330180E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6866" y="37716"/>
            <a:ext cx="794801" cy="7790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47897" y="464667"/>
            <a:ext cx="10133535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 : </a:t>
            </a:r>
            <a:r>
              <a:rPr lang="th-TH" sz="17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เด็กวัยรุ่นไทยในศตวรรษที่21 รอบรู้สุขภาพดี เก่ง มีทักษะ แข็งแรง ด้วย</a:t>
            </a:r>
            <a:r>
              <a:rPr lang="th-TH" sz="1700" b="1" dirty="0" err="1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สุขภาพดิจิทัล</a:t>
            </a:r>
            <a:r>
              <a:rPr lang="th-TH" sz="17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ปี </a:t>
            </a:r>
            <a:r>
              <a:rPr lang="en-US" sz="1700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4246" y="1033539"/>
            <a:ext cx="1047303" cy="400110"/>
          </a:xfrm>
          <a:prstGeom prst="rect">
            <a:avLst/>
          </a:prstGeom>
          <a:noFill/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KPI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1535467" y="1016200"/>
            <a:ext cx="10417222" cy="1292662"/>
          </a:xfrm>
          <a:prstGeom prst="rect">
            <a:avLst/>
          </a:prstGeom>
          <a:ln w="28575"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1.อัตราการคลอดมีชีพในหญิงอายุ 10-14 ปี ไม่เกิน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0.7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 พันคน</a:t>
            </a: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2.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อัตราการคลอดมีชีพในหญิงอายุ 15-19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ปี ไม่เกิน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21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ต่อ พันคน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ร้อยละการตั้งครรภ์ซ้ำในหญิงอายุน้อยกว่า 20 ปี ไม่เกิน ร้อยละ 10 </a:t>
            </a: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4.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หญิงอายุน้อยกว่า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20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ปี ที่ได้รับการคุมกำเนิดด้วยวิธีสมัยใหม่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(Modern Methods)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หลังคลอดหรือหลังแท้ง ร้อยละ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65 </a:t>
            </a: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.รพ.สังกัดสำนักงานปลัดกระทรวงสาธารสุขผ่านเกณฑ์การ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Re Accreditation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มาตรฐานบริการสุขภาพที่เป็นมิตรสำหรับวัยรุ่นและเยาวชน ร้อยละ 80 </a:t>
            </a:r>
            <a:endParaRPr lang="en-US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6.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อำเภอผ่านการประเมินรับรองตามมาตรฐานการดำเนินงานป้องกันและแก้ไขปัญหาการตั้งครรภ์ในวัยรุ่นระดับอำเภอ ร้อยละ 30 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564607" y="2509256"/>
            <a:ext cx="4174931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3333CC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 (</a:t>
            </a:r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Small Success</a:t>
            </a:r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091373" y="3022245"/>
            <a:ext cx="300733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12 เดือน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25365" y="2989425"/>
            <a:ext cx="2899444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3 เดือน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126861" y="3012106"/>
            <a:ext cx="288274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6 เดือน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93428" y="3028290"/>
            <a:ext cx="2907936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9 เดือน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3000" y="3509871"/>
            <a:ext cx="2899444" cy="3323987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1.ชี้แจงนโยบาย แผนการดำเนินงานส่งเสริมสุขภาพวัยรุ่นและเยาวชน แก่ผู้รับผิดชอบงานระดับอำเภอ ตำบล</a:t>
            </a:r>
          </a:p>
          <a:p>
            <a:r>
              <a:rPr lang="th-TH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2.ประเมินความรอบรู้ด้านสุขภาพและพฤติกรรมสุขภาพอนามัยการเจริญพันธุ์วัยรุ่นและเยาวชน</a:t>
            </a:r>
          </a:p>
          <a:p>
            <a:r>
              <a:rPr lang="th-TH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3.มีการขับเคลื่อน </a:t>
            </a:r>
            <a:r>
              <a:rPr lang="en-US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Teenage Digital Platform</a:t>
            </a:r>
            <a:r>
              <a:rPr lang="th-TH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 สร้างความรอบรู้ ดูแลช่วยเหลือและส่งต่อ เพื่อให้วัยรุ่นได้รับบริการที่เหมาะสม</a:t>
            </a:r>
          </a:p>
          <a:p>
            <a:pPr lvl="0" defTabSz="914400">
              <a:defRPr/>
            </a:pPr>
            <a:r>
              <a:rPr lang="th-TH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4.มีการจัดประชุม  </a:t>
            </a:r>
            <a:r>
              <a:rPr lang="th-TH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คทง</a:t>
            </a:r>
            <a:r>
              <a:rPr lang="th-TH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.ป้องกันและแก้ไขปัญหาการตั้งครรภ์ในวัยรุ่นระดับจังหวัดครั้งที่ </a:t>
            </a:r>
            <a:r>
              <a:rPr lang="en-US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th-TH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/ 2567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9113075" y="3536209"/>
            <a:ext cx="2985638" cy="3493264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1.โรงพยาบาลสังกัดกระทรวงสาธารณสุขผ่านการ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Re accreditation YFHS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 80 และอำเภออนามัยเจริญพันธุ์ ร้อยละ 30 </a:t>
            </a:r>
            <a:endParaRPr lang="en-US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2.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อัตราการคลอดมีชีพในหญิงอายุ 10-14 ปี ไม่เกิน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0.7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ต่อ พันคน           </a:t>
            </a:r>
            <a:endParaRPr lang="en-US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3.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อัตราการคลอดมีชีพในหญิงอายุ 15-19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ปี ไม่เกิน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21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ต่อ พันคน </a:t>
            </a:r>
            <a:endParaRPr lang="en-US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en-US" sz="1300" spc="-20" dirty="0">
                <a:latin typeface="Tahoma" pitchFamily="34" charset="0"/>
                <a:ea typeface="Tahoma" pitchFamily="34" charset="0"/>
                <a:cs typeface="Tahoma" pitchFamily="34" charset="0"/>
              </a:rPr>
              <a:t>4. </a:t>
            </a:r>
            <a:r>
              <a:rPr lang="th-TH" sz="1300" spc="-2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ร้อยละการตั้งครรภ์ซ้ำในหญิงอายุน้อยกว่า 20 ปี ไม่เกิน ร้อยละ 10 </a:t>
            </a: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5.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หญิงอายุน้อยกว่า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20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ปี ที่ได้รับการคุมกำเนิดด้วยวิธีสมัยใหม่หลังคลอดหรือหลังแท้ง ร้อยละ 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65 </a:t>
            </a:r>
          </a:p>
          <a:p>
            <a:pPr>
              <a:defRPr/>
            </a:pP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6.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วัยรุ่นมีความรอบรู้ด้านเพศวิถีศึกษาและทักษะชีวิต ร้อยละ 70 </a:t>
            </a:r>
          </a:p>
          <a:p>
            <a:pPr>
              <a:defRPr/>
            </a:pP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7.วัยรุ่นที่เข้าถึงบริการด้านอนามัยการเจริญพันธุ์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ร้อยละ 60 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101874" y="3530377"/>
            <a:ext cx="2899444" cy="3293209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1.โรงพยาบาล/อำเภอ กลุ่มเป้าหมายได้รับการการเยี่ยมเสริมพลังร้อยละ100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2.มีการขับเคลื่อน 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Teenage Digital Platform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สร้างความรอบรู้ ดูแลช่วยเหลือและส่งต่อ เพื่อให้วัยรุ่นได้รับบริการที่เหมาะสม</a:t>
            </a: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3.ประเมิน </a:t>
            </a:r>
            <a:r>
              <a:rPr lang="en-US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Re accreditation YFHS 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และอำเภออนามัยเจริญพันธุ์ ผ่านเกณฑ์ร้อยละ 80 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defTabSz="914400">
              <a:defRPr/>
            </a:pP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4.มีการจัดประชุม </a:t>
            </a:r>
            <a:r>
              <a:rPr lang="th-TH" sz="16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คทง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. ป้องกันและแก้ไขปัญหาการตั้งครรภ์ในวัยรุ่นระดับจังหวัด ครั้งที่ 2/2567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126858" y="3534769"/>
            <a:ext cx="2882746" cy="3493264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1.นิเทศกำกับนโยบายงานส่งเสริมสุขภาพวัยรุ่นและเยาวชน การป้องกันแก้ไขปัญหาการตั้งครรภ์ในวัยรุ่น</a:t>
            </a:r>
            <a:r>
              <a:rPr lang="en-US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งานอนามัยเจริญพันธุ์</a:t>
            </a:r>
          </a:p>
          <a:p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2.นิเทศระบบฐานข้อมูลร่วมด้านสุขภาพนักเรียนวัยรุ่นและการ นำไปใช้ประโยชน์ </a:t>
            </a:r>
          </a:p>
          <a:p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3.เสริมสร้างสมรรถนะบุคลากรสาธารณสุขและเครือข่ายในการส่งเสริมสุขภาพวัยรุ่น คลินิกเพื่อนใจวัยใส งานอนามัยเจริญพันธุ์</a:t>
            </a:r>
          </a:p>
          <a:p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4.มีการจัดประชุม คอ. ป้องกันและแก้ไขปัญหาการตั้งครรภ์ในวัยรุ่นระดับจังหวัด ครั้งที่ 1/2567</a:t>
            </a:r>
          </a:p>
          <a:p>
            <a:r>
              <a:rPr lang="th-TH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5.โรงพยาบาล , อำเภอ กลุ่มเป้าหมายได้รับการการเยี่ยมเสริมพลัง และได้มีการประเมินตนเองผ่านโปรแกรมออนไลน์ ร้อยละ 50</a:t>
            </a:r>
            <a:endParaRPr lang="th-TH" sz="13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4294967295"/>
          </p:nvPr>
        </p:nvSpPr>
        <p:spPr>
          <a:xfrm>
            <a:off x="9113075" y="6837782"/>
            <a:ext cx="2839614" cy="383381"/>
          </a:xfrm>
          <a:prstGeom prst="rect">
            <a:avLst/>
          </a:prstGeom>
        </p:spPr>
        <p:txBody>
          <a:bodyPr/>
          <a:lstStyle/>
          <a:p>
            <a:pPr algn="r"/>
            <a:fld id="{977F23EF-3A0D-422E-B486-133722079125}" type="slidenum">
              <a:rPr lang="th-TH" sz="2000" smtClean="0"/>
              <a:pPr algn="r"/>
              <a:t>28</a:t>
            </a:fld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1953390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 txBox="1">
            <a:spLocks/>
          </p:cNvSpPr>
          <p:nvPr/>
        </p:nvSpPr>
        <p:spPr>
          <a:xfrm>
            <a:off x="334749" y="122465"/>
            <a:ext cx="11644031" cy="756084"/>
          </a:xfrm>
          <a:prstGeom prst="rect">
            <a:avLst/>
          </a:prstGeom>
          <a:ln w="57150">
            <a:solidFill>
              <a:srgbClr val="66FF33"/>
            </a:solidFill>
          </a:ln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j-ea"/>
                <a:cs typeface="Leelawadee" panose="020B0502040204020203" pitchFamily="34" charset="-34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>
                <a:solidFill>
                  <a:srgbClr val="0000FF"/>
                </a:solidFill>
                <a:latin typeface="Comic Sans MS" pitchFamily="66" charset="0"/>
              </a:rPr>
              <a:t>Smart Working</a:t>
            </a:r>
            <a:endParaRPr lang="th-TH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7" name="ลูกศรขวา 6"/>
          <p:cNvSpPr/>
          <p:nvPr/>
        </p:nvSpPr>
        <p:spPr>
          <a:xfrm>
            <a:off x="6164235" y="3155445"/>
            <a:ext cx="1008112" cy="815833"/>
          </a:xfrm>
          <a:prstGeom prst="rightArrow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object 15"/>
          <p:cNvSpPr/>
          <p:nvPr/>
        </p:nvSpPr>
        <p:spPr>
          <a:xfrm>
            <a:off x="532672" y="1224186"/>
            <a:ext cx="5614415" cy="47525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8"/>
          <p:cNvSpPr/>
          <p:nvPr/>
        </p:nvSpPr>
        <p:spPr>
          <a:xfrm>
            <a:off x="7741070" y="1492245"/>
            <a:ext cx="3796283" cy="41422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956589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AAD721-A84B-40E5-B90F-CBCA7155D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4" y="108254"/>
            <a:ext cx="3554127" cy="9986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F7C076-B185-4DEC-9BE0-E16E317429E0}"/>
              </a:ext>
            </a:extLst>
          </p:cNvPr>
          <p:cNvSpPr txBox="1"/>
          <p:nvPr/>
        </p:nvSpPr>
        <p:spPr>
          <a:xfrm>
            <a:off x="197374" y="277165"/>
            <a:ext cx="3408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มาตรการ/กิจกรรมหลัก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294E537-1BC4-4AF8-A57D-678C278378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0401855"/>
              </p:ext>
            </p:extLst>
          </p:nvPr>
        </p:nvGraphicFramePr>
        <p:xfrm>
          <a:off x="124464" y="1118742"/>
          <a:ext cx="11879359" cy="5973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068663" y="277165"/>
            <a:ext cx="288032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กลุ่มวัยทำงาน</a:t>
            </a:r>
          </a:p>
        </p:txBody>
      </p:sp>
    </p:spTree>
    <p:extLst>
      <p:ext uri="{BB962C8B-B14F-4D97-AF65-F5344CB8AC3E}">
        <p14:creationId xmlns:p14="http://schemas.microsoft.com/office/powerpoint/2010/main" val="42284976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59704" y="1033539"/>
            <a:ext cx="617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JasmineUPC" pitchFamily="18" charset="-34"/>
                <a:cs typeface="JasmineUPC" pitchFamily="18" charset="-34"/>
              </a:rPr>
              <a:t>02</a:t>
            </a:r>
          </a:p>
        </p:txBody>
      </p:sp>
      <p:sp>
        <p:nvSpPr>
          <p:cNvPr id="14" name="สามเหลี่ยมหน้าจั่ว 13"/>
          <p:cNvSpPr/>
          <p:nvPr/>
        </p:nvSpPr>
        <p:spPr>
          <a:xfrm>
            <a:off x="0" y="16440"/>
            <a:ext cx="12169775" cy="925248"/>
          </a:xfrm>
          <a:prstGeom prst="triangle">
            <a:avLst/>
          </a:prstGeom>
          <a:solidFill>
            <a:srgbClr val="FFCC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3" name="รูปภาพ 12">
            <a:extLst>
              <a:ext uri="{FF2B5EF4-FFF2-40B4-BE49-F238E27FC236}">
                <a16:creationId xmlns:a16="http://schemas.microsoft.com/office/drawing/2014/main" id="{19F99DD6-B9DC-F98B-2747-AD8330180E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6866" y="37716"/>
            <a:ext cx="794801" cy="7790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130433" y="294875"/>
            <a:ext cx="8987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 </a:t>
            </a:r>
            <a:r>
              <a:rPr lang="en-US" b="1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ประชาชนวัยทำงาน สุขภาพแข็งแรง ส่งเสริมการมีบุตร(เตรียมพร้อมเพื่อมีบุตร)</a:t>
            </a:r>
          </a:p>
          <a:p>
            <a:pPr algn="ctr"/>
            <a:r>
              <a:rPr lang="th-TH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ฉลาดรอบรู้ เตรียมความพร้อมเข้าสู่วัยผู้สูงอายุ  ปี 2567</a:t>
            </a:r>
            <a:endParaRPr lang="th-TH" dirty="0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3000" y="1033539"/>
            <a:ext cx="1047303" cy="400110"/>
          </a:xfrm>
          <a:prstGeom prst="rect">
            <a:avLst/>
          </a:prstGeom>
          <a:noFill/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KPI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1332359" y="1033539"/>
            <a:ext cx="10669308" cy="1323439"/>
          </a:xfrm>
          <a:prstGeom prst="rect">
            <a:avLst/>
          </a:prstGeom>
          <a:ln w="28575"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1)วัยทำงานอายุ19-59ปี ดัชนีมวลกายปกติ ร้อยละ 52 </a:t>
            </a:r>
          </a:p>
          <a:p>
            <a:pPr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 วัยทำงานอายุ 19 - 59 ปี มีรอบเอวปกติ ร้อยละ 52 </a:t>
            </a:r>
          </a:p>
          <a:p>
            <a:pPr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 ร้อยละวัยทำงานอายุ 25-59 ปี ที่มีการเตรียมการเพื่อยามสูงอายุด้านสุขภาพโดยการมีพฤติกรรมสุขภาพที่พึงประสงค์ ร้อยละ 52 </a:t>
            </a:r>
          </a:p>
          <a:p>
            <a:pPr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4) ครัวเรือนมีการใช้เกลือบริโภคเสริมไอโอดีนที่มีคุณภาพ 20-40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ppm. 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เป้าหมาย: ร้อยละ 90 </a:t>
            </a:r>
          </a:p>
          <a:p>
            <a:pPr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5) บุคลากรทดสอบสมรรถภาพร่างกาย ร้อยละ 100</a:t>
            </a:r>
            <a:endParaRPr lang="th-TH" sz="16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226352" y="2440091"/>
            <a:ext cx="4174931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3333CC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 (</a:t>
            </a:r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Small Success</a:t>
            </a:r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091373" y="3022245"/>
            <a:ext cx="300733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12 เดือน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25365" y="2989425"/>
            <a:ext cx="2899444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3 เดือน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126861" y="3012106"/>
            <a:ext cx="288274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6 เดือน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93428" y="3028290"/>
            <a:ext cx="2907936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9 เดือน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3000" y="3509871"/>
            <a:ext cx="2899444" cy="3539430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ประชาชนวัยทำงานอายุ 19-59 ปี ได้รับการคัดกรองภาวะสุขภาพ ไม่น้อยกว่าร้อยละ 90 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บันทึกผลการคัดกรองและวิเคราะห์ภาวะสุขภาพ</a:t>
            </a:r>
            <a:r>
              <a:rPr lang="th-TH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วัยทำงาน กลุ่มปกติ กลุ่มเสี่ยง กลุ่มป่วย</a:t>
            </a:r>
            <a:r>
              <a:rPr lang="en-US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th-TH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ในระบบ </a:t>
            </a:r>
            <a:r>
              <a:rPr lang="en-US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HDC</a:t>
            </a:r>
          </a:p>
          <a:p>
            <a:pPr lvl="0" defTabSz="914400">
              <a:defRPr/>
            </a:pPr>
            <a:r>
              <a:rPr lang="th-TH" sz="16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รณรงค์ประชาสัมพันธ์/ร่วมโครงการสาวไทยแก้มแดง ในสถานประกอบการ/ชุมชน </a:t>
            </a:r>
          </a:p>
          <a:p>
            <a:pPr lvl="0" defTabSz="914400">
              <a:defRPr/>
            </a:pP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4.รณรงค์ให้ครอบครัวที่มีความพร้อม มีบุตรครอบครัวละไม่น้อยกว่า 2 คน ในสถานประกอบการ/ชุมชน  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9113075" y="3536209"/>
            <a:ext cx="2985638" cy="3539430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ประชาชนวัยทำงานอายุ 19-59 ปี มีค่าดัชนีมวลกายปกติ ร้อยละ 52</a:t>
            </a:r>
          </a:p>
          <a:p>
            <a:pPr marL="228600" lvl="0" indent="-22860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2.วัยทำงานอายุ 19 - 59 ปี มีรอบเอ</a:t>
            </a:r>
          </a:p>
          <a:p>
            <a:pPr marL="228600" lvl="0" indent="-22860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ปกติ ร้อยละ 52</a:t>
            </a:r>
          </a:p>
          <a:p>
            <a:pPr marL="228600" lvl="0" indent="-228600" defTabSz="914400">
              <a:defRPr/>
            </a:pP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สถานบริการสุขภาพมีการดำเนินการ</a:t>
            </a:r>
          </a:p>
          <a:p>
            <a:pPr marL="228600" lvl="0" indent="-22860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คลินิก 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DPAC 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คุณภาพ ร้อยละ 100</a:t>
            </a:r>
          </a:p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4.อำเภอมีสถานบริการเป็นต้นแบบองค์กรไร้พุง  อย่างน้อย 1 แห่ง </a:t>
            </a:r>
            <a:endParaRPr lang="en-US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5.สรุปผลสำรวจครัวเรือนมีการใช้เกลือบริโภคเสริมไอโอดีนที่มีคุณภาพ 20-40 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ppm. 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90</a:t>
            </a:r>
          </a:p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6.รายงานการทดสอบสมรรถภาพร่างกาย ร้อยละ 100</a:t>
            </a:r>
          </a:p>
          <a:p>
            <a:pPr lvl="0" defTabSz="914400">
              <a:defRPr/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สถานประกอบการร่วมโครงการสาวไทยแก้มแดง ผ่านการประเมินรับรองโดย ศอ.8 อุดรธานี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133069" y="3559276"/>
            <a:ext cx="2899444" cy="3323987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</a:t>
            </a:r>
            <a:r>
              <a:rPr lang="th-TH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ประเมินคลินิก </a:t>
            </a:r>
            <a:r>
              <a:rPr lang="en-US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DPAC </a:t>
            </a:r>
            <a:r>
              <a:rPr lang="th-TH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คุณภาพ ใน รพ. ทุกแห่ง และ คลินิก </a:t>
            </a:r>
            <a:r>
              <a:rPr lang="en-US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DPAC</a:t>
            </a:r>
            <a:r>
              <a:rPr lang="th-TH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ใน รพ.สต. ร้อยละ 100</a:t>
            </a:r>
            <a:endParaRPr lang="en-US" sz="1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</a:t>
            </a:r>
            <a:r>
              <a:rPr lang="th-TH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ประเมินตำบลและหมู่บ้าน/ชุมชนต้นแบบ ลดเสี่ยง ลดโรค ร้อยละ 80 </a:t>
            </a:r>
            <a:endParaRPr lang="en-US" sz="1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th-TH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3.สถานบริการสาธารณสุขมีการดำเนินงานโครงการสาวไทยแก้มแดง ทุกแห่ง /จ่ายยาเม็ดเสริมธาตุเหล็กคนละ 1 ครั้ง</a:t>
            </a:r>
            <a:r>
              <a:rPr lang="en-US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th-TH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ตามชุดสิทธิประโยชน์ให้ประชาชนหญิงวัยทำงานวัยเจริญพันธุ์</a:t>
            </a:r>
          </a:p>
          <a:p>
            <a:pPr lvl="0" defTabSz="914400">
              <a:defRPr/>
            </a:pPr>
            <a:r>
              <a:rPr lang="th-TH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สถานประกอบการประเมินตนเองร่วมโครงการสาวไทยแก้มแดง โดยสมัครใจ อย่างน้อย 1 แห่ง/ปี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126858" y="3534769"/>
            <a:ext cx="2882746" cy="3293209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</a:t>
            </a: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จัดอบรมพัฒนาระบบเฝ้าระวังพฤติกรรมสุขภาพที่พึงประสงค์</a:t>
            </a:r>
          </a:p>
          <a:p>
            <a:pPr lvl="0" defTabSz="914400">
              <a:defRPr/>
            </a:pP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2.นิเทศ </a:t>
            </a:r>
            <a:r>
              <a:rPr lang="en-US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Coaching </a:t>
            </a: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อำเภอ/ตำบล</a:t>
            </a:r>
          </a:p>
          <a:p>
            <a:pPr lvl="0" defTabSz="914400">
              <a:defRPr/>
            </a:pP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3.มีแกนนำปรับเปลี่ยนพฤติกรรมสุขภาพ (</a:t>
            </a:r>
            <a:r>
              <a:rPr lang="en-US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Health Leader</a:t>
            </a: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ประชาชนกลุ่มเสี่ยงได้รับการปรับเปลี่ยนพฤติกรรม</a:t>
            </a:r>
          </a:p>
          <a:p>
            <a:pPr lvl="0" defTabSz="914400">
              <a:defRPr/>
            </a:pP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4.มีตำบลต้นแบบลดเสี่ยง ลดโรค อำเภอละ 1 ตำบล และคัดเลือกหมู่บ้าน/ชุมชนต้นแบบ 1 หมู่บ้าน</a:t>
            </a:r>
          </a:p>
          <a:p>
            <a:pPr lvl="0" defTabSz="914400">
              <a:defRPr/>
            </a:pPr>
            <a:r>
              <a:rPr lang="th-TH" sz="13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en-US" sz="13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3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ประเมินพฤติกรรมสุขภาพพึงประสงค์ ร้อยละ 52</a:t>
            </a:r>
          </a:p>
          <a:p>
            <a:pPr lvl="0" defTabSz="914400">
              <a:defRPr/>
            </a:pP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7.สำรวจครัวเรือนมีการใช้เกลือบริโภคเสริมไอโอดีนที่มีคุณภาพ 20-40 </a:t>
            </a:r>
            <a:r>
              <a:rPr lang="en-US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ppm. </a:t>
            </a: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90</a:t>
            </a:r>
          </a:p>
          <a:p>
            <a:pPr lvl="0" defTabSz="914400">
              <a:defRPr/>
            </a:pPr>
            <a:r>
              <a:rPr lang="th-TH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8.ดำเนินการทดสอบสมรรถภาพร่างกายทุกอำเภอ ร้อยละ 100</a:t>
            </a: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4294967295"/>
          </p:nvPr>
        </p:nvSpPr>
        <p:spPr>
          <a:xfrm>
            <a:off x="9113075" y="6837782"/>
            <a:ext cx="2839614" cy="383381"/>
          </a:xfrm>
          <a:prstGeom prst="rect">
            <a:avLst/>
          </a:prstGeom>
        </p:spPr>
        <p:txBody>
          <a:bodyPr/>
          <a:lstStyle/>
          <a:p>
            <a:pPr algn="r"/>
            <a:fld id="{977F23EF-3A0D-422E-B486-133722079125}" type="slidenum">
              <a:rPr lang="th-TH" sz="2000" smtClean="0"/>
              <a:pPr algn="r"/>
              <a:t>31</a:t>
            </a:fld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34997484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CC2A38FD-27CB-AA0B-AF4E-FCB2B24E35F7}"/>
              </a:ext>
            </a:extLst>
          </p:cNvPr>
          <p:cNvSpPr txBox="1">
            <a:spLocks/>
          </p:cNvSpPr>
          <p:nvPr/>
        </p:nvSpPr>
        <p:spPr>
          <a:xfrm>
            <a:off x="334749" y="122465"/>
            <a:ext cx="11644031" cy="756084"/>
          </a:xfrm>
          <a:prstGeom prst="rect">
            <a:avLst/>
          </a:prstGeom>
          <a:ln w="57150">
            <a:solidFill>
              <a:srgbClr val="66FF33"/>
            </a:solidFill>
          </a:ln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 baseline="0">
                <a:ln w="3175" cmpd="sng">
                  <a:noFill/>
                </a:ln>
                <a:solidFill>
                  <a:schemeClr val="tx1"/>
                </a:solidFill>
                <a:effectLst/>
                <a:latin typeface="Leelawadee" panose="020B0502040204020203" pitchFamily="34" charset="-34"/>
                <a:ea typeface="+mj-ea"/>
                <a:cs typeface="Leelawadee" panose="020B0502040204020203" pitchFamily="34" charset="-34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800" b="1" dirty="0">
                <a:solidFill>
                  <a:srgbClr val="0000FF"/>
                </a:solidFill>
                <a:latin typeface="Comic Sans MS" pitchFamily="66" charset="0"/>
              </a:rPr>
              <a:t>Smart Aging</a:t>
            </a:r>
            <a:endParaRPr lang="th-TH" sz="48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7" name="ลูกศรขวา 6"/>
          <p:cNvSpPr/>
          <p:nvPr/>
        </p:nvSpPr>
        <p:spPr>
          <a:xfrm>
            <a:off x="6164235" y="3155445"/>
            <a:ext cx="1008112" cy="815833"/>
          </a:xfrm>
          <a:prstGeom prst="rightArrow">
            <a:avLst/>
          </a:prstGeom>
          <a:solidFill>
            <a:srgbClr val="FF0066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object 16"/>
          <p:cNvSpPr/>
          <p:nvPr/>
        </p:nvSpPr>
        <p:spPr>
          <a:xfrm>
            <a:off x="468263" y="1428951"/>
            <a:ext cx="5151119" cy="46405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23"/>
          <p:cNvSpPr/>
          <p:nvPr/>
        </p:nvSpPr>
        <p:spPr>
          <a:xfrm>
            <a:off x="7741071" y="2088282"/>
            <a:ext cx="3456384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7606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AAD721-A84B-40E5-B90F-CBCA7155D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4" y="108254"/>
            <a:ext cx="3554127" cy="9986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F7C076-B185-4DEC-9BE0-E16E317429E0}"/>
              </a:ext>
            </a:extLst>
          </p:cNvPr>
          <p:cNvSpPr txBox="1"/>
          <p:nvPr/>
        </p:nvSpPr>
        <p:spPr>
          <a:xfrm>
            <a:off x="197374" y="277165"/>
            <a:ext cx="3408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มาตรการ/กิจกรรมหลัก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294E537-1BC4-4AF8-A57D-678C278378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5247777"/>
              </p:ext>
            </p:extLst>
          </p:nvPr>
        </p:nvGraphicFramePr>
        <p:xfrm>
          <a:off x="124224" y="1106866"/>
          <a:ext cx="11879359" cy="5985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068663" y="277165"/>
            <a:ext cx="288032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dirty="0">
                <a:latin typeface="Tahoma" pitchFamily="34" charset="0"/>
                <a:ea typeface="Tahoma" pitchFamily="34" charset="0"/>
                <a:cs typeface="Tahoma" pitchFamily="34" charset="0"/>
              </a:rPr>
              <a:t>กลุ่มผู้สูงอายุ</a:t>
            </a:r>
          </a:p>
        </p:txBody>
      </p:sp>
    </p:spTree>
    <p:extLst>
      <p:ext uri="{BB962C8B-B14F-4D97-AF65-F5344CB8AC3E}">
        <p14:creationId xmlns:p14="http://schemas.microsoft.com/office/powerpoint/2010/main" val="16206229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59704" y="1033539"/>
            <a:ext cx="617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JasmineUPC" pitchFamily="18" charset="-34"/>
                <a:cs typeface="JasmineUPC" pitchFamily="18" charset="-34"/>
              </a:rPr>
              <a:t>02</a:t>
            </a:r>
          </a:p>
        </p:txBody>
      </p:sp>
      <p:sp>
        <p:nvSpPr>
          <p:cNvPr id="14" name="สามเหลี่ยมหน้าจั่ว 13"/>
          <p:cNvSpPr/>
          <p:nvPr/>
        </p:nvSpPr>
        <p:spPr>
          <a:xfrm>
            <a:off x="0" y="16440"/>
            <a:ext cx="12169775" cy="925248"/>
          </a:xfrm>
          <a:prstGeom prst="triangle">
            <a:avLst/>
          </a:prstGeom>
          <a:solidFill>
            <a:srgbClr val="FFCC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3" name="รูปภาพ 12">
            <a:extLst>
              <a:ext uri="{FF2B5EF4-FFF2-40B4-BE49-F238E27FC236}">
                <a16:creationId xmlns:a16="http://schemas.microsoft.com/office/drawing/2014/main" id="{19F99DD6-B9DC-F98B-2747-AD8330180E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6866" y="37716"/>
            <a:ext cx="794801" cy="77902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118415" y="479064"/>
            <a:ext cx="8987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C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GOAL </a:t>
            </a:r>
            <a:r>
              <a:rPr lang="en-US" b="1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b="1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ผู้สูงอายุสุขภาพดี ดูแลตนเองได้ และมีคุณภาพชีวิตที่ดี ปี </a:t>
            </a:r>
            <a:r>
              <a:rPr lang="en-US" b="1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2567</a:t>
            </a:r>
            <a:endParaRPr lang="th-TH" b="1" dirty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3000" y="1033539"/>
            <a:ext cx="1047303" cy="400110"/>
          </a:xfrm>
          <a:prstGeom prst="rect">
            <a:avLst/>
          </a:prstGeom>
          <a:noFill/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KPI</a:t>
            </a:r>
            <a:endParaRPr lang="th-TH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1302627" y="967592"/>
            <a:ext cx="10669308" cy="1569660"/>
          </a:xfrm>
          <a:prstGeom prst="rect">
            <a:avLst/>
          </a:prstGeom>
          <a:ln w="28575"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 fontAlgn="ctr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1.ร้อยละ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97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ของผู้สูงอายุไม่มีภาวะพึ่งพิง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ctr"/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96 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ของผู้สูงอายุได้รับการคัดกรองประเมิน </a:t>
            </a:r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ADL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/คัดกรองความถดถอยของร่างกายกลุ่มผู้สูงอายุครบ </a:t>
            </a:r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</a:t>
            </a:r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55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ของผู้สูงอายุกลุ่มเสี่ยงได้รับการดูตามแผนส่งเสริมสุขภาพดี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Wellness Plan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  <a:p>
            <a:pPr fontAlgn="ctr"/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ชมรมผู้สูงอายุด้านสุขภาพผ่านเกณฑ์</a:t>
            </a:r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ชมรม/ตำบล</a:t>
            </a:r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ของผู้สูงอายุที่ได้รับการคัดกรองพบว่าเสี่ยงต่อการเกิดภาวะสมองเสื่อม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Dementia)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ได้รับการดูแลรักษาในคลินิกผู้สูงอายุ</a:t>
            </a:r>
          </a:p>
          <a:p>
            <a:pPr fontAlgn="ctr"/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60 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ของผู้สูงอายุที่ได้รับการคัดกรองพบว่าเสี่ยงต่อการเกิดภาวะหกล้ม (</a:t>
            </a:r>
            <a:r>
              <a:rPr lang="en-US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Fall) </a:t>
            </a:r>
            <a:r>
              <a:rPr lang="th-TH" sz="12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ได้รับการดูแลรักษาในคลินิกผู้สูงอายุ</a:t>
            </a:r>
          </a:p>
          <a:p>
            <a:pPr font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โรงพยาบาลที่มีคลินิกผู้สูงอายุผ่านเกณฑ์คุณภาพการให้บริการตามเกณฑ์กรมการ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ctr"/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80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พระสงฆ์ได้รับการประเมินคัดกรองพบที่มีความเสี่ยงต่อการเกิดโรคเบาหวาน ความดันโลหิตสูง โรคหัวใจและหลอดเลือดได้รับการปรับเปลี่ยนพฤติกรรมสุขภาพ</a:t>
            </a:r>
            <a:endParaRPr lang="en-US" sz="12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264302" y="2601571"/>
            <a:ext cx="4174931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rgbClr val="3333CC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ระดับความสำเร็จ (</a:t>
            </a:r>
            <a:r>
              <a:rPr lang="en-US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Small Success</a:t>
            </a:r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091373" y="3022245"/>
            <a:ext cx="300733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12 เดือน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25365" y="2989425"/>
            <a:ext cx="2899444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3 เดือน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126861" y="3012106"/>
            <a:ext cx="2882747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6 เดือน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93428" y="3028290"/>
            <a:ext cx="2907936" cy="400110"/>
          </a:xfrm>
          <a:prstGeom prst="rect">
            <a:avLst/>
          </a:prstGeom>
          <a:solidFill>
            <a:srgbClr val="92D050"/>
          </a:solidFill>
          <a:ln w="28575">
            <a:solidFill>
              <a:srgbClr val="3333CC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9 เดือน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3000" y="3509871"/>
            <a:ext cx="2899444" cy="3231654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.ประชุมคณะทำงานระดับอำเภอ/ชี้แจงผู้รับผิดชอบงาน </a:t>
            </a: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.ร้อยละ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80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ผู้สูงอายุได้รับการคัดกรองประเมิน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ADL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/คัดกรองความถดถอยของร่างกายกลุ่มผู้สูงอายุ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</a:t>
            </a: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สมองเสื่อม/หกล้มได้รับการดูแลรักษาในคลินิกผู้สูงอายุ</a:t>
            </a:r>
          </a:p>
          <a:p>
            <a:pPr lvl="0" defTabSz="914400">
              <a:defRPr/>
            </a:pPr>
            <a:r>
              <a:rPr lang="en-US" sz="1200" spc="-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โรงพยาบาลที่มีคลินิกผู้สูงอายุผ่านเกณฑ์คุณภาพการให้บริการตามเกณฑ์กรมการแพทย์</a:t>
            </a:r>
          </a:p>
          <a:p>
            <a:pPr lvl="0" defTabSz="914400">
              <a:defRPr/>
            </a:pP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80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พระสงฆ์ได้รับการประเมินคัดกรองพบที่มีความเสี่ยงต่อการเกิดโรคเบาหวาน ความดันโลหิตสูง โรคหัวใจและหลอดเลือดได้รับการปรับเปลี่ยนพฤติกรรมสุขภาพตามหลัก 3อ. 2ส. </a:t>
            </a: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สำรวจกลุ่มเป้าหมายอบรม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CM/CG 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113075" y="3484014"/>
            <a:ext cx="2985638" cy="3477875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97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ผู้สูงอายุได้รับการคัดกรองประเมิน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ADL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/คัดกรองความถดถอย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สมองเสื่อมได้รับการดูแลรักษาในคลินิกผู้สูงอายุ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หกล้มได้รับการดูแลรักษาในคลินิกผู้สูงอายุ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spc="-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โรงพยาบาลที่มีคลินิกผู้สูงอายุผ่านเกณฑ์คุณภาพการให้บริการตามเกณฑ์กรมการแพทย์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55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ของผู้สูงอายุกลุ่มเสี่ยงได้รับการดูตามแผนส่งเสริมสุขภาพดี (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Wellness Plan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ชมรมผู้สูงอายุด้านสุขภาพผ่านเกณฑ์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ชมรม/ตำบล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ของผู้สูงอายุและผู้ที่มีภาวะพึ่งพิงเข้าถึงระบบบริการและได้รับการเยี่ยมบ้านตามชุดสิทธิประโยชน์ 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80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พระสงฆ์ได้รับการประเมินคัดกรองพบที่มีความเสี่ยงต่อการเกิดโรคเบาหวาน ความดันโลหิตสูง โรคหัวใจและหลอดเลือดได้รับการปรับเปลี่ยนพฤติกรรมสุขภาพตามหลัก 3อ. 2ส. </a:t>
            </a:r>
            <a:endParaRPr lang="en-GB" sz="10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35 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ศาสน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สถานส่งเสริม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สุขภาพพ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ผ่านเกณฑ์มาตรฐาน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133069" y="3507081"/>
            <a:ext cx="2899444" cy="3631763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96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ผู้สูงอายุได้รับการคัดกรองประเมิน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ADL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/คัดกรองความถดถอย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45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สมองเสื่อมได้รับการดูแลรักษาในคลินิกผู้สูงอายุ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45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หกล้มได้รับการดูแลรักษาในคลินิกผู้สูงอายุ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spc="-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โรงพยาบาลที่มีคลินิกผู้สูงอายุผ่านเกณฑ์คุณภาพการให้บริการตามเกณฑ์กรมการแพทย์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ของผู้สูงอายุกลุ่มเสี่ยงได้รับการดูตามแผนส่งเสริมสุขภาพดี (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Wellness Plan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ชมรมผู้สูงอายุด้านสุขภาพผ่านเกณฑ์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ของผู้สูงอายุและผู้ที่มีภาวะพึ่งพิงเข้าถึงระบบบริการและได้รับการเยี่ยมบ้านตามชุดสิทธิประโยชน์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100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พระสงฆ์ที่ได้รับการประเมินคัดกรองพบที่มีความเสี่ยงต่อการเกิดโรคเบาหวาน ความดันโลหิตสูง โรคหัวใจและหลอดเลือดได้รับการการติดตามและประเมินซ้ำหลังปรับเปลี่ยนพฤติกรรมสุขภาพ</a:t>
            </a:r>
            <a:endParaRPr lang="en-GB" sz="10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30 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ศาสน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สถานส่งเสริม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สุขภาพพ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ผ่านเกณฑ์มาตรฐาน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144288" y="3509871"/>
            <a:ext cx="2882746" cy="3631763"/>
          </a:xfrm>
          <a:prstGeom prst="rect">
            <a:avLst/>
          </a:prstGeom>
          <a:solidFill>
            <a:srgbClr val="CCFF99"/>
          </a:solidFill>
          <a:ln w="28575">
            <a:solidFill>
              <a:srgbClr val="3333CC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90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ผู้สูงอายุได้รับการคัดกรองประเมิน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ADL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/ความถดถอย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ด้าน</a:t>
            </a:r>
          </a:p>
          <a:p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สมองเสื่อมได้รับการดูแลรักษาในคลินิกผู้สูงอายุ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35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ที่ได้รับการคัดกรองพบว่าเสี่ยงต่อการเกิดภาวะหกล้มได้รับการดูแลรักษาในคลินิกผู้สูงอายุ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spc="-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70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โรงพยาบาลที่มีคลินิกผู้สูงอายุผ่านเกณฑ์คุณภาพการให้บริการตามเกณฑ์กรมการแพทย์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ของผู้สูงอายุกลุ่มเสี่ยงได้รับการดูตามแผนส่งเสริมสุขภาพดี (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Wellness Plan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ชมรมผู้สูงอายุด้านสุขภาพผ่านเกณฑ์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ของผู้สูงอายุและผู้ที่มีภาวะพึ่งพิงเข้าถึงระบบบริการและได้รับการเยี่ยมบ้านตามชุดสิทธิประโยชน์ 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100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พระสงฆ์ที่ได้รับการประเมินคัดกรองพบที่มีความเสี่ยงต่อการเกิดโรคเบาหวาน ความดันโลหิตสูง โรคหัวใจและหลอดเลือดได้รับการการติดตามและประเมินซ้ำหลังปรับเปลี่ยนพฤติกรรมสุขภาพ</a:t>
            </a:r>
            <a:endParaRPr lang="en-GB" sz="10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defTabSz="914400">
              <a:defRPr/>
            </a:pP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 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ศาสน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สถานส่งเสริมสุขภาพผ่านเกณฑ์มาตรฐาน</a:t>
            </a: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4294967295"/>
          </p:nvPr>
        </p:nvSpPr>
        <p:spPr>
          <a:xfrm>
            <a:off x="9113075" y="6837782"/>
            <a:ext cx="2839614" cy="383381"/>
          </a:xfrm>
          <a:prstGeom prst="rect">
            <a:avLst/>
          </a:prstGeom>
        </p:spPr>
        <p:txBody>
          <a:bodyPr/>
          <a:lstStyle/>
          <a:p>
            <a:pPr algn="r"/>
            <a:fld id="{977F23EF-3A0D-422E-B486-133722079125}" type="slidenum">
              <a:rPr lang="th-TH" sz="2000" smtClean="0"/>
              <a:pPr algn="r"/>
              <a:t>34</a:t>
            </a:fld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8209692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884030-58AE-4D8D-8D05-A353425AEAB5}" type="slidenum">
              <a:rPr lang="th-TH" sz="2000" smtClean="0"/>
              <a:pPr>
                <a:defRPr/>
              </a:pPr>
              <a:t>35</a:t>
            </a:fld>
            <a:endParaRPr lang="th-TH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12169775" cy="80651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67198" tIns="33599" rIns="67198" bIns="33599" rtlCol="0">
            <a:spAutoFit/>
          </a:bodyPr>
          <a:lstStyle/>
          <a:p>
            <a:pPr algn="ctr"/>
            <a:r>
              <a:rPr lang="th-TH" sz="4800" b="1" dirty="0">
                <a:latin typeface="Leelawadee UI" pitchFamily="34" charset="-34"/>
                <a:ea typeface="Tahoma" pitchFamily="34" charset="0"/>
                <a:cs typeface="Leelawadee UI" pitchFamily="34" charset="-34"/>
              </a:rPr>
              <a:t>ผลการดำเนินงาน</a:t>
            </a:r>
          </a:p>
        </p:txBody>
      </p:sp>
      <p:cxnSp>
        <p:nvCxnSpPr>
          <p:cNvPr id="14" name="ตัวเชื่อมต่อตรง 13"/>
          <p:cNvCxnSpPr/>
          <p:nvPr/>
        </p:nvCxnSpPr>
        <p:spPr>
          <a:xfrm>
            <a:off x="730262" y="829755"/>
            <a:ext cx="11033776" cy="0"/>
          </a:xfrm>
          <a:prstGeom prst="line">
            <a:avLst/>
          </a:prstGeom>
          <a:ln/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สี่เหลี่ยมผืนผ้า 7"/>
          <p:cNvSpPr>
            <a:spLocks noChangeArrowheads="1"/>
          </p:cNvSpPr>
          <p:nvPr/>
        </p:nvSpPr>
        <p:spPr bwMode="auto">
          <a:xfrm>
            <a:off x="200064" y="1010458"/>
            <a:ext cx="11832587" cy="707886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Leelawadee UI" pitchFamily="34" charset="-34"/>
                <a:cs typeface="Leelawadee UI" pitchFamily="34" charset="-34"/>
              </a:rPr>
              <a:t>ประชุมคณะกรรมการขับเคลื่อนการดำเนินงานสุขภาพกลุ่มวัย  "ส่งเสริมคนอุดรธานีมี สุขภาพดี” </a:t>
            </a:r>
          </a:p>
          <a:p>
            <a:pPr algn="ctr"/>
            <a:r>
              <a:rPr lang="th-TH" sz="2000" b="1" dirty="0">
                <a:solidFill>
                  <a:srgbClr val="0000FF"/>
                </a:solidFill>
                <a:latin typeface="Leelawadee UI" pitchFamily="34" charset="-34"/>
                <a:cs typeface="Leelawadee UI" pitchFamily="34" charset="-34"/>
              </a:rPr>
              <a:t>วันที่ 15 มกราคม 2567 เวลา 13.30 น. ห้องประชุมร่มโพธิ์ทอง 3 สำนักงานสาธารณสุขจังหวัดอุดรธานี</a:t>
            </a:r>
            <a:endParaRPr lang="th-TH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elawadee UI" pitchFamily="34" charset="-34"/>
              <a:ea typeface="Tahoma" pitchFamily="34" charset="0"/>
              <a:cs typeface="Leelawadee UI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1152339" y="1887530"/>
            <a:ext cx="9865096" cy="400110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นายอุ</a:t>
            </a:r>
            <a:r>
              <a:rPr lang="th-TH" sz="2000" b="1" dirty="0" err="1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เทน</a:t>
            </a:r>
            <a:r>
              <a:rPr lang="th-TH" sz="2000" b="1" dirty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หาแก้ว นักวิชาการสาธารณสุขเชี่ยวชาญ (ด้านส่งเสริมพัฒนา) เป็นประธาน</a:t>
            </a:r>
          </a:p>
        </p:txBody>
      </p:sp>
      <p:pic>
        <p:nvPicPr>
          <p:cNvPr id="2051" name="Picture 3" descr="C:\Users\promo005\Downloads\298749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64" y="2420976"/>
            <a:ext cx="3312369" cy="233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mo005\Downloads\298744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64" y="4896594"/>
            <a:ext cx="3312369" cy="217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romo005\Downloads\298650_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544" y="4885113"/>
            <a:ext cx="2946447" cy="2209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mo005\Downloads\298649_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544" y="2442759"/>
            <a:ext cx="2965281" cy="2309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สี่เหลี่ยมผืนผ้า 14"/>
          <p:cNvSpPr/>
          <p:nvPr/>
        </p:nvSpPr>
        <p:spPr>
          <a:xfrm>
            <a:off x="6607251" y="2420976"/>
            <a:ext cx="54254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ผู้เข้าร่วมประชุมประกอบด้วย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นพ.ปกรณ์  จารักษ์ ผอ.รพ.หนองวัวซอ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นายวิรัตน์  ทาสะโก  </a:t>
            </a:r>
            <a:r>
              <a:rPr lang="th-TH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.ประจักษ์</a:t>
            </a:r>
            <a:r>
              <a:rPr lang="th-TH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ศิลปา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คม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นายวีระชัย เปียก</a:t>
            </a:r>
            <a:r>
              <a:rPr lang="th-TH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ไธ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สงค์  </a:t>
            </a:r>
            <a:r>
              <a:rPr lang="th-TH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.หนองแสง 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นางปาริชาติ สาขามุละ หัวหน้ากลุ่มงานส่งเสริมสุขภาพ  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คณะเจ้าหน้าที่กลุ่มงานส่งเสริมสุขภาพ 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ตัวแทนผู้รับผิดชอบงานที่มีผลการดำเนินงานดีเด่น 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สุขภาพกลุ่มวัย ระดับอำเภอ 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รวมทั้งสิ้น 40 คน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เนื้อหาการประชุมประกอบด้วย 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1.การชี้แจงนโยบายและตัวชี้วัดการขับเคลื่อนการดำเนิน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  งานส่งเสริมสุขภาพกลุ่มวัย ปีงบประมาณ 2567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2.เสนอการร่างคำสั่งคณะทำงานฯ 4 ประเด็น</a:t>
            </a:r>
          </a:p>
          <a:p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3.กำหนดการติดตามผลการดำเนินงานฯ สัปดาห์ที่ 3 ของทุกเดือน ผ่านระบบ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Online </a:t>
            </a:r>
            <a:r>
              <a:rPr lang="th-TH" dirty="0">
                <a:latin typeface="Tahoma" pitchFamily="34" charset="0"/>
                <a:ea typeface="Tahoma" pitchFamily="34" charset="0"/>
                <a:cs typeface="Tahoma" pitchFamily="34" charset="0"/>
              </a:rPr>
              <a:t>และ </a:t>
            </a:r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Onsite</a:t>
            </a:r>
            <a:endParaRPr lang="th-TH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60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884030-58AE-4D8D-8D05-A353425AEAB5}" type="slidenum">
              <a:rPr lang="th-TH" sz="2000" smtClean="0"/>
              <a:pPr>
                <a:defRPr/>
              </a:pPr>
              <a:t>36</a:t>
            </a:fld>
            <a:endParaRPr lang="th-TH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12169775" cy="80651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67198" tIns="33599" rIns="67198" bIns="33599" rtlCol="0">
            <a:spAutoFit/>
          </a:bodyPr>
          <a:lstStyle/>
          <a:p>
            <a:pPr algn="ctr"/>
            <a:r>
              <a:rPr lang="th-TH" sz="4800" b="1" dirty="0">
                <a:latin typeface="Leelawadee UI" pitchFamily="34" charset="-34"/>
                <a:ea typeface="Tahoma" pitchFamily="34" charset="0"/>
                <a:cs typeface="Leelawadee UI" pitchFamily="34" charset="-34"/>
              </a:rPr>
              <a:t>ผลการดำเนินงาน</a:t>
            </a:r>
          </a:p>
        </p:txBody>
      </p:sp>
      <p:cxnSp>
        <p:nvCxnSpPr>
          <p:cNvPr id="14" name="ตัวเชื่อมต่อตรง 13"/>
          <p:cNvCxnSpPr/>
          <p:nvPr/>
        </p:nvCxnSpPr>
        <p:spPr>
          <a:xfrm>
            <a:off x="730262" y="829755"/>
            <a:ext cx="11033776" cy="0"/>
          </a:xfrm>
          <a:prstGeom prst="line">
            <a:avLst/>
          </a:prstGeom>
          <a:ln/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สี่เหลี่ยมผืนผ้า 7"/>
          <p:cNvSpPr>
            <a:spLocks noChangeArrowheads="1"/>
          </p:cNvSpPr>
          <p:nvPr/>
        </p:nvSpPr>
        <p:spPr bwMode="auto">
          <a:xfrm>
            <a:off x="200064" y="1010458"/>
            <a:ext cx="11832587" cy="707886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rgbClr val="0000FF"/>
                </a:solidFill>
                <a:latin typeface="Leelawadee UI" pitchFamily="34" charset="-34"/>
                <a:cs typeface="Leelawadee UI" pitchFamily="34" charset="-34"/>
              </a:rPr>
              <a:t>ประชุมคณะกรรมการขับเคลื่อนการดำเนินงานสุขภาพกลุ่มวัย  "ส่งเสริมคนอุดรธานีมี สุขภาพดี” </a:t>
            </a:r>
          </a:p>
          <a:p>
            <a:pPr algn="ctr"/>
            <a:r>
              <a:rPr lang="th-TH" sz="2000" b="1" dirty="0">
                <a:solidFill>
                  <a:srgbClr val="0000FF"/>
                </a:solidFill>
                <a:latin typeface="Leelawadee UI" pitchFamily="34" charset="-34"/>
                <a:cs typeface="Leelawadee UI" pitchFamily="34" charset="-34"/>
              </a:rPr>
              <a:t>วันที่ 15 มกราคม 2567 เวลา 13.30 น. ห้องประชุมร่มโพธิ์ทอง 3 สำนักงานสาธารณสุขจังหวัดอุดรธานี</a:t>
            </a:r>
            <a:endParaRPr lang="th-TH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elawadee UI" pitchFamily="34" charset="-34"/>
              <a:ea typeface="Tahoma" pitchFamily="34" charset="0"/>
              <a:cs typeface="Leelawadee UI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1152339" y="1887530"/>
            <a:ext cx="9865096" cy="400110"/>
          </a:xfrm>
          <a:prstGeom prst="rect">
            <a:avLst/>
          </a:prstGeom>
          <a:solidFill>
            <a:srgbClr val="66FFFF"/>
          </a:solidFill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นายอุ</a:t>
            </a:r>
            <a:r>
              <a:rPr lang="th-TH" sz="2000" b="1" dirty="0" err="1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เทน</a:t>
            </a:r>
            <a:r>
              <a:rPr lang="th-TH" sz="2000" b="1" dirty="0">
                <a:solidFill>
                  <a:srgbClr val="000099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หาแก้ว นักวิชาการสาธารณสุขเชี่ยวชาญ (ด้านส่งเสริมพัฒนา) เป็นประธาน</a:t>
            </a:r>
          </a:p>
        </p:txBody>
      </p:sp>
      <p:pic>
        <p:nvPicPr>
          <p:cNvPr id="1026" name="Picture 2" descr="C:\Users\promo005\Downloads\298759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959" y="2555472"/>
            <a:ext cx="3674692" cy="370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promo005\Downloads\298756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663" y="2555472"/>
            <a:ext cx="4176464" cy="370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promo005\Downloads\298754_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64" y="2525537"/>
            <a:ext cx="3697757" cy="373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1306534" y="6408762"/>
            <a:ext cx="98812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66"/>
                </a:solidFill>
                <a:latin typeface="Comic Sans MS" pitchFamily="66" charset="0"/>
              </a:rPr>
              <a:t>Smart Kids</a:t>
            </a:r>
            <a:r>
              <a:rPr lang="en-US" sz="2400" b="1" dirty="0">
                <a:solidFill>
                  <a:srgbClr val="0000FF"/>
                </a:solidFill>
                <a:latin typeface="Comic Sans MS" pitchFamily="66" charset="0"/>
              </a:rPr>
              <a:t>		Smart Teenage		</a:t>
            </a:r>
            <a:r>
              <a:rPr lang="en-US" sz="2400" b="1" dirty="0">
                <a:solidFill>
                  <a:srgbClr val="00CC00"/>
                </a:solidFill>
                <a:latin typeface="Comic Sans MS" pitchFamily="66" charset="0"/>
              </a:rPr>
              <a:t>Smart Working</a:t>
            </a:r>
            <a:r>
              <a:rPr lang="en-US" sz="2400" b="1" dirty="0">
                <a:solidFill>
                  <a:srgbClr val="0000FF"/>
                </a:solidFill>
                <a:latin typeface="Comic Sans MS" pitchFamily="66" charset="0"/>
              </a:rPr>
              <a:t>		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Smart Aging</a:t>
            </a:r>
            <a:endParaRPr lang="th-TH" sz="2400" b="1" dirty="0">
              <a:solidFill>
                <a:schemeClr val="accent6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5043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81" y="31705"/>
            <a:ext cx="12169775" cy="5602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67198" tIns="33599" rIns="67198" bIns="33599" rtlCol="0">
            <a:spAutoFit/>
          </a:bodyPr>
          <a:lstStyle/>
          <a:p>
            <a:pPr algn="ctr"/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ea typeface="Tahoma" pitchFamily="34" charset="0"/>
                <a:cs typeface="FreesiaUPC" pitchFamily="34" charset="-34"/>
              </a:rPr>
              <a:t>การส่ง</a:t>
            </a:r>
            <a:r>
              <a:rPr lang="th-TH" sz="3200" b="1" dirty="0">
                <a:latin typeface="FreesiaUPC" pitchFamily="34" charset="-34"/>
                <a:ea typeface="Tahoma" pitchFamily="34" charset="0"/>
                <a:cs typeface="FreesiaUPC" pitchFamily="34" charset="-34"/>
              </a:rPr>
              <a:t>เสริมสุขภาพกลุ่มวัย จังหวัดอุดรธานี</a:t>
            </a:r>
            <a:endParaRPr lang="th-TH" sz="3200" b="1" dirty="0">
              <a:solidFill>
                <a:srgbClr val="002060"/>
              </a:solidFill>
              <a:latin typeface="FreesiaUPC" pitchFamily="34" charset="-34"/>
              <a:ea typeface="Tahoma" pitchFamily="34" charset="0"/>
              <a:cs typeface="FreesiaUPC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730262" y="643835"/>
            <a:ext cx="11033776" cy="0"/>
          </a:xfrm>
          <a:prstGeom prst="line">
            <a:avLst/>
          </a:prstGeom>
          <a:ln/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val="3180863532"/>
              </p:ext>
            </p:extLst>
          </p:nvPr>
        </p:nvGraphicFramePr>
        <p:xfrm>
          <a:off x="1692399" y="1481404"/>
          <a:ext cx="7128791" cy="51895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7941015" y="1174071"/>
            <a:ext cx="34004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ประชุมคณะทำงาน</a:t>
            </a:r>
            <a:endParaRPr lang="en-US" dirty="0">
              <a:solidFill>
                <a:srgbClr val="66006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ทบทวนแนวทางการส่งเสริมสุขภาพกลุ่มวัย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ประชุมการขับเคลื่อนส่งเสริมสุขภาพกลุ่มวัยร่วมกับภาคีเครือข่ายในระดับพื้นที่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40271" y="5918752"/>
            <a:ext cx="31815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นิเทศติดตาม</a:t>
            </a:r>
            <a:endParaRPr lang="en-US" dirty="0">
              <a:solidFill>
                <a:srgbClr val="66006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ประเมินผลลัพธ์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ประชุมทบทวนกรณีศึกษา</a:t>
            </a: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9392329" y="4792723"/>
            <a:ext cx="23499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882" indent="-241882">
              <a:buFont typeface="Wingdings" pitchFamily="2" charset="2"/>
              <a:buChar char="v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ประกาศนโยบายขับเคลื่อนร่วมกับภาคีเครือข่าย</a:t>
            </a:r>
          </a:p>
          <a:p>
            <a:pPr marL="241882" indent="-241882">
              <a:buFont typeface="Wingdings" pitchFamily="2" charset="2"/>
              <a:buChar char="v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นำแนวทางการส่งเสริมสุขภาพกลุ่มวัยไปใช้ในการดำเนินงาน 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514481" y="1024863"/>
            <a:ext cx="38585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882" indent="-241882">
              <a:buFont typeface="Wingdings" pitchFamily="2" charset="2"/>
              <a:buChar char="q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สะท้อนข้อมูล และสรุปถอดบทเรียนการส่งเสริมสุขภาพกลุ่มวัย</a:t>
            </a:r>
            <a:endParaRPr lang="en-US" dirty="0">
              <a:solidFill>
                <a:srgbClr val="66006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41882" indent="-241882">
              <a:buFont typeface="Wingdings" pitchFamily="2" charset="2"/>
              <a:buChar char="q"/>
            </a:pP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นำผลการวิเคราะห์ไปทบทวนและวางแผนพัฒนาเพื่อปรับปรุง ขยายผล </a:t>
            </a:r>
            <a:r>
              <a:rPr lang="en-US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Best practice/</a:t>
            </a:r>
            <a:r>
              <a:rPr lang="th-TH" dirty="0" err="1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นว</a:t>
            </a: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ตก</a:t>
            </a:r>
            <a:r>
              <a:rPr lang="th-TH" dirty="0" err="1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รรม</a:t>
            </a:r>
            <a:r>
              <a:rPr lang="th-TH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ไปใช้ให้ครอบคลุมในจังหวัด/เขตสุขภาพที่ </a:t>
            </a:r>
            <a:r>
              <a:rPr lang="en-US" dirty="0">
                <a:solidFill>
                  <a:srgbClr val="6600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8</a:t>
            </a:r>
          </a:p>
        </p:txBody>
      </p:sp>
      <p:sp>
        <p:nvSpPr>
          <p:cNvPr id="12" name="ลูกศรขวา 11"/>
          <p:cNvSpPr/>
          <p:nvPr/>
        </p:nvSpPr>
        <p:spPr>
          <a:xfrm rot="8975862">
            <a:off x="6607542" y="1545735"/>
            <a:ext cx="687646" cy="504700"/>
          </a:xfrm>
          <a:prstGeom prst="rightArrow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6" name="ตัวเชื่อมต่อตรง 15"/>
          <p:cNvCxnSpPr/>
          <p:nvPr/>
        </p:nvCxnSpPr>
        <p:spPr>
          <a:xfrm>
            <a:off x="184130" y="890643"/>
            <a:ext cx="11558117" cy="34491"/>
          </a:xfrm>
          <a:prstGeom prst="line">
            <a:avLst/>
          </a:prstGeom>
          <a:ln w="28575">
            <a:solidFill>
              <a:srgbClr val="FF33CC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ตัวเชื่อมต่อตรง 17"/>
          <p:cNvCxnSpPr/>
          <p:nvPr/>
        </p:nvCxnSpPr>
        <p:spPr>
          <a:xfrm>
            <a:off x="61948" y="6987179"/>
            <a:ext cx="11702090" cy="0"/>
          </a:xfrm>
          <a:prstGeom prst="line">
            <a:avLst/>
          </a:prstGeom>
          <a:ln w="28575">
            <a:solidFill>
              <a:srgbClr val="FF33CC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ตัวเชื่อมต่อตรง 18"/>
          <p:cNvCxnSpPr/>
          <p:nvPr/>
        </p:nvCxnSpPr>
        <p:spPr>
          <a:xfrm>
            <a:off x="185335" y="890643"/>
            <a:ext cx="19800" cy="6096536"/>
          </a:xfrm>
          <a:prstGeom prst="line">
            <a:avLst/>
          </a:prstGeom>
          <a:ln w="28575">
            <a:solidFill>
              <a:srgbClr val="FF33CC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ตัวเชื่อมต่อตรง 21"/>
          <p:cNvCxnSpPr/>
          <p:nvPr/>
        </p:nvCxnSpPr>
        <p:spPr>
          <a:xfrm>
            <a:off x="11742247" y="925134"/>
            <a:ext cx="19800" cy="6096536"/>
          </a:xfrm>
          <a:prstGeom prst="line">
            <a:avLst/>
          </a:prstGeom>
          <a:ln w="28575">
            <a:solidFill>
              <a:srgbClr val="FF33CC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ลูกศรขวา 36"/>
          <p:cNvSpPr/>
          <p:nvPr/>
        </p:nvSpPr>
        <p:spPr>
          <a:xfrm rot="12784241">
            <a:off x="8693589" y="5188157"/>
            <a:ext cx="687646" cy="504700"/>
          </a:xfrm>
          <a:prstGeom prst="rightArrow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ลูกศรขวา 37"/>
          <p:cNvSpPr/>
          <p:nvPr/>
        </p:nvSpPr>
        <p:spPr>
          <a:xfrm rot="3092349">
            <a:off x="1344515" y="2904182"/>
            <a:ext cx="687646" cy="504700"/>
          </a:xfrm>
          <a:prstGeom prst="rightArrow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ลูกศรขวา 38"/>
          <p:cNvSpPr/>
          <p:nvPr/>
        </p:nvSpPr>
        <p:spPr>
          <a:xfrm rot="20539181">
            <a:off x="3625007" y="5891640"/>
            <a:ext cx="687646" cy="504700"/>
          </a:xfrm>
          <a:prstGeom prst="rightArrow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60842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416690" y="309732"/>
            <a:ext cx="508595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Wingdings" pitchFamily="2" charset="2"/>
              <a:buChar char="v"/>
              <a:tabLst>
                <a:tab pos="588645" algn="l"/>
              </a:tabLst>
            </a:pP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ประเมินคัดกรองภาวะสุขภาพทุกกลุ่มวัย</a:t>
            </a:r>
            <a:endParaRPr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18445" y="1047462"/>
            <a:ext cx="508595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Wingdings" pitchFamily="2" charset="2"/>
              <a:buChar char="v"/>
              <a:tabLst>
                <a:tab pos="588645" algn="l"/>
              </a:tabLst>
            </a:pP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ทำแผนการดูแลส่งเสริมสุขภาพรายบุคคล</a:t>
            </a:r>
            <a:endParaRPr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04407" y="1713817"/>
            <a:ext cx="600907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Wingdings" pitchFamily="2" charset="2"/>
              <a:buChar char="v"/>
              <a:tabLst>
                <a:tab pos="588645" algn="l"/>
              </a:tabLst>
            </a:pPr>
            <a:r>
              <a:rPr sz="2400" spc="-25" dirty="0" err="1">
                <a:latin typeface="Leelawadee" pitchFamily="34" charset="-34"/>
                <a:cs typeface="Leelawadee" pitchFamily="34" charset="-34"/>
              </a:rPr>
              <a:t>ภาคี</a:t>
            </a:r>
            <a:r>
              <a:rPr sz="2400" spc="-25" dirty="0">
                <a:latin typeface="Leelawadee" pitchFamily="34" charset="-34"/>
                <a:cs typeface="Leelawadee" pitchFamily="34" charset="-34"/>
              </a:rPr>
              <a:t> </a:t>
            </a:r>
            <a:r>
              <a:rPr sz="2400" spc="-25" dirty="0" err="1">
                <a:latin typeface="Leelawadee" pitchFamily="34" charset="-34"/>
                <a:cs typeface="Leelawadee" pitchFamily="34" charset="-34"/>
              </a:rPr>
              <a:t>เครือข่าย</a:t>
            </a:r>
            <a:r>
              <a:rPr sz="2400" spc="-25" dirty="0">
                <a:latin typeface="Leelawadee" pitchFamily="34" charset="-34"/>
                <a:cs typeface="Leelawadee" pitchFamily="34" charset="-34"/>
              </a:rPr>
              <a:t> </a:t>
            </a:r>
            <a:r>
              <a:rPr sz="2400" spc="-25" dirty="0" err="1">
                <a:latin typeface="Leelawadee" pitchFamily="34" charset="-34"/>
                <a:cs typeface="Leelawadee" pitchFamily="34" charset="-34"/>
              </a:rPr>
              <a:t>และ</a:t>
            </a: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ครอบครัว </a:t>
            </a:r>
            <a:r>
              <a:rPr sz="2400" spc="-25" dirty="0" err="1">
                <a:latin typeface="Leelawadee" pitchFamily="34" charset="-34"/>
                <a:cs typeface="Leelawadee" pitchFamily="34" charset="-34"/>
              </a:rPr>
              <a:t>มีความรู้</a:t>
            </a:r>
            <a:r>
              <a:rPr sz="2400" spc="-10" dirty="0">
                <a:latin typeface="Leelawadee" pitchFamily="34" charset="-34"/>
                <a:cs typeface="Leelawadee" pitchFamily="34" charset="-34"/>
              </a:rPr>
              <a:t> </a:t>
            </a:r>
            <a:r>
              <a:rPr sz="2400" dirty="0" err="1">
                <a:latin typeface="Leelawadee" pitchFamily="34" charset="-34"/>
                <a:cs typeface="Leelawadee" pitchFamily="34" charset="-34"/>
              </a:rPr>
              <a:t>ทักษะ</a:t>
            </a:r>
            <a:r>
              <a:rPr lang="th-TH" sz="2400" dirty="0">
                <a:latin typeface="Leelawadee" pitchFamily="34" charset="-34"/>
                <a:cs typeface="Leelawadee" pitchFamily="34" charset="-34"/>
              </a:rPr>
              <a:t> (</a:t>
            </a:r>
            <a:r>
              <a:rPr lang="en-US" sz="2400" dirty="0">
                <a:latin typeface="Leelawadee" pitchFamily="34" charset="-34"/>
                <a:cs typeface="Leelawadee" pitchFamily="34" charset="-34"/>
              </a:rPr>
              <a:t>HL</a:t>
            </a:r>
            <a:r>
              <a:rPr lang="th-TH" sz="2400" dirty="0">
                <a:latin typeface="Leelawadee" pitchFamily="34" charset="-34"/>
                <a:cs typeface="Leelawadee" pitchFamily="34" charset="-34"/>
              </a:rPr>
              <a:t>)</a:t>
            </a:r>
            <a:endParaRPr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729106" y="2663061"/>
            <a:ext cx="4330412" cy="0"/>
          </a:xfrm>
          <a:custGeom>
            <a:avLst/>
            <a:gdLst/>
            <a:ahLst/>
            <a:cxnLst/>
            <a:rect l="l" t="t" r="r" b="b"/>
            <a:pathLst>
              <a:path w="4338320">
                <a:moveTo>
                  <a:pt x="0" y="0"/>
                </a:moveTo>
                <a:lnTo>
                  <a:pt x="4337812" y="0"/>
                </a:lnTo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747084" y="6706127"/>
            <a:ext cx="128036" cy="125349"/>
          </a:xfrm>
          <a:custGeom>
            <a:avLst/>
            <a:gdLst/>
            <a:ahLst/>
            <a:cxnLst/>
            <a:rect l="l" t="t" r="r" b="b"/>
            <a:pathLst>
              <a:path w="128270" h="119379">
                <a:moveTo>
                  <a:pt x="49971" y="0"/>
                </a:moveTo>
                <a:lnTo>
                  <a:pt x="14251" y="21149"/>
                </a:lnTo>
                <a:lnTo>
                  <a:pt x="0" y="59233"/>
                </a:lnTo>
                <a:lnTo>
                  <a:pt x="509" y="66871"/>
                </a:lnTo>
                <a:lnTo>
                  <a:pt x="28928" y="108408"/>
                </a:lnTo>
                <a:lnTo>
                  <a:pt x="74149" y="119374"/>
                </a:lnTo>
                <a:lnTo>
                  <a:pt x="86968" y="116163"/>
                </a:lnTo>
                <a:lnTo>
                  <a:pt x="117019" y="91727"/>
                </a:lnTo>
                <a:lnTo>
                  <a:pt x="127959" y="47637"/>
                </a:lnTo>
                <a:lnTo>
                  <a:pt x="124094" y="36105"/>
                </a:lnTo>
                <a:lnTo>
                  <a:pt x="83766" y="3936"/>
                </a:lnTo>
                <a:lnTo>
                  <a:pt x="49971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087226" y="2631228"/>
            <a:ext cx="129303" cy="130016"/>
          </a:xfrm>
          <a:custGeom>
            <a:avLst/>
            <a:gdLst/>
            <a:ahLst/>
            <a:cxnLst/>
            <a:rect l="l" t="t" r="r" b="b"/>
            <a:pathLst>
              <a:path w="129540" h="123825">
                <a:moveTo>
                  <a:pt x="64039" y="0"/>
                </a:moveTo>
                <a:lnTo>
                  <a:pt x="23987" y="13721"/>
                </a:lnTo>
                <a:lnTo>
                  <a:pt x="1677" y="47643"/>
                </a:lnTo>
                <a:lnTo>
                  <a:pt x="0" y="63097"/>
                </a:lnTo>
                <a:lnTo>
                  <a:pt x="1978" y="76957"/>
                </a:lnTo>
                <a:lnTo>
                  <a:pt x="24847" y="110207"/>
                </a:lnTo>
                <a:lnTo>
                  <a:pt x="65638" y="123433"/>
                </a:lnTo>
                <a:lnTo>
                  <a:pt x="80220" y="121595"/>
                </a:lnTo>
                <a:lnTo>
                  <a:pt x="115141" y="99806"/>
                </a:lnTo>
                <a:lnTo>
                  <a:pt x="129010" y="60901"/>
                </a:lnTo>
                <a:lnTo>
                  <a:pt x="127149" y="46929"/>
                </a:lnTo>
                <a:lnTo>
                  <a:pt x="104520" y="13370"/>
                </a:lnTo>
                <a:lnTo>
                  <a:pt x="64039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642804" y="143945"/>
            <a:ext cx="2016253" cy="1951577"/>
          </a:xfrm>
          <a:custGeom>
            <a:avLst/>
            <a:gdLst/>
            <a:ahLst/>
            <a:cxnLst/>
            <a:rect l="l" t="t" r="r" b="b"/>
            <a:pathLst>
              <a:path w="2019935" h="1858645">
                <a:moveTo>
                  <a:pt x="1009776" y="0"/>
                </a:moveTo>
                <a:lnTo>
                  <a:pt x="0" y="464566"/>
                </a:lnTo>
                <a:lnTo>
                  <a:pt x="0" y="1393698"/>
                </a:lnTo>
                <a:lnTo>
                  <a:pt x="1009776" y="1858391"/>
                </a:lnTo>
                <a:lnTo>
                  <a:pt x="2019553" y="1393698"/>
                </a:lnTo>
                <a:lnTo>
                  <a:pt x="2019553" y="464566"/>
                </a:lnTo>
                <a:lnTo>
                  <a:pt x="1009776" y="0"/>
                </a:lnTo>
                <a:close/>
              </a:path>
            </a:pathLst>
          </a:custGeom>
          <a:solidFill>
            <a:srgbClr val="6F2F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642805" y="131572"/>
            <a:ext cx="2016253" cy="1951577"/>
          </a:xfrm>
          <a:custGeom>
            <a:avLst/>
            <a:gdLst/>
            <a:ahLst/>
            <a:cxnLst/>
            <a:rect l="l" t="t" r="r" b="b"/>
            <a:pathLst>
              <a:path w="2019935" h="1858645">
                <a:moveTo>
                  <a:pt x="1009776" y="0"/>
                </a:moveTo>
                <a:lnTo>
                  <a:pt x="2019553" y="464566"/>
                </a:lnTo>
                <a:lnTo>
                  <a:pt x="2019553" y="1393698"/>
                </a:lnTo>
                <a:lnTo>
                  <a:pt x="1009776" y="1858391"/>
                </a:lnTo>
                <a:lnTo>
                  <a:pt x="0" y="1393698"/>
                </a:lnTo>
                <a:lnTo>
                  <a:pt x="0" y="464566"/>
                </a:lnTo>
                <a:lnTo>
                  <a:pt x="1009776" y="0"/>
                </a:lnTo>
                <a:close/>
              </a:path>
            </a:pathLst>
          </a:custGeom>
          <a:ln w="12700">
            <a:solidFill>
              <a:srgbClr val="BB8B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712813" y="3549216"/>
            <a:ext cx="2016253" cy="1951577"/>
          </a:xfrm>
          <a:custGeom>
            <a:avLst/>
            <a:gdLst/>
            <a:ahLst/>
            <a:cxnLst/>
            <a:rect l="l" t="t" r="r" b="b"/>
            <a:pathLst>
              <a:path w="2019935" h="1858645">
                <a:moveTo>
                  <a:pt x="1009650" y="0"/>
                </a:moveTo>
                <a:lnTo>
                  <a:pt x="0" y="464566"/>
                </a:lnTo>
                <a:lnTo>
                  <a:pt x="0" y="1393698"/>
                </a:lnTo>
                <a:lnTo>
                  <a:pt x="1009650" y="1858391"/>
                </a:lnTo>
                <a:lnTo>
                  <a:pt x="2019427" y="1393698"/>
                </a:lnTo>
                <a:lnTo>
                  <a:pt x="2019427" y="464566"/>
                </a:lnTo>
                <a:lnTo>
                  <a:pt x="1009650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12853" y="3546961"/>
            <a:ext cx="2016253" cy="1951577"/>
          </a:xfrm>
          <a:custGeom>
            <a:avLst/>
            <a:gdLst/>
            <a:ahLst/>
            <a:cxnLst/>
            <a:rect l="l" t="t" r="r" b="b"/>
            <a:pathLst>
              <a:path w="2019935" h="1858645">
                <a:moveTo>
                  <a:pt x="1009650" y="0"/>
                </a:moveTo>
                <a:lnTo>
                  <a:pt x="2019427" y="464566"/>
                </a:lnTo>
                <a:lnTo>
                  <a:pt x="2019427" y="1393698"/>
                </a:lnTo>
                <a:lnTo>
                  <a:pt x="1009650" y="1858391"/>
                </a:lnTo>
                <a:lnTo>
                  <a:pt x="0" y="1393698"/>
                </a:lnTo>
                <a:lnTo>
                  <a:pt x="0" y="464566"/>
                </a:lnTo>
                <a:lnTo>
                  <a:pt x="1009650" y="0"/>
                </a:lnTo>
                <a:close/>
              </a:path>
            </a:pathLst>
          </a:custGeom>
          <a:ln w="12700">
            <a:solidFill>
              <a:srgbClr val="2E52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088486" y="1004926"/>
            <a:ext cx="542315" cy="8225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747838" y="612893"/>
            <a:ext cx="171585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04800">
              <a:lnSpc>
                <a:spcPct val="100000"/>
              </a:lnSpc>
            </a:pPr>
            <a:r>
              <a:rPr lang="th-TH" sz="2800" b="1" spc="-190" dirty="0">
                <a:solidFill>
                  <a:srgbClr val="FFFFFF"/>
                </a:solidFill>
                <a:latin typeface="Leelawadee" pitchFamily="34" charset="-34"/>
                <a:cs typeface="Leelawadee" pitchFamily="34" charset="-34"/>
              </a:rPr>
              <a:t>กลุ่มเสี่ยง</a:t>
            </a:r>
            <a:endParaRPr sz="28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747838" y="4332536"/>
            <a:ext cx="1946202" cy="380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08585">
              <a:lnSpc>
                <a:spcPct val="103400"/>
              </a:lnSpc>
            </a:pPr>
            <a:r>
              <a:rPr lang="th-TH" sz="2400" b="1" spc="-190" dirty="0">
                <a:solidFill>
                  <a:srgbClr val="FFFFFF"/>
                </a:solidFill>
                <a:latin typeface="Leelawadee" pitchFamily="34" charset="-34"/>
                <a:cs typeface="Leelawadee" pitchFamily="34" charset="-34"/>
              </a:rPr>
              <a:t>กลุ่มสุขภาพดี</a:t>
            </a:r>
            <a:endParaRPr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5061538" y="6768802"/>
            <a:ext cx="5624718" cy="16669"/>
          </a:xfrm>
          <a:custGeom>
            <a:avLst/>
            <a:gdLst/>
            <a:ahLst/>
            <a:cxnLst/>
            <a:rect l="l" t="t" r="r" b="b"/>
            <a:pathLst>
              <a:path w="5634990" h="15875">
                <a:moveTo>
                  <a:pt x="0" y="15862"/>
                </a:moveTo>
                <a:lnTo>
                  <a:pt x="5634736" y="0"/>
                </a:lnTo>
              </a:path>
            </a:pathLst>
          </a:custGeom>
          <a:ln w="38100">
            <a:solidFill>
              <a:srgbClr val="00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138999" y="5337750"/>
            <a:ext cx="949487" cy="1431052"/>
          </a:xfrm>
          <a:custGeom>
            <a:avLst/>
            <a:gdLst/>
            <a:ahLst/>
            <a:cxnLst/>
            <a:rect l="l" t="t" r="r" b="b"/>
            <a:pathLst>
              <a:path w="591185" h="719454">
                <a:moveTo>
                  <a:pt x="0" y="0"/>
                </a:moveTo>
                <a:lnTo>
                  <a:pt x="591184" y="719124"/>
                </a:lnTo>
              </a:path>
            </a:pathLst>
          </a:custGeom>
          <a:ln w="38099">
            <a:solidFill>
              <a:srgbClr val="0033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138998" y="1872798"/>
            <a:ext cx="590107" cy="788736"/>
          </a:xfrm>
          <a:custGeom>
            <a:avLst/>
            <a:gdLst/>
            <a:ahLst/>
            <a:cxnLst/>
            <a:rect l="l" t="t" r="r" b="b"/>
            <a:pathLst>
              <a:path w="1031239" h="460375">
                <a:moveTo>
                  <a:pt x="0" y="0"/>
                </a:moveTo>
                <a:lnTo>
                  <a:pt x="1030731" y="459993"/>
                </a:lnTo>
              </a:path>
            </a:pathLst>
          </a:custGeom>
          <a:ln w="381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28303" y="1663711"/>
            <a:ext cx="2184598" cy="29507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56295" y="2431806"/>
            <a:ext cx="1561520" cy="291674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797419" y="2235344"/>
            <a:ext cx="1777675" cy="131161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945064" y="4789537"/>
            <a:ext cx="1160984" cy="120383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6081609" y="2235344"/>
            <a:ext cx="1733521" cy="369332"/>
          </a:xfrm>
          <a:prstGeom prst="rect">
            <a:avLst/>
          </a:prstGeom>
          <a:solidFill>
            <a:srgbClr val="CCFF33"/>
          </a:solidFill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ป้องกันไมให้ป่วย</a:t>
            </a:r>
          </a:p>
        </p:txBody>
      </p:sp>
      <p:sp>
        <p:nvSpPr>
          <p:cNvPr id="41" name="object 3"/>
          <p:cNvSpPr txBox="1"/>
          <p:nvPr/>
        </p:nvSpPr>
        <p:spPr>
          <a:xfrm>
            <a:off x="5359643" y="3705510"/>
            <a:ext cx="508595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Wingdings" pitchFamily="2" charset="2"/>
              <a:buChar char="v"/>
              <a:tabLst>
                <a:tab pos="588645" algn="l"/>
              </a:tabLst>
            </a:pP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ประเมินคัดกรองภาวะสุขภาพทุกกลุ่มวัย</a:t>
            </a:r>
            <a:endParaRPr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2" name="object 3"/>
          <p:cNvSpPr txBox="1"/>
          <p:nvPr/>
        </p:nvSpPr>
        <p:spPr>
          <a:xfrm>
            <a:off x="5359643" y="4245707"/>
            <a:ext cx="508595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Wingdings" pitchFamily="2" charset="2"/>
              <a:buChar char="v"/>
              <a:tabLst>
                <a:tab pos="588645" algn="l"/>
              </a:tabLst>
            </a:pP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ทำแผนการดูแลส่งเสริมสุขภาพรายบุคคล</a:t>
            </a:r>
            <a:endParaRPr lang="th-TH"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3" name="object 3"/>
          <p:cNvSpPr txBox="1"/>
          <p:nvPr/>
        </p:nvSpPr>
        <p:spPr>
          <a:xfrm>
            <a:off x="5351474" y="4798035"/>
            <a:ext cx="5773973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Wingdings" pitchFamily="2" charset="2"/>
              <a:buChar char="v"/>
              <a:tabLst>
                <a:tab pos="588645" algn="l"/>
              </a:tabLst>
            </a:pP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ดูแลส่งเสริมสุขภาพ ตามหลัก 3อ. 2ส. 1ฟ. 1น.</a:t>
            </a:r>
            <a:endParaRPr lang="th-TH"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4" name="object 3"/>
          <p:cNvSpPr txBox="1"/>
          <p:nvPr/>
        </p:nvSpPr>
        <p:spPr>
          <a:xfrm>
            <a:off x="5661132" y="5313872"/>
            <a:ext cx="508595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88645" algn="l"/>
              </a:tabLst>
            </a:pPr>
            <a:r>
              <a:rPr lang="th-TH" sz="2400" b="1" spc="-25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3อ.</a:t>
            </a: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        อาหาร ออกกำลังกาย   อารมณ์ </a:t>
            </a:r>
            <a:endParaRPr lang="th-TH"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5" name="ลูกศรขวา 44"/>
          <p:cNvSpPr/>
          <p:nvPr/>
        </p:nvSpPr>
        <p:spPr>
          <a:xfrm>
            <a:off x="6221446" y="5391452"/>
            <a:ext cx="445380" cy="186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object 3"/>
          <p:cNvSpPr txBox="1"/>
          <p:nvPr/>
        </p:nvSpPr>
        <p:spPr>
          <a:xfrm>
            <a:off x="5661132" y="5657454"/>
            <a:ext cx="508595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88645" algn="l"/>
              </a:tabLst>
            </a:pPr>
            <a:r>
              <a:rPr lang="th-TH" sz="2400" b="1" spc="-25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2ส.</a:t>
            </a: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        ไม่สูบบุหรี่ ไม่ดื่มสุรา</a:t>
            </a:r>
            <a:endParaRPr lang="th-TH"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7" name="object 3"/>
          <p:cNvSpPr txBox="1"/>
          <p:nvPr/>
        </p:nvSpPr>
        <p:spPr>
          <a:xfrm>
            <a:off x="5630801" y="6026786"/>
            <a:ext cx="508595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88645" algn="l"/>
              </a:tabLst>
            </a:pPr>
            <a:r>
              <a:rPr lang="th-TH" sz="2400" b="1" spc="-25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1ฟ.</a:t>
            </a: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        ดูแลรักษาฟันสูตร 222</a:t>
            </a:r>
            <a:endParaRPr lang="th-TH"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48" name="object 3"/>
          <p:cNvSpPr txBox="1"/>
          <p:nvPr/>
        </p:nvSpPr>
        <p:spPr>
          <a:xfrm>
            <a:off x="5630801" y="6369382"/>
            <a:ext cx="5085952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88645" algn="l"/>
              </a:tabLst>
            </a:pPr>
            <a:r>
              <a:rPr lang="th-TH" sz="2400" b="1" spc="-25" dirty="0">
                <a:solidFill>
                  <a:srgbClr val="0000FF"/>
                </a:solidFill>
                <a:latin typeface="Leelawadee" pitchFamily="34" charset="-34"/>
                <a:cs typeface="Leelawadee" pitchFamily="34" charset="-34"/>
              </a:rPr>
              <a:t>1น.</a:t>
            </a:r>
            <a:r>
              <a:rPr lang="th-TH" sz="2400" spc="-25" dirty="0">
                <a:latin typeface="Leelawadee" pitchFamily="34" charset="-34"/>
                <a:cs typeface="Leelawadee" pitchFamily="34" charset="-34"/>
              </a:rPr>
              <a:t>        นอน 7-9 ชม.</a:t>
            </a:r>
            <a:endParaRPr lang="th-TH" sz="2400" dirty="0">
              <a:latin typeface="Leelawadee" pitchFamily="34" charset="-34"/>
              <a:cs typeface="Leelawadee" pitchFamily="34" charset="-34"/>
            </a:endParaRPr>
          </a:p>
        </p:txBody>
      </p:sp>
      <p:sp>
        <p:nvSpPr>
          <p:cNvPr id="52" name="ลูกศรขวา 51"/>
          <p:cNvSpPr/>
          <p:nvPr/>
        </p:nvSpPr>
        <p:spPr>
          <a:xfrm>
            <a:off x="6226113" y="5807233"/>
            <a:ext cx="445380" cy="186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3" name="ลูกศรขวา 52"/>
          <p:cNvSpPr/>
          <p:nvPr/>
        </p:nvSpPr>
        <p:spPr>
          <a:xfrm>
            <a:off x="6221446" y="6117991"/>
            <a:ext cx="445380" cy="186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ลูกศรขวา 53"/>
          <p:cNvSpPr/>
          <p:nvPr/>
        </p:nvSpPr>
        <p:spPr>
          <a:xfrm>
            <a:off x="6221446" y="6460587"/>
            <a:ext cx="445380" cy="186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866339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หลื่อมซ้อน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Garamond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155141_TF01036601_Win32" id="{4C545362-8F0F-4F1D-9667-6387F0EC7D7B}" vid="{B100375E-7A95-4B81-8503-E4F5E3757B98}"/>
    </a:ext>
  </a:extLst>
</a:theme>
</file>

<file path=ppt/theme/theme2.xml><?xml version="1.0" encoding="utf-8"?>
<a:theme xmlns:a="http://schemas.openxmlformats.org/drawingml/2006/main" name="Cover and End Slide Master">
  <a:themeElements>
    <a:clrScheme name="ALLPPT COLOR - 10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7B6FF"/>
      </a:accent1>
      <a:accent2>
        <a:srgbClr val="7CE200"/>
      </a:accent2>
      <a:accent3>
        <a:srgbClr val="FD9034"/>
      </a:accent3>
      <a:accent4>
        <a:srgbClr val="FFD434"/>
      </a:accent4>
      <a:accent5>
        <a:srgbClr val="DC00C8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ไดอะแกรมทรีแบบหลายสี</Template>
  <TotalTime>1449</TotalTime>
  <Words>8122</Words>
  <Application>Microsoft Office PowerPoint</Application>
  <PresentationFormat>กำหนดเอง</PresentationFormat>
  <Paragraphs>858</Paragraphs>
  <Slides>38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12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38</vt:i4>
      </vt:variant>
    </vt:vector>
  </HeadingPairs>
  <TitlesOfParts>
    <vt:vector size="52" baseType="lpstr">
      <vt:lpstr>Angsana New</vt:lpstr>
      <vt:lpstr>Arial</vt:lpstr>
      <vt:lpstr>Comic Sans MS</vt:lpstr>
      <vt:lpstr>Courier New</vt:lpstr>
      <vt:lpstr>DilleniaUPC</vt:lpstr>
      <vt:lpstr>FreesiaUPC</vt:lpstr>
      <vt:lpstr>JasmineUPC</vt:lpstr>
      <vt:lpstr>Leelawadee</vt:lpstr>
      <vt:lpstr>Leelawadee UI</vt:lpstr>
      <vt:lpstr>Tahoma</vt:lpstr>
      <vt:lpstr>TH SarabunPSK</vt:lpstr>
      <vt:lpstr>Wingdings</vt:lpstr>
      <vt:lpstr>เหลื่อมซ้อน</vt:lpstr>
      <vt:lpstr>Cover and End Slide Master</vt:lpstr>
      <vt:lpstr>งานนำเสนอ PowerPoint</vt:lpstr>
      <vt:lpstr>งานนำเสนอ PowerPoint</vt:lpstr>
      <vt:lpstr>การเพิ่มคนอุดรธานีสุขภาพดี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ปาณัสม์ สาขามุละ</dc:creator>
  <cp:lastModifiedBy>udpso</cp:lastModifiedBy>
  <cp:revision>140</cp:revision>
  <dcterms:created xsi:type="dcterms:W3CDTF">2023-12-06T12:19:29Z</dcterms:created>
  <dcterms:modified xsi:type="dcterms:W3CDTF">2024-01-31T04:16:10Z</dcterms:modified>
</cp:coreProperties>
</file>