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75" r:id="rId2"/>
    <p:sldId id="276" r:id="rId3"/>
    <p:sldId id="277" r:id="rId4"/>
    <p:sldId id="298" r:id="rId5"/>
    <p:sldId id="279" r:id="rId6"/>
    <p:sldId id="280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-102" y="-16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7553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02902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7834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84843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99325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658936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92085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64990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86043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851229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45257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03662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797758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95619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20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44660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18591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101045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96656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24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24800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xmlns="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xmlns="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xmlns="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xmlns="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xmlns="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xmlns="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xmlns="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xmlns="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xmlns="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xmlns="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xmlns="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xmlns="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xmlns="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xmlns="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xmlns="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xmlns="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xmlns="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xmlns="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xmlns="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xmlns="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xmlns="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xmlns="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29/04/68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xmlns="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xmlns="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8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492" y="3279648"/>
            <a:ext cx="5527025" cy="205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7352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1072261"/>
            <a:ext cx="10960608" cy="1325563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เป้าหมายการเบิกจ่ายเงินงบประมาณและการใช้จ่ายภาครัฐประจำปีงบประมาณ พ.ศ. 2568 (จำแนกราย</a:t>
            </a:r>
            <a:r>
              <a:rPr lang="th-TH" sz="28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ตาราง 4">
            <a:extLst>
              <a:ext uri="{FF2B5EF4-FFF2-40B4-BE49-F238E27FC236}">
                <a16:creationId xmlns:a16="http://schemas.microsoft.com/office/drawing/2014/main" xmlns="" id="{BA4F935B-D39C-DF44-61F0-44BB9C9F58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5750148"/>
              </p:ext>
            </p:extLst>
          </p:nvPr>
        </p:nvGraphicFramePr>
        <p:xfrm>
          <a:off x="548641" y="2426208"/>
          <a:ext cx="10972801" cy="3203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2383">
                  <a:extLst>
                    <a:ext uri="{9D8B030D-6E8A-4147-A177-3AD203B41FA5}">
                      <a16:colId xmlns:a16="http://schemas.microsoft.com/office/drawing/2014/main" xmlns="" val="1014231971"/>
                    </a:ext>
                  </a:extLst>
                </a:gridCol>
                <a:gridCol w="1341120">
                  <a:extLst>
                    <a:ext uri="{9D8B030D-6E8A-4147-A177-3AD203B41FA5}">
                      <a16:colId xmlns:a16="http://schemas.microsoft.com/office/drawing/2014/main" xmlns="" val="3471693217"/>
                    </a:ext>
                  </a:extLst>
                </a:gridCol>
                <a:gridCol w="1243584">
                  <a:extLst>
                    <a:ext uri="{9D8B030D-6E8A-4147-A177-3AD203B41FA5}">
                      <a16:colId xmlns:a16="http://schemas.microsoft.com/office/drawing/2014/main" xmlns="" val="656963825"/>
                    </a:ext>
                  </a:extLst>
                </a:gridCol>
                <a:gridCol w="1402080">
                  <a:extLst>
                    <a:ext uri="{9D8B030D-6E8A-4147-A177-3AD203B41FA5}">
                      <a16:colId xmlns:a16="http://schemas.microsoft.com/office/drawing/2014/main" xmlns="" val="3068575299"/>
                    </a:ext>
                  </a:extLst>
                </a:gridCol>
                <a:gridCol w="1353312">
                  <a:extLst>
                    <a:ext uri="{9D8B030D-6E8A-4147-A177-3AD203B41FA5}">
                      <a16:colId xmlns:a16="http://schemas.microsoft.com/office/drawing/2014/main" xmlns="" val="827703134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xmlns="" val="821273506"/>
                    </a:ext>
                  </a:extLst>
                </a:gridCol>
                <a:gridCol w="1280162">
                  <a:extLst>
                    <a:ext uri="{9D8B030D-6E8A-4147-A177-3AD203B41FA5}">
                      <a16:colId xmlns:a16="http://schemas.microsoft.com/office/drawing/2014/main" xmlns="" val="1576787784"/>
                    </a:ext>
                  </a:extLst>
                </a:gridCol>
              </a:tblGrid>
              <a:tr h="5339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 anchor="ctr">
                    <a:solidFill>
                      <a:srgbClr val="0000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รายจ่ายประจำ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รายจ่ายลงทุน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44991343"/>
                  </a:ext>
                </a:extLst>
              </a:tr>
              <a:tr h="533908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70244892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1(</a:t>
                      </a:r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67 - ธ.ค.67)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9983399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 (</a:t>
                      </a:r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68 - มี.ค.68)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0810594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(</a:t>
                      </a:r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68 - มิ.ย.68)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14841717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 (ก.ค. 68 – ก.ย.68)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5008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370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/>
          <p:cNvSpPr txBox="1">
            <a:spLocks noGrp="1"/>
          </p:cNvSpPr>
          <p:nvPr>
            <p:ph type="title"/>
          </p:nvPr>
        </p:nvSpPr>
        <p:spPr>
          <a:xfrm>
            <a:off x="524256" y="428604"/>
            <a:ext cx="10875264" cy="15113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1-4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25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1554608"/>
              </p:ext>
            </p:extLst>
          </p:nvPr>
        </p:nvGraphicFramePr>
        <p:xfrm>
          <a:off x="1313750" y="1853584"/>
          <a:ext cx="9524938" cy="3230384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7218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7531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124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รายการ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งบดำเนินงาน</a:t>
                      </a:r>
                      <a:r>
                        <a:rPr lang="th-TH" sz="2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/งบเบิกแทนกัน/งบอุดหนุน/</a:t>
                      </a:r>
                    </a:p>
                    <a:p>
                      <a:r>
                        <a:rPr lang="th-TH" sz="2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รายจ่ายอื่นๆ</a:t>
                      </a:r>
                      <a:endParaRPr lang="th-TH" sz="20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20" marR="1219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128,668,531.00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65,163,509.18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50.64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2444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งบลงทุน</a:t>
                      </a:r>
                    </a:p>
                  </a:txBody>
                  <a:tcPr marL="121920" marR="1219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99,841,707.06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95,658,076.06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95.81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2444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</a:p>
                  </a:txBody>
                  <a:tcPr marL="121920" marR="12192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228,510,238.06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160,821,585.24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th-TH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70.38</a:t>
                      </a:r>
                      <a:endParaRPr lang="th-TH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fontAlgn="b"/>
                      <a:endParaRPr lang="th-TH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2052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184" y="5325980"/>
            <a:ext cx="3645407" cy="117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3060192" y="611478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ณ 28 เมษายน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9979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1-4/256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512807" y="623711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28 เมษายน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011274"/>
              </p:ext>
            </p:extLst>
          </p:nvPr>
        </p:nvGraphicFramePr>
        <p:xfrm>
          <a:off x="609919" y="868193"/>
          <a:ext cx="10961213" cy="51770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30133"/>
                <a:gridCol w="1794933"/>
                <a:gridCol w="1896533"/>
                <a:gridCol w="1956247"/>
                <a:gridCol w="1283367"/>
              </a:tblGrid>
              <a:tr h="633001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u="none" strike="noStrike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รายการ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u="none" strike="noStrike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u="none" strike="noStrike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u="none" strike="noStrike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คงเหลือ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u="none" strike="noStrike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ร้อยละการเบิกจ่าย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</a:tr>
              <a:tr h="424415"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800" u="none" strike="noStrike" dirty="0" err="1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งป</a:t>
                      </a:r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ม.ตามกลุ่มงาน/หน่วยงาน </a:t>
                      </a:r>
                      <a:r>
                        <a:rPr lang="th-TH" sz="1800" u="none" strike="noStrike" dirty="0" err="1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สสจ</a:t>
                      </a:r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.อุดรธานี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14,754,314.00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12,174,449.79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2,579,864.21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82.51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33001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งบประมาณขั้นต่ำ (เงินไม่ทำเวชฯ/ประกันสังคม/ค่าสาธารณูปโภค/ชันสูตร)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4,436,942.00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2,050,361.67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2,386,580.33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46.21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33001"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ค่าตอบแทนกำลังคนด้านสาธารณสุข (ค่าตอบแทนเบี้ยเลี้ยงเหมาจ่าย)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59,672,885.00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26,568,856.00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33,104,029.00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44.52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584"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ค่าตอบแทน </a:t>
                      </a:r>
                      <a:r>
                        <a:rPr lang="th-TH" sz="1800" u="none" strike="noStrike" dirty="0" err="1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พ.ต</a:t>
                      </a:r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.ส.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49,290,000.00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23,996,423.72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25,293,576.28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48.68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584"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งบเบิกแทนกัน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64,630.00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64,298.00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332.00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99.49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584"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งบอุดหนุน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210,000.00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126,000.00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84,000.00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60.00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584">
                <a:tc>
                  <a:txBody>
                    <a:bodyPr/>
                    <a:lstStyle/>
                    <a:p>
                      <a:pPr algn="l" rtl="0" fontAlgn="b"/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งบรายจ่ายอื่น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239,760.00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183,120.00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</a:t>
                      </a:r>
                      <a:endParaRPr lang="th-TH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56,640.00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76.38 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87179"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18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128,668,531.00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65,163,509.18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63,505,021.82 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th-TH" sz="18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50.64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7243" marR="7243" marT="7243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414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68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1-4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ตัวยึด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3881993"/>
              </p:ext>
            </p:extLst>
          </p:nvPr>
        </p:nvGraphicFramePr>
        <p:xfrm>
          <a:off x="794327" y="1365106"/>
          <a:ext cx="10607153" cy="3864095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10398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24668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7797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310063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73254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857255">
                <a:tc>
                  <a:txBody>
                    <a:bodyPr/>
                    <a:lstStyle/>
                    <a:p>
                      <a:pPr algn="l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ลำดับ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หมวดเงิน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u="none" strike="noStrike" cap="none" normalizeH="0" baseline="0" dirty="0">
                        <a:ln>
                          <a:noFill/>
                        </a:ln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  <a:endParaRPr kumimoji="0" lang="th-TH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</a:p>
                    <a:p>
                      <a:pPr algn="ctr" fontAlgn="b"/>
                      <a:r>
                        <a:rPr lang="th-TH" sz="20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เบิกจ่ายจริง</a:t>
                      </a:r>
                      <a:endParaRPr lang="th-TH" sz="2000" b="1" i="0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481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800" b="1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ครุภัณฑ์</a:t>
                      </a: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21,261,700.00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18,298,470.00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86.06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21895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800" b="1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สิ่งก่อสร้าง</a:t>
                      </a: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75,574,900.00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74,354,499.00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98.39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65067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i="0" u="none" strike="noStrike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ชดเชยค่างานก่อสร้าง(ค่า </a:t>
                      </a:r>
                      <a:r>
                        <a:rPr lang="en-US" sz="1800" b="1" i="0" u="none" strike="noStrike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K</a:t>
                      </a:r>
                      <a:r>
                        <a:rPr lang="th-TH" sz="1800" b="1" i="0" u="none" strike="noStrike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3,005,107.06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3,005,107.06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65067">
                <a:tc>
                  <a:txBody>
                    <a:bodyPr/>
                    <a:lstStyle/>
                    <a:p>
                      <a:pPr algn="ctr" fontAlgn="b"/>
                      <a:endParaRPr lang="en-US" sz="1800" b="1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99,841,707.06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95,658,076.06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95.81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pic>
        <p:nvPicPr>
          <p:cNvPr id="9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203" y="5229201"/>
            <a:ext cx="4042555" cy="1286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3397074" y="6064384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28 เมษายน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741388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1021278" y="1003301"/>
            <a:ext cx="10474036" cy="121126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 </a:t>
            </a:r>
            <a:r>
              <a:rPr lang="en-US" sz="2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Fixcost</a:t>
            </a:r>
            <a:r>
              <a:rPr lang="en-US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สสอ</a:t>
            </a: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. ปี 25</a:t>
            </a:r>
            <a:r>
              <a:rPr lang="en-US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</a:t>
            </a:r>
            <a:r>
              <a:rPr lang="th-TH" sz="2800" b="1" dirty="0">
                <a:solidFill>
                  <a:srgbClr val="000066"/>
                </a:solidFill>
              </a:rPr>
              <a:t/>
            </a:r>
            <a:br>
              <a:rPr lang="th-TH" sz="2800" b="1" dirty="0">
                <a:solidFill>
                  <a:srgbClr val="000066"/>
                </a:solidFill>
              </a:rPr>
            </a:br>
            <a:r>
              <a:rPr lang="th-TH" sz="2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1-2 (ต.ค.67-มี.ค.68)</a:t>
            </a:r>
            <a:endParaRPr lang="th-TH" sz="2800" b="1" dirty="0">
              <a:solidFill>
                <a:srgbClr val="000066"/>
              </a:solidFill>
            </a:endParaRPr>
          </a:p>
        </p:txBody>
      </p:sp>
      <p:graphicFrame>
        <p:nvGraphicFramePr>
          <p:cNvPr id="6" name="ตัวยึดเนื้อหา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2723388"/>
              </p:ext>
            </p:extLst>
          </p:nvPr>
        </p:nvGraphicFramePr>
        <p:xfrm>
          <a:off x="997525" y="2477339"/>
          <a:ext cx="10474038" cy="200068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5340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921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6387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5780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2620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248981"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จัดสรร</a:t>
                      </a: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(บาท)</a:t>
                      </a:r>
                      <a:endParaRPr lang="th-TH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เบิกจ่าย(ใบสำคัญ</a:t>
                      </a:r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algn="ctr" fontAlgn="t"/>
                      <a:r>
                        <a:rPr lang="th-TH" sz="1800" b="1" i="0" u="none" strike="noStrike" dirty="0" smtClean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(บาท)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คงเหลือ</a:t>
                      </a: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(บาท)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th-TH" sz="1800" b="1" u="none" strike="noStrike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</a:t>
                      </a:r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</a:t>
                      </a:r>
                      <a:b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การเบิกจ่าย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1702"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สสอ.  20  แห่ง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242,000.00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241,998.39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99.99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7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642" y="5370803"/>
            <a:ext cx="3240314" cy="135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3621663" y="6087655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28 เมษายน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683731"/>
      </p:ext>
    </p:extLst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1021278" y="1003301"/>
            <a:ext cx="10474036" cy="121126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 </a:t>
            </a:r>
            <a:r>
              <a:rPr lang="en-US" sz="2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Fixcost</a:t>
            </a:r>
            <a:r>
              <a:rPr lang="en-US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สสอ</a:t>
            </a: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. ปี 25</a:t>
            </a:r>
            <a:r>
              <a:rPr lang="en-US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8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 </a:t>
            </a:r>
            <a:r>
              <a:rPr lang="th-TH" sz="2800" b="1" dirty="0" smtClean="0">
                <a:solidFill>
                  <a:srgbClr val="000066"/>
                </a:solidFill>
              </a:rPr>
              <a:t>งวดที่ 2</a:t>
            </a:r>
            <a:endParaRPr lang="th-TH" sz="2800" b="1" dirty="0">
              <a:solidFill>
                <a:srgbClr val="000066"/>
              </a:solidFill>
            </a:endParaRPr>
          </a:p>
        </p:txBody>
      </p:sp>
      <p:graphicFrame>
        <p:nvGraphicFramePr>
          <p:cNvPr id="6" name="ตัวยึดเนื้อหา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6621881"/>
              </p:ext>
            </p:extLst>
          </p:nvPr>
        </p:nvGraphicFramePr>
        <p:xfrm>
          <a:off x="997525" y="2477339"/>
          <a:ext cx="10474038" cy="200068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5340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921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6387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5780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2620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248981"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จัดสรร</a:t>
                      </a: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(บาท)</a:t>
                      </a:r>
                      <a:endParaRPr lang="th-TH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เบิกจ่าย(ใบสำคัญ</a:t>
                      </a:r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algn="ctr" fontAlgn="t"/>
                      <a:r>
                        <a:rPr lang="th-TH" sz="1800" b="1" i="0" u="none" strike="noStrike" dirty="0" smtClean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(บาท)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คงเหลือ</a:t>
                      </a: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(บาท)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th-TH" sz="1800" b="1" u="none" strike="noStrike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</a:t>
                      </a:r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</a:t>
                      </a:r>
                      <a:b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การเบิกจ่าย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51702"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สสอ.  20  แห่ง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67,000.00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th-TH" sz="1600" b="1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  <a:p>
                      <a:pPr algn="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67,000.00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th-TH" sz="1600" b="1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  <a:p>
                      <a:pPr algn="r" fontAlgn="b"/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7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642" y="5370803"/>
            <a:ext cx="3240314" cy="135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7600" y="4775200"/>
            <a:ext cx="100753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แจ้งจัดสรรตามหนังสือ ที่ อด 0033.002/3109 ลงวันที่ 24 เมษายน 2568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th-TH" sz="1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ให้จัดทำแผนคำขอฯ  ส่งภายในวันที่ 9  พ.ค.68 และเบิกจ่ายให้แล้วเสร็จภายใน 30 มิ.ย.68</a:t>
            </a:r>
            <a:endParaRPr lang="th-TH" sz="1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886122"/>
      </p:ext>
    </p:extLst>
  </p:cSld>
  <p:clrMapOvr>
    <a:masterClrMapping/>
  </p:clrMapOvr>
  <p:transition advClick="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5C3DA85C-9A8B-11AA-70DD-BD9C46FDA1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7591" y="2409034"/>
            <a:ext cx="10169170" cy="1337311"/>
          </a:xfrm>
        </p:spPr>
        <p:txBody>
          <a:bodyPr>
            <a:normAutofit/>
          </a:bodyPr>
          <a:lstStyle/>
          <a:p>
            <a:pPr algn="r"/>
            <a:r>
              <a:rPr lang="th-TH" sz="3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รายงานความก้าวหน้าการดำเนินงาน</a:t>
            </a:r>
            <a:r>
              <a:rPr lang="th-TH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spc="-20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</a:t>
            </a:r>
            <a:r>
              <a:rPr lang="th-TH" sz="2400" b="1" spc="-5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ค่าบริการทางการแพทย์ที่เบิกจ่ายในลักษณะงบลงทุน(งบค่าเสื่อม)</a:t>
            </a:r>
            <a:endParaRPr lang="th-TH" sz="32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xmlns="" id="{7B254D4F-57BC-620A-E474-6D1275F7FF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90567" y="4021029"/>
            <a:ext cx="8936193" cy="563562"/>
          </a:xfrm>
        </p:spPr>
        <p:txBody>
          <a:bodyPr>
            <a:normAutofit/>
          </a:bodyPr>
          <a:lstStyle/>
          <a:p>
            <a:pPr algn="r"/>
            <a:r>
              <a:rPr lang="th-TH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256</a:t>
            </a:r>
            <a:r>
              <a:rPr lang="en-US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th-TH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-256</a:t>
            </a:r>
            <a:r>
              <a:rPr lang="en-US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xmlns="" id="{04ADFFF5-FDC6-E3BA-CCD1-A41D2AD7E3B7}"/>
              </a:ext>
            </a:extLst>
          </p:cNvPr>
          <p:cNvSpPr txBox="1"/>
          <p:nvPr/>
        </p:nvSpPr>
        <p:spPr>
          <a:xfrm>
            <a:off x="2390568" y="4941743"/>
            <a:ext cx="89361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400" b="1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สำนักงานสาธารณสุขจังหวัดอุดรธานี</a:t>
            </a:r>
            <a:endParaRPr lang="th-TH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xmlns="" id="{1A53E490-78EF-8C79-2571-183F231F649E}"/>
              </a:ext>
            </a:extLst>
          </p:cNvPr>
          <p:cNvSpPr txBox="1"/>
          <p:nvPr/>
        </p:nvSpPr>
        <p:spPr>
          <a:xfrm>
            <a:off x="2390569" y="5606671"/>
            <a:ext cx="893619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r">
              <a:lnSpc>
                <a:spcPct val="100000"/>
              </a:lnSpc>
            </a:pP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Update 25 </a:t>
            </a:r>
            <a:r>
              <a:rPr lang="th-TH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เมษายน </a:t>
            </a:r>
            <a:r>
              <a:rPr lang="th-TH" sz="1400" b="1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1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8</a:t>
            </a:r>
            <a:endParaRPr lang="th-TH" sz="1400" dirty="0">
              <a:solidFill>
                <a:schemeClr val="tx2">
                  <a:lumMod val="75000"/>
                  <a:lumOff val="25000"/>
                </a:schemeClr>
              </a:solidFill>
              <a:latin typeface="Tahoma"/>
              <a:cs typeface="Tahoma"/>
            </a:endParaRPr>
          </a:p>
        </p:txBody>
      </p:sp>
      <p:pic>
        <p:nvPicPr>
          <p:cNvPr id="10" name="รูปภาพ 9" descr="รูปภาพประกอบด้วย สัญลักษณ์, ข้อความ, เครื่องหมาย, เครื่องหมายการค้า&#10;&#10;คำอธิบายที่สร้างโดยอัตโนมัติ">
            <a:extLst>
              <a:ext uri="{FF2B5EF4-FFF2-40B4-BE49-F238E27FC236}">
                <a16:creationId xmlns:a16="http://schemas.microsoft.com/office/drawing/2014/main" xmlns="" id="{2433C94C-B079-0103-5F58-4AB5DDD329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040" y="424752"/>
            <a:ext cx="1242297" cy="1244997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350F95AF-C6C5-0148-574F-900CEBBD67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8000"/>
                    </a14:imgEffect>
                    <a14:imgEffect>
                      <a14:brightnessContrast contrast="8000"/>
                    </a14:imgEffect>
                  </a14:imgLayer>
                </a14:imgProps>
              </a:ext>
            </a:extLst>
          </a:blip>
          <a:srcRect l="8702" t="24357" r="44458" b="14078"/>
          <a:stretch/>
        </p:blipFill>
        <p:spPr>
          <a:xfrm>
            <a:off x="3619964" y="480364"/>
            <a:ext cx="2368395" cy="1107254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xmlns="" id="{ECBFFC55-6EF8-3B08-24F0-529E5917D276}"/>
              </a:ext>
            </a:extLst>
          </p:cNvPr>
          <p:cNvCxnSpPr/>
          <p:nvPr/>
        </p:nvCxnSpPr>
        <p:spPr>
          <a:xfrm>
            <a:off x="331304" y="1905418"/>
            <a:ext cx="11529391" cy="0"/>
          </a:xfrm>
          <a:prstGeom prst="line">
            <a:avLst/>
          </a:prstGeom>
          <a:ln w="762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9908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EB0C1F9-E08C-D5F9-C960-E4DE87737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1E2E551-8CCB-3105-6CF1-23B4AA49A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218" y="2315187"/>
            <a:ext cx="10550013" cy="2017466"/>
          </a:xfrm>
        </p:spPr>
        <p:txBody>
          <a:bodyPr>
            <a:normAutofit/>
          </a:bodyPr>
          <a:lstStyle/>
          <a:p>
            <a:pPr algn="r"/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b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255608B1-F19C-D931-7973-07DAACA94C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xmlns="" id="{200B616A-8CCB-E188-9143-BF784E85AA2B}"/>
              </a:ext>
            </a:extLst>
          </p:cNvPr>
          <p:cNvCxnSpPr/>
          <p:nvPr/>
        </p:nvCxnSpPr>
        <p:spPr>
          <a:xfrm>
            <a:off x="381196" y="1305546"/>
            <a:ext cx="11529391" cy="0"/>
          </a:xfrm>
          <a:prstGeom prst="line">
            <a:avLst/>
          </a:prstGeom>
          <a:ln w="762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365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67EE210-48FA-1CAF-C733-D5857D8C0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AF0DC996-9294-8AF7-375C-D8A1DE344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2679"/>
            <a:ext cx="10515600" cy="102679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  <a:lumOff val="25000"/>
                  </a:scheme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  <a:lumOff val="25000"/>
                  </a:scheme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r>
              <a:rPr lang="en-US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  <a:lumOff val="25000"/>
                  </a:scheme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lang="th-TH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  <a:lumOff val="25000"/>
                  </a:scheme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chemeClr val="tx2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1B42A504-0DCF-9D89-9E1E-0E3AA5C526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xmlns="" id="{8B8E227B-BDC1-6772-368D-2EE4326AC67F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762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A605BE95-4382-F12C-6262-08C3F69AAB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38" r="15815"/>
          <a:stretch/>
        </p:blipFill>
        <p:spPr>
          <a:xfrm>
            <a:off x="413622" y="2035008"/>
            <a:ext cx="4202349" cy="4324954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1A613520-81D2-8D33-E683-92473C4ABE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0834" y="2561345"/>
            <a:ext cx="6972179" cy="237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4135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A4AA561A-BBDD-D011-534A-19F8AAF8AB94}"/>
              </a:ext>
            </a:extLst>
          </p:cNvPr>
          <p:cNvSpPr txBox="1">
            <a:spLocks/>
          </p:cNvSpPr>
          <p:nvPr/>
        </p:nvSpPr>
        <p:spPr>
          <a:xfrm>
            <a:off x="413622" y="132911"/>
            <a:ext cx="10358336" cy="7591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  </a:t>
            </a: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  จังหวัดอุดรธานี</a:t>
            </a:r>
            <a:endParaRPr lang="th-TH" sz="18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9EDBF0EB-F255-E084-185D-275CE5D943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6" name="ตัวเชื่อมต่อตรง 5">
            <a:extLst>
              <a:ext uri="{FF2B5EF4-FFF2-40B4-BE49-F238E27FC236}">
                <a16:creationId xmlns:a16="http://schemas.microsoft.com/office/drawing/2014/main" xmlns="" id="{137C95A6-2FB6-8667-FE98-FB4053693126}"/>
              </a:ext>
            </a:extLst>
          </p:cNvPr>
          <p:cNvCxnSpPr/>
          <p:nvPr/>
        </p:nvCxnSpPr>
        <p:spPr>
          <a:xfrm>
            <a:off x="399188" y="1101264"/>
            <a:ext cx="11529391" cy="0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567F764B-44FA-9FCF-C29D-0753AAB2E5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22" y="1317627"/>
            <a:ext cx="11514957" cy="526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365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EE525F9-340D-3035-97E9-B41B12E1D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3E5316B-6061-3F0D-8161-723BE503B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324" y="82622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70%)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547DFF35-F453-9FCF-1DAA-B952CEA70F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xmlns="" id="{250901FD-4E5D-87F4-3D9C-BE20CF616B0C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A8511E9D-0383-455A-5C55-D506C0504F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69" r="6776"/>
          <a:stretch/>
        </p:blipFill>
        <p:spPr>
          <a:xfrm>
            <a:off x="413622" y="2028792"/>
            <a:ext cx="4036979" cy="4401164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ECBD17A3-9C39-FB06-348B-00F29DC7D5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1728" y="2482453"/>
            <a:ext cx="7371013" cy="2605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393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A390B6EF-6A0D-9492-F97E-4CFEE5B1A97C}"/>
              </a:ext>
            </a:extLst>
          </p:cNvPr>
          <p:cNvSpPr txBox="1">
            <a:spLocks/>
          </p:cNvSpPr>
          <p:nvPr/>
        </p:nvSpPr>
        <p:spPr>
          <a:xfrm>
            <a:off x="413622" y="30480"/>
            <a:ext cx="10656649" cy="11080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0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0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0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0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0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0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0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0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0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0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0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0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0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0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000" b="1" dirty="0">
                <a:solidFill>
                  <a:srgbClr val="0070C0"/>
                </a:solidFill>
                <a:latin typeface="Tahoma"/>
                <a:cs typeface="Tahoma"/>
              </a:rPr>
              <a:t>70%)</a:t>
            </a:r>
            <a:r>
              <a:rPr lang="th-TH" sz="20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0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0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0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000" b="1" spc="-15" dirty="0">
                <a:solidFill>
                  <a:srgbClr val="0070C0"/>
                </a:solidFill>
                <a:latin typeface="Tahoma"/>
                <a:cs typeface="Tahoma"/>
              </a:rPr>
              <a:t>7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F923734B-DA9F-9EB2-EF72-B3BE2DF2ED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6" name="ตัวเชื่อมต่อตรง 5">
            <a:extLst>
              <a:ext uri="{FF2B5EF4-FFF2-40B4-BE49-F238E27FC236}">
                <a16:creationId xmlns:a16="http://schemas.microsoft.com/office/drawing/2014/main" xmlns="" id="{B9224FB8-5E9B-FCBF-B8D9-B9259F61273C}"/>
              </a:ext>
            </a:extLst>
          </p:cNvPr>
          <p:cNvCxnSpPr/>
          <p:nvPr/>
        </p:nvCxnSpPr>
        <p:spPr>
          <a:xfrm>
            <a:off x="363901" y="1169786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BB1D51EC-37DF-51F1-B492-6564290CCD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22" y="1302273"/>
            <a:ext cx="11479670" cy="534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0958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38B4C4E-D6DE-8560-DD9F-D8C8D0FA6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F1D5D72-6D24-71A2-2E0D-68B0AFC1C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483" y="884902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2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93A3E2AD-1B39-4873-1A0A-1A8E71E568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xmlns="" id="{008238D6-2953-943D-54DA-0D95001A9F8D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238F8FE6-041D-5B0E-3724-2D1FF5A073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300" r="11538" b="4653"/>
          <a:stretch/>
        </p:blipFill>
        <p:spPr>
          <a:xfrm>
            <a:off x="413622" y="2225806"/>
            <a:ext cx="4056434" cy="4223634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EAFD1D37-B55C-3DAB-4404-054CCAB3AA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2272" y="2752169"/>
            <a:ext cx="7380741" cy="250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545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0AF3CBF9-0157-9DDA-B307-C4EA92162817}"/>
              </a:ext>
            </a:extLst>
          </p:cNvPr>
          <p:cNvSpPr txBox="1">
            <a:spLocks/>
          </p:cNvSpPr>
          <p:nvPr/>
        </p:nvSpPr>
        <p:spPr>
          <a:xfrm>
            <a:off x="571300" y="125719"/>
            <a:ext cx="10656649" cy="11080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0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0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0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0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0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0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0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0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0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0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0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0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0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0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2000" b="1" spc="-15" dirty="0">
                <a:solidFill>
                  <a:srgbClr val="0070C0"/>
                </a:solidFill>
                <a:latin typeface="Tahoma"/>
                <a:cs typeface="Tahoma"/>
              </a:rPr>
              <a:t>2</a:t>
            </a:r>
            <a:r>
              <a:rPr lang="th-TH" sz="2000" b="1" dirty="0">
                <a:solidFill>
                  <a:srgbClr val="0070C0"/>
                </a:solidFill>
                <a:latin typeface="Tahoma"/>
                <a:cs typeface="Tahoma"/>
              </a:rPr>
              <a:t>0%)</a:t>
            </a:r>
            <a:r>
              <a:rPr lang="th-TH" sz="20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0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0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0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000" b="1" spc="-15" dirty="0">
                <a:solidFill>
                  <a:srgbClr val="0070C0"/>
                </a:solidFill>
                <a:latin typeface="Tahoma"/>
                <a:cs typeface="Tahoma"/>
              </a:rPr>
              <a:t>7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F7F4FD54-62B7-2A50-5BF0-54BFD37EE3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6" name="ตัวเชื่อมต่อตรง 5">
            <a:extLst>
              <a:ext uri="{FF2B5EF4-FFF2-40B4-BE49-F238E27FC236}">
                <a16:creationId xmlns:a16="http://schemas.microsoft.com/office/drawing/2014/main" xmlns="" id="{82C5B300-D85B-6E2C-3D58-67CD1ECBC22D}"/>
              </a:ext>
            </a:extLst>
          </p:cNvPr>
          <p:cNvCxnSpPr/>
          <p:nvPr/>
        </p:nvCxnSpPr>
        <p:spPr>
          <a:xfrm>
            <a:off x="331304" y="1233803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513D8832-5502-BE12-AE36-0AC39E3D77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304" y="1359432"/>
            <a:ext cx="11529391" cy="524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668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ABCEC82-A414-0E9B-5B04-6A92690CD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3B96338C-95B0-B0BA-49B5-EF2865750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811" y="961816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1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412572D9-F9BE-C23F-A21D-1FCBB68637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xmlns="" id="{0362CDD3-96CE-419A-EA1B-7CF567B34973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F1577E32-68E4-DF12-F626-E4F09DFBFA9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34"/>
          <a:stretch/>
        </p:blipFill>
        <p:spPr>
          <a:xfrm>
            <a:off x="413622" y="2069900"/>
            <a:ext cx="4076992" cy="4239217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BF2AA9D5-F9B8-89C5-3EC2-64875EE863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0614" y="2606572"/>
            <a:ext cx="7452399" cy="233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984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xmlns="" id="{99F99C9C-21AD-A3F1-6EB9-2D6BE5DDA33F}"/>
              </a:ext>
            </a:extLst>
          </p:cNvPr>
          <p:cNvSpPr txBox="1">
            <a:spLocks/>
          </p:cNvSpPr>
          <p:nvPr/>
        </p:nvSpPr>
        <p:spPr>
          <a:xfrm>
            <a:off x="620356" y="125719"/>
            <a:ext cx="10656649" cy="11080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0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0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0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0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0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0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0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0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0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0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0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0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0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0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2000" b="1" spc="-15" dirty="0">
                <a:solidFill>
                  <a:srgbClr val="0070C0"/>
                </a:solidFill>
                <a:latin typeface="Tahoma"/>
                <a:cs typeface="Tahoma"/>
              </a:rPr>
              <a:t>1</a:t>
            </a:r>
            <a:r>
              <a:rPr lang="th-TH" sz="2000" b="1" dirty="0">
                <a:solidFill>
                  <a:srgbClr val="0070C0"/>
                </a:solidFill>
                <a:latin typeface="Tahoma"/>
                <a:cs typeface="Tahoma"/>
              </a:rPr>
              <a:t>0%)</a:t>
            </a:r>
            <a:r>
              <a:rPr lang="th-TH" sz="20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0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0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0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0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000" b="1" spc="-15" dirty="0">
                <a:solidFill>
                  <a:srgbClr val="0070C0"/>
                </a:solidFill>
                <a:latin typeface="Tahoma"/>
                <a:cs typeface="Tahoma"/>
              </a:rPr>
              <a:t>7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xmlns="" id="{F0F4F632-AEB6-157A-D5CD-2BFA67AEB1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6" name="ตัวเชื่อมต่อตรง 5">
            <a:extLst>
              <a:ext uri="{FF2B5EF4-FFF2-40B4-BE49-F238E27FC236}">
                <a16:creationId xmlns:a16="http://schemas.microsoft.com/office/drawing/2014/main" xmlns="" id="{31A7048A-A20E-1181-9B4B-83A5E44076C7}"/>
              </a:ext>
            </a:extLst>
          </p:cNvPr>
          <p:cNvCxnSpPr/>
          <p:nvPr/>
        </p:nvCxnSpPr>
        <p:spPr>
          <a:xfrm>
            <a:off x="403894" y="1232193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551EE8D3-24A4-4AE4-F656-D710F540C9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93" y="1473087"/>
            <a:ext cx="11529391" cy="5001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606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219" y="2315187"/>
            <a:ext cx="10559846" cy="2017466"/>
          </a:xfrm>
        </p:spPr>
        <p:txBody>
          <a:bodyPr>
            <a:normAutofit/>
          </a:bodyPr>
          <a:lstStyle/>
          <a:p>
            <a:pPr algn="r"/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b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1B97F838-3E6A-D572-8F0A-B56A7DF83FE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xmlns="" id="{FE038550-384F-2EDD-4B9D-614182C6DECD}"/>
              </a:ext>
            </a:extLst>
          </p:cNvPr>
          <p:cNvCxnSpPr/>
          <p:nvPr/>
        </p:nvCxnSpPr>
        <p:spPr>
          <a:xfrm>
            <a:off x="381196" y="1305546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6932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xmlns="" id="{CFFC8FB1-C0B4-C5E7-038B-9C352EB706E8}"/>
              </a:ext>
            </a:extLst>
          </p:cNvPr>
          <p:cNvSpPr/>
          <p:nvPr/>
        </p:nvSpPr>
        <p:spPr>
          <a:xfrm>
            <a:off x="398489" y="1726191"/>
            <a:ext cx="11530343" cy="4402233"/>
          </a:xfrm>
          <a:prstGeom prst="roundRect">
            <a:avLst>
              <a:gd name="adj" fmla="val 4514"/>
            </a:avLst>
          </a:prstGeom>
          <a:solidFill>
            <a:srgbClr val="002060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3600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xmlns="" id="{F677F79A-4EC3-EC2A-E70F-50702A0824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566" y="1910919"/>
            <a:ext cx="11296191" cy="412023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สปสช.เขต 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อุดรธานี ได้แจ้งอนุมัติแผนงบค่าบริการทางการแพทย์ที่เบิกจ่ายในลักษณะงบลงทุน ปี 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</a:t>
            </a: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ตามหนังสือ สปสช.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9.38/</a:t>
            </a: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ว.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1316  </a:t>
            </a:r>
            <a:endParaRPr lang="th-TH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ลงวันที่ 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 </a:t>
            </a: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มีนาคม 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จังหวัดได้แจ้งให้หน่วยบริการเพื่อดำเนินการ  </a:t>
            </a:r>
          </a:p>
          <a:p>
            <a:pPr marL="0" indent="0">
              <a:buNone/>
            </a:pP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ตามหนังสือที่ อด 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0033.002/2090  </a:t>
            </a: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ลงวันที่ 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 </a:t>
            </a: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มีนาคม 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เร่งรัด ให้หน่วยบริการดำเนินการ จัดซื้อ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จัดจ้าง ตามแผนฯ ที่ได้รับอนุมัติ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th-TH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ขอความร่วมมือดำเนินการก่อหนี้ผูกพันภายใน </a:t>
            </a:r>
            <a:r>
              <a:rPr lang="en-US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lang="th-TH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 นับจากวันที่ได้รับการอนุมัติแผน และเร่งรัดการเบิกจ่ายงบประมาณให้แล้วเสร็จหลังจากที่ได้รับการโอนงบประมาณ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th-TH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บันทึกรายงานข้อมูลการดำเนินการให้เป็นปัจจุบัน </a:t>
            </a:r>
          </a:p>
          <a:p>
            <a:pPr marL="457200" lvl="1" indent="0">
              <a:buNone/>
            </a:pPr>
            <a:r>
              <a:rPr lang="th-TH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ใน</a:t>
            </a:r>
            <a:r>
              <a:rPr lang="en-US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https://ucapps.nhso.go.th/InvesmentBudget/production/</a:t>
            </a:r>
            <a:endParaRPr lang="th-TH" sz="28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xmlns="" id="{286180BB-E0C9-9288-A32C-C89BD38E92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xmlns="" id="{48F8CCD0-9886-1819-AB19-4F0AA066CCEF}"/>
              </a:ext>
            </a:extLst>
          </p:cNvPr>
          <p:cNvCxnSpPr/>
          <p:nvPr/>
        </p:nvCxnSpPr>
        <p:spPr>
          <a:xfrm>
            <a:off x="381196" y="1305546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83441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F6749C7-998B-9DF6-BCF3-FBAA164B35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1D8B1137-29F0-8FA4-DFE9-A94A41D78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2679"/>
            <a:ext cx="10515600" cy="102679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57DC4118-4B43-F389-C93B-997C2B53C1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xmlns="" id="{25A74D92-56DA-04C2-1276-5374BE9F9988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xmlns="" id="{F51C7753-4B07-92A6-EED3-01E80C1F48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22" y="2201303"/>
            <a:ext cx="4124901" cy="4315427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B928396F-95C7-6E66-0462-6F87C24B86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8523" y="2666434"/>
            <a:ext cx="7404490" cy="253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8297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D84637A-00C5-E2B2-FDAA-EB4345D6CF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64DAA31D-37BC-7792-0519-C4146BD31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324" y="82622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70%)</a:t>
            </a:r>
            <a:r>
              <a:rPr lang="th-TH" sz="2400" b="1" spc="-23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8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B199D4B5-5C24-5AFB-BB39-E168EB02530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xmlns="" id="{B3BF5DE1-8150-B430-359C-9BF5B0665079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AAAC4930-0B0E-D178-D8CD-CFAA7DF78B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22" y="2301009"/>
            <a:ext cx="3991532" cy="4182059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94E99BA1-5B73-AE3C-0A40-BCEBC93A23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4723" y="2627851"/>
            <a:ext cx="7468290" cy="240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6916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2B72D0B-01A5-D511-46B0-A94469F06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40E8AC7B-A557-0526-3298-F54A53A24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483" y="884902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8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FCEED897-10CC-B16A-D26A-3D69F9ECFE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xmlns="" id="{21F9283D-B7C4-C580-4307-25EE15591FB5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3F1C982C-6F2F-588F-2300-8300E90D69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22" y="2202990"/>
            <a:ext cx="4096322" cy="4191585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38DAF35D-F1B3-B638-4609-5BB82D1E79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9944" y="2883386"/>
            <a:ext cx="7440004" cy="248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9091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DC15305-A71E-409C-F4BA-C32459F59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DBA41C00-34BB-9057-7C3D-ACEC6D1C8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811" y="961816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1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8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xmlns="" id="{72EB1B88-9C10-9E98-E945-708DACD73C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:a16="http://schemas.microsoft.com/office/drawing/2014/main" xmlns="" id="{BEC46976-9468-AEB8-08FA-A834896BF0D3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762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45209D74-7EE4-A442-BEA6-F4C5717AA9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622" y="2151678"/>
            <a:ext cx="4048690" cy="4267796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7B832183-3EB7-3D28-D276-35B1C7E2C8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6281" y="2713253"/>
            <a:ext cx="7166732" cy="2432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1421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xmlns="" id="{93F768A6-14C7-8F73-A4B3-95E35D90D3CA}"/>
              </a:ext>
            </a:extLst>
          </p:cNvPr>
          <p:cNvSpPr txBox="1"/>
          <p:nvPr/>
        </p:nvSpPr>
        <p:spPr>
          <a:xfrm>
            <a:off x="3836221" y="2657986"/>
            <a:ext cx="38699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406578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821</Words>
  <Application>Microsoft Office PowerPoint</Application>
  <PresentationFormat>กำหนดเอง</PresentationFormat>
  <Paragraphs>247</Paragraphs>
  <Slides>24</Slides>
  <Notes>24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24</vt:i4>
      </vt:variant>
    </vt:vector>
  </HeadingPairs>
  <TitlesOfParts>
    <vt:vector size="25" baseType="lpstr">
      <vt:lpstr>ธีมของ Office</vt:lpstr>
      <vt:lpstr>            การบริหารงบประมาณประจำปีงบประมาณ พ.ศ. 2568  ประจำปีงบประมาณ พ.ศ. 2568 </vt:lpstr>
      <vt:lpstr>เป้าหมายการเบิกจ่ายเงินงบประมาณและการใช้จ่ายภาครัฐประจำปีงบประมาณ พ.ศ. 2568 (จำแนกรายไตรมาส)</vt:lpstr>
      <vt:lpstr>  สรุปการเบิกจ่ายงบประมาณภาพรวม ไตรมาส 1-4 สำนักงานสาธารณสุขจังหวัดอุดรธานี  ประจำปีงบประมาณ พ.ศ. 2568   </vt:lpstr>
      <vt:lpstr>งบดำเนินงาน สสจ.อุดรธานี  ไตรมาสที่ 1-4/2568</vt:lpstr>
      <vt:lpstr>สรุปการเบิกจ่ายงบประมาณงบลงทุน  ปีงบประมาณ 2568 ไตรมาส 1-4</vt:lpstr>
      <vt:lpstr>สรุปการเบิกจ่ายงบ Fixcost สสอ. ปี 2568 ไตรมาส 1-2 (ต.ค.67-มี.ค.68)</vt:lpstr>
      <vt:lpstr>สรุปการเบิกจ่ายงบ Fixcost สสอ. ปี 2568  งวดที่ 2</vt:lpstr>
      <vt:lpstr>รายงานความก้าวหน้าการดำเนินงาน งบค่าบริการทางการแพทย์ที่เบิกจ่ายในลักษณะงบลงทุน(งบค่าเสื่อม)</vt:lpstr>
      <vt:lpstr>งบค่าบริการทางการแพทย์ ที่เบิกจ่ายในลักษณะงบลงทุน  ปีงบประมาณ 2567 จังหวัดอุดรธานี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2567  หน่วยงานในสังกัด สป.สธ.   เขตสุขภาพที่  8  จังหวัดอุดรธานี</vt:lpstr>
      <vt:lpstr>งานนำเสนอ PowerPoint</vt:lpstr>
      <vt:lpstr>การเบิกจ่ายงบค่า      บริการทางการแพทย์ที่เบิกจ่ายในลักษณะงบลงทุน    วงเงินหน่วยบริการสังกัด สป.สธ. (70%)   ปีงบประมาณ 2567</vt:lpstr>
      <vt:lpstr>งานนำเสนอ PowerPoint</vt:lpstr>
      <vt:lpstr>การเบิกจ่ายงบค่า      บริการทางการแพทย์ที่เบิกจ่ายในลักษณะงบลงทุน    วงเงินระดับจังหวัด (20%)   ปีงบประมาณ 2567</vt:lpstr>
      <vt:lpstr>งานนำเสนอ PowerPoint</vt:lpstr>
      <vt:lpstr>การเบิกจ่ายงบค่า      บริการทางการแพทย์ที่เบิกจ่ายในลักษณะงบลงทุน    วงเงินระดับเขต (10%)   ปีงบประมาณ 2567</vt:lpstr>
      <vt:lpstr>งานนำเสนอ PowerPoint</vt:lpstr>
      <vt:lpstr>งบค่าบริการทางการแพทย์ ที่เบิกจ่ายในลักษณะงบลงทุน  ปีงบประมาณ 2568 จังหวัดอุดรธานี</vt:lpstr>
      <vt:lpstr>งานนำเสนอ PowerPoint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2568  หน่วยงานในสังกัด สป.สธ.   เขตสุขภาพที่  8  จังหวัดอุดรธานี</vt:lpstr>
      <vt:lpstr>การเบิกจ่ายงบค่า      บริการทางการแพทย์ที่เบิกจ่ายในลักษณะงบลงทุน    วงเงินหน่วยบริการสังกัด สป.สธ. (70%)   ปีงบประมาณ 2568</vt:lpstr>
      <vt:lpstr>การเบิกจ่ายงบค่า      บริการทางการแพทย์ที่เบิกจ่ายในลักษณะงบลงทุน    วงเงินระดับจังหวัด (20%)   ปีงบประมาณ 2568</vt:lpstr>
      <vt:lpstr>การเบิกจ่ายงบค่า      บริการทางการแพทย์ที่เบิกจ่ายในลักษณะงบลงทุน    วงเงินระดับเขต (10%)   ปีงบประมาณ 2568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87</cp:revision>
  <cp:lastPrinted>2025-04-29T08:47:17Z</cp:lastPrinted>
  <dcterms:created xsi:type="dcterms:W3CDTF">2024-10-22T08:37:13Z</dcterms:created>
  <dcterms:modified xsi:type="dcterms:W3CDTF">2025-04-29T08:48:17Z</dcterms:modified>
</cp:coreProperties>
</file>