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16"/>
  </p:notesMasterIdLst>
  <p:sldIdLst>
    <p:sldId id="274" r:id="rId2"/>
    <p:sldId id="292" r:id="rId3"/>
    <p:sldId id="293" r:id="rId4"/>
    <p:sldId id="291" r:id="rId5"/>
    <p:sldId id="283" r:id="rId6"/>
    <p:sldId id="278" r:id="rId7"/>
    <p:sldId id="279" r:id="rId8"/>
    <p:sldId id="294" r:id="rId9"/>
    <p:sldId id="284" r:id="rId10"/>
    <p:sldId id="287" r:id="rId11"/>
    <p:sldId id="282" r:id="rId12"/>
    <p:sldId id="281" r:id="rId13"/>
    <p:sldId id="280" r:id="rId14"/>
    <p:sldId id="286" r:id="rId15"/>
  </p:sldIdLst>
  <p:sldSz cx="12192000" cy="6858000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3FDF"/>
    <a:srgbClr val="8DF3D1"/>
    <a:srgbClr val="F6F5DC"/>
    <a:srgbClr val="12055F"/>
    <a:srgbClr val="B9F0F3"/>
    <a:srgbClr val="0C58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4E6108-E172-4988-9ECF-B2B9664DAD2D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B4F44A-4A36-4607-80CE-BCBB0F30287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65922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355997FC-98CE-29CF-8417-36C6B2A7E1F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pPr marL="0" marR="0" lvl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t>การควบคุมภายในภาคราชการ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87298326-5353-5AD5-9BEE-317165830C4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pPr marL="0" marR="0" lvl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t>สำนักกำกับและพัฒนาการตรวจสอบภาครัฐ  กรมบัญชีกลาง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CECA89E8-B685-E747-2830-52CDDBD5089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693CBFA-4502-4341-9018-DAB6AE718070}" type="slidenum">
              <a:rPr kumimoji="1" lang="en-US" alt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pPr marL="0" marR="0" lvl="0" indent="0" algn="r" defTabSz="9112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1" lang="th-TH" alt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68322" name="Rectangle 2">
            <a:extLst>
              <a:ext uri="{FF2B5EF4-FFF2-40B4-BE49-F238E27FC236}">
                <a16:creationId xmlns:a16="http://schemas.microsoft.com/office/drawing/2014/main" id="{007FCB8A-26F1-4369-A1BA-24E8E8D29C7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30188" y="808038"/>
            <a:ext cx="7185026" cy="40417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8323" name="Rectangle 3">
            <a:extLst>
              <a:ext uri="{FF2B5EF4-FFF2-40B4-BE49-F238E27FC236}">
                <a16:creationId xmlns:a16="http://schemas.microsoft.com/office/drawing/2014/main" id="{179BA76C-6F20-B43C-FA92-C438DEDF12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95343" y="5119241"/>
            <a:ext cx="4931461" cy="485035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166" tIns="45583" rIns="91166" bIns="45583"/>
          <a:lstStyle/>
          <a:p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2614212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355997FC-98CE-29CF-8417-36C6B2A7E1F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pPr marL="0" marR="0" lvl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t>การควบคุมภายในภาคราชการ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87298326-5353-5AD5-9BEE-317165830C4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pPr marL="0" marR="0" lvl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t>สำนักกำกับและพัฒนาการตรวจสอบภาครัฐ  กรมบัญชีกลาง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CECA89E8-B685-E747-2830-52CDDBD5089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693CBFA-4502-4341-9018-DAB6AE718070}" type="slidenum">
              <a:rPr kumimoji="1" lang="en-US" alt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pPr marL="0" marR="0" lvl="0" indent="0" algn="r" defTabSz="9112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1" lang="th-TH" alt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68322" name="Rectangle 2">
            <a:extLst>
              <a:ext uri="{FF2B5EF4-FFF2-40B4-BE49-F238E27FC236}">
                <a16:creationId xmlns:a16="http://schemas.microsoft.com/office/drawing/2014/main" id="{007FCB8A-26F1-4369-A1BA-24E8E8D29C7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30188" y="808038"/>
            <a:ext cx="7185026" cy="40417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8323" name="Rectangle 3">
            <a:extLst>
              <a:ext uri="{FF2B5EF4-FFF2-40B4-BE49-F238E27FC236}">
                <a16:creationId xmlns:a16="http://schemas.microsoft.com/office/drawing/2014/main" id="{179BA76C-6F20-B43C-FA92-C438DEDF12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95343" y="5119241"/>
            <a:ext cx="4931461" cy="485035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166" tIns="45583" rIns="91166" bIns="45583"/>
          <a:lstStyle/>
          <a:p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2303262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355997FC-98CE-29CF-8417-36C6B2A7E1F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pPr marL="0" marR="0" lvl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t>การควบคุมภายในภาคราชการ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87298326-5353-5AD5-9BEE-317165830C4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pPr marL="0" marR="0" lvl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t>สำนักกำกับและพัฒนาการตรวจสอบภาครัฐ  กรมบัญชีกลาง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CECA89E8-B685-E747-2830-52CDDBD5089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693CBFA-4502-4341-9018-DAB6AE718070}" type="slidenum">
              <a:rPr kumimoji="1" lang="en-US" alt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pPr marL="0" marR="0" lvl="0" indent="0" algn="r" defTabSz="9112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1" lang="th-TH" alt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68322" name="Rectangle 2">
            <a:extLst>
              <a:ext uri="{FF2B5EF4-FFF2-40B4-BE49-F238E27FC236}">
                <a16:creationId xmlns:a16="http://schemas.microsoft.com/office/drawing/2014/main" id="{007FCB8A-26F1-4369-A1BA-24E8E8D29C7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30188" y="808038"/>
            <a:ext cx="7185026" cy="40417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8323" name="Rectangle 3">
            <a:extLst>
              <a:ext uri="{FF2B5EF4-FFF2-40B4-BE49-F238E27FC236}">
                <a16:creationId xmlns:a16="http://schemas.microsoft.com/office/drawing/2014/main" id="{179BA76C-6F20-B43C-FA92-C438DEDF12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95343" y="5119241"/>
            <a:ext cx="4931461" cy="485035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166" tIns="45583" rIns="91166" bIns="45583"/>
          <a:lstStyle/>
          <a:p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30328539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355997FC-98CE-29CF-8417-36C6B2A7E1F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pPr marL="0" marR="0" lvl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t>การควบคุมภายในภาคราชการ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87298326-5353-5AD5-9BEE-317165830C4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pPr marL="0" marR="0" lvl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t>สำนักกำกับและพัฒนาการตรวจสอบภาครัฐ  กรมบัญชีกลาง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CECA89E8-B685-E747-2830-52CDDBD5089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693CBFA-4502-4341-9018-DAB6AE718070}" type="slidenum">
              <a:rPr kumimoji="1" lang="en-US" alt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pPr marL="0" marR="0" lvl="0" indent="0" algn="r" defTabSz="9112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1" lang="th-TH" alt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68322" name="Rectangle 2">
            <a:extLst>
              <a:ext uri="{FF2B5EF4-FFF2-40B4-BE49-F238E27FC236}">
                <a16:creationId xmlns:a16="http://schemas.microsoft.com/office/drawing/2014/main" id="{007FCB8A-26F1-4369-A1BA-24E8E8D29C7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30188" y="808038"/>
            <a:ext cx="7185026" cy="40417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8323" name="Rectangle 3">
            <a:extLst>
              <a:ext uri="{FF2B5EF4-FFF2-40B4-BE49-F238E27FC236}">
                <a16:creationId xmlns:a16="http://schemas.microsoft.com/office/drawing/2014/main" id="{179BA76C-6F20-B43C-FA92-C438DEDF12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95343" y="5119241"/>
            <a:ext cx="4931461" cy="485035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166" tIns="45583" rIns="91166" bIns="45583"/>
          <a:lstStyle/>
          <a:p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13029050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355997FC-98CE-29CF-8417-36C6B2A7E1F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pPr marL="0" marR="0" lvl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t>การควบคุมภายในภาคราชการ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87298326-5353-5AD5-9BEE-317165830C4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pPr marL="0" marR="0" lvl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t>สำนักกำกับและพัฒนาการตรวจสอบภาครัฐ  กรมบัญชีกลาง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CECA89E8-B685-E747-2830-52CDDBD5089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693CBFA-4502-4341-9018-DAB6AE718070}" type="slidenum">
              <a:rPr kumimoji="1" lang="en-US" alt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pPr marL="0" marR="0" lvl="0" indent="0" algn="r" defTabSz="9112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1" lang="th-TH" alt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68322" name="Rectangle 2">
            <a:extLst>
              <a:ext uri="{FF2B5EF4-FFF2-40B4-BE49-F238E27FC236}">
                <a16:creationId xmlns:a16="http://schemas.microsoft.com/office/drawing/2014/main" id="{007FCB8A-26F1-4369-A1BA-24E8E8D29C7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30188" y="808038"/>
            <a:ext cx="7185026" cy="40417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8323" name="Rectangle 3">
            <a:extLst>
              <a:ext uri="{FF2B5EF4-FFF2-40B4-BE49-F238E27FC236}">
                <a16:creationId xmlns:a16="http://schemas.microsoft.com/office/drawing/2014/main" id="{179BA76C-6F20-B43C-FA92-C438DEDF12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95343" y="5119241"/>
            <a:ext cx="4931461" cy="485035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166" tIns="45583" rIns="91166" bIns="45583"/>
          <a:lstStyle/>
          <a:p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18907542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355997FC-98CE-29CF-8417-36C6B2A7E1F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pPr marL="0" marR="0" lvl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t>การควบคุมภายในภาคราชการ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87298326-5353-5AD5-9BEE-317165830C4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pPr marL="0" marR="0" lvl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t>สำนักกำกับและพัฒนาการตรวจสอบภาครัฐ  กรมบัญชีกลาง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CECA89E8-B685-E747-2830-52CDDBD5089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693CBFA-4502-4341-9018-DAB6AE718070}" type="slidenum">
              <a:rPr kumimoji="1" lang="en-US" alt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pPr marL="0" marR="0" lvl="0" indent="0" algn="r" defTabSz="9112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1" lang="th-TH" alt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68322" name="Rectangle 2">
            <a:extLst>
              <a:ext uri="{FF2B5EF4-FFF2-40B4-BE49-F238E27FC236}">
                <a16:creationId xmlns:a16="http://schemas.microsoft.com/office/drawing/2014/main" id="{007FCB8A-26F1-4369-A1BA-24E8E8D29C7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30188" y="808038"/>
            <a:ext cx="7185026" cy="40417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8323" name="Rectangle 3">
            <a:extLst>
              <a:ext uri="{FF2B5EF4-FFF2-40B4-BE49-F238E27FC236}">
                <a16:creationId xmlns:a16="http://schemas.microsoft.com/office/drawing/2014/main" id="{179BA76C-6F20-B43C-FA92-C438DEDF12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95343" y="5119241"/>
            <a:ext cx="4931461" cy="485035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166" tIns="45583" rIns="91166" bIns="45583"/>
          <a:lstStyle/>
          <a:p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20025238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355997FC-98CE-29CF-8417-36C6B2A7E1F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pPr marL="0" marR="0" lvl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t>การควบคุมภายในภาคราชการ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87298326-5353-5AD5-9BEE-317165830C4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pPr marL="0" marR="0" lvl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t>สำนักกำกับและพัฒนาการตรวจสอบภาครัฐ  กรมบัญชีกลาง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CECA89E8-B685-E747-2830-52CDDBD5089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693CBFA-4502-4341-9018-DAB6AE718070}" type="slidenum">
              <a:rPr kumimoji="1" lang="en-US" alt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pPr marL="0" marR="0" lvl="0" indent="0" algn="r" defTabSz="9112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1" lang="th-TH" alt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68322" name="Rectangle 2">
            <a:extLst>
              <a:ext uri="{FF2B5EF4-FFF2-40B4-BE49-F238E27FC236}">
                <a16:creationId xmlns:a16="http://schemas.microsoft.com/office/drawing/2014/main" id="{007FCB8A-26F1-4369-A1BA-24E8E8D29C7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30188" y="808038"/>
            <a:ext cx="7185026" cy="40417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8323" name="Rectangle 3">
            <a:extLst>
              <a:ext uri="{FF2B5EF4-FFF2-40B4-BE49-F238E27FC236}">
                <a16:creationId xmlns:a16="http://schemas.microsoft.com/office/drawing/2014/main" id="{179BA76C-6F20-B43C-FA92-C438DEDF12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95343" y="5119241"/>
            <a:ext cx="4931461" cy="485035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166" tIns="45583" rIns="91166" bIns="45583"/>
          <a:lstStyle/>
          <a:p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5135350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355997FC-98CE-29CF-8417-36C6B2A7E1F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pPr marL="0" marR="0" lvl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t>การควบคุมภายในภาคราชการ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87298326-5353-5AD5-9BEE-317165830C4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pPr marL="0" marR="0" lvl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t>สำนักกำกับและพัฒนาการตรวจสอบภาครัฐ  กรมบัญชีกลาง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CECA89E8-B685-E747-2830-52CDDBD5089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693CBFA-4502-4341-9018-DAB6AE718070}" type="slidenum">
              <a:rPr kumimoji="1" lang="en-US" alt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pPr marL="0" marR="0" lvl="0" indent="0" algn="r" defTabSz="9112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1" lang="th-TH" alt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68322" name="Rectangle 2">
            <a:extLst>
              <a:ext uri="{FF2B5EF4-FFF2-40B4-BE49-F238E27FC236}">
                <a16:creationId xmlns:a16="http://schemas.microsoft.com/office/drawing/2014/main" id="{007FCB8A-26F1-4369-A1BA-24E8E8D29C7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30188" y="808038"/>
            <a:ext cx="7185026" cy="40417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8323" name="Rectangle 3">
            <a:extLst>
              <a:ext uri="{FF2B5EF4-FFF2-40B4-BE49-F238E27FC236}">
                <a16:creationId xmlns:a16="http://schemas.microsoft.com/office/drawing/2014/main" id="{179BA76C-6F20-B43C-FA92-C438DEDF12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95343" y="5119241"/>
            <a:ext cx="4931461" cy="485035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166" tIns="45583" rIns="91166" bIns="45583"/>
          <a:lstStyle/>
          <a:p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20673970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355997FC-98CE-29CF-8417-36C6B2A7E1F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pPr marL="0" marR="0" lvl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t>การควบคุมภายในภาคราชการ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87298326-5353-5AD5-9BEE-317165830C4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pPr marL="0" marR="0" lvl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t>สำนักกำกับและพัฒนาการตรวจสอบภาครัฐ  กรมบัญชีกลาง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CECA89E8-B685-E747-2830-52CDDBD5089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693CBFA-4502-4341-9018-DAB6AE718070}" type="slidenum">
              <a:rPr kumimoji="1" lang="en-US" alt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pPr marL="0" marR="0" lvl="0" indent="0" algn="r" defTabSz="9112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1" lang="th-TH" alt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68322" name="Rectangle 2">
            <a:extLst>
              <a:ext uri="{FF2B5EF4-FFF2-40B4-BE49-F238E27FC236}">
                <a16:creationId xmlns:a16="http://schemas.microsoft.com/office/drawing/2014/main" id="{007FCB8A-26F1-4369-A1BA-24E8E8D29C7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30188" y="808038"/>
            <a:ext cx="7185026" cy="40417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8323" name="Rectangle 3">
            <a:extLst>
              <a:ext uri="{FF2B5EF4-FFF2-40B4-BE49-F238E27FC236}">
                <a16:creationId xmlns:a16="http://schemas.microsoft.com/office/drawing/2014/main" id="{179BA76C-6F20-B43C-FA92-C438DEDF12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95343" y="5119241"/>
            <a:ext cx="4931461" cy="485035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166" tIns="45583" rIns="91166" bIns="45583"/>
          <a:lstStyle/>
          <a:p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42167617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355997FC-98CE-29CF-8417-36C6B2A7E1F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pPr marL="0" marR="0" lvl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t>การควบคุมภายในภาคราชการ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87298326-5353-5AD5-9BEE-317165830C4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pPr marL="0" marR="0" lvl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t>สำนักกำกับและพัฒนาการตรวจสอบภาครัฐ  กรมบัญชีกลาง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CECA89E8-B685-E747-2830-52CDDBD5089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693CBFA-4502-4341-9018-DAB6AE718070}" type="slidenum">
              <a:rPr kumimoji="1" lang="en-US" alt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gsana New" panose="02020603050405020304" pitchFamily="18" charset="-34"/>
              </a:rPr>
              <a:pPr marL="0" marR="0" lvl="0" indent="0" algn="r" defTabSz="9112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1" lang="th-TH" alt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68322" name="Rectangle 2">
            <a:extLst>
              <a:ext uri="{FF2B5EF4-FFF2-40B4-BE49-F238E27FC236}">
                <a16:creationId xmlns:a16="http://schemas.microsoft.com/office/drawing/2014/main" id="{007FCB8A-26F1-4369-A1BA-24E8E8D29C7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30188" y="808038"/>
            <a:ext cx="7185026" cy="40417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8323" name="Rectangle 3">
            <a:extLst>
              <a:ext uri="{FF2B5EF4-FFF2-40B4-BE49-F238E27FC236}">
                <a16:creationId xmlns:a16="http://schemas.microsoft.com/office/drawing/2014/main" id="{179BA76C-6F20-B43C-FA92-C438DEDF12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95343" y="5119241"/>
            <a:ext cx="4931461" cy="485035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166" tIns="45583" rIns="91166" bIns="45583"/>
          <a:lstStyle/>
          <a:p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32477362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5848233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1" y="3840480"/>
            <a:ext cx="8534399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34852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552872" y="352811"/>
            <a:ext cx="9086253" cy="655692"/>
          </a:xfrm>
        </p:spPr>
        <p:txBody>
          <a:bodyPr lIns="0" tIns="0" rIns="0" bIns="0"/>
          <a:lstStyle>
            <a:lvl1pPr>
              <a:defRPr sz="4261" b="1" i="0">
                <a:solidFill>
                  <a:schemeClr val="tx1"/>
                </a:solidFill>
                <a:latin typeface="DB Adman X"/>
                <a:cs typeface="DB Adman X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66002" y="1854857"/>
            <a:ext cx="11259996" cy="491801"/>
          </a:xfrm>
        </p:spPr>
        <p:txBody>
          <a:bodyPr lIns="0" tIns="0" rIns="0" bIns="0"/>
          <a:lstStyle>
            <a:lvl1pPr>
              <a:defRPr sz="3196" b="1" i="0">
                <a:solidFill>
                  <a:srgbClr val="FFC000"/>
                </a:solidFill>
                <a:latin typeface="DB Adman X"/>
                <a:cs typeface="DB Adman X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58709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2000" cy="6849544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5143500"/>
                </a:moveTo>
                <a:lnTo>
                  <a:pt x="9144000" y="5143500"/>
                </a:lnTo>
                <a:lnTo>
                  <a:pt x="9144000" y="0"/>
                </a:lnTo>
                <a:lnTo>
                  <a:pt x="0" y="0"/>
                </a:lnTo>
                <a:lnTo>
                  <a:pt x="0" y="5143500"/>
                </a:lnTo>
              </a:path>
            </a:pathLst>
          </a:custGeom>
          <a:solidFill>
            <a:srgbClr val="3E3E3E"/>
          </a:solidFill>
        </p:spPr>
        <p:txBody>
          <a:bodyPr wrap="square" lIns="0" tIns="0" rIns="0" bIns="0" rtlCol="0"/>
          <a:lstStyle/>
          <a:p>
            <a:endParaRPr sz="2397"/>
          </a:p>
        </p:txBody>
      </p:sp>
      <p:sp>
        <p:nvSpPr>
          <p:cNvPr id="17" name="bk object 17"/>
          <p:cNvSpPr/>
          <p:nvPr/>
        </p:nvSpPr>
        <p:spPr>
          <a:xfrm>
            <a:off x="10672595" y="215329"/>
            <a:ext cx="1519404" cy="5869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397"/>
          </a:p>
        </p:txBody>
      </p:sp>
      <p:sp>
        <p:nvSpPr>
          <p:cNvPr id="18" name="bk object 18"/>
          <p:cNvSpPr/>
          <p:nvPr/>
        </p:nvSpPr>
        <p:spPr>
          <a:xfrm>
            <a:off x="10152057" y="215329"/>
            <a:ext cx="720872" cy="5738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397"/>
          </a:p>
        </p:txBody>
      </p:sp>
      <p:sp>
        <p:nvSpPr>
          <p:cNvPr id="19" name="bk object 19"/>
          <p:cNvSpPr/>
          <p:nvPr/>
        </p:nvSpPr>
        <p:spPr>
          <a:xfrm>
            <a:off x="10969081" y="205824"/>
            <a:ext cx="0" cy="574178"/>
          </a:xfrm>
          <a:custGeom>
            <a:avLst/>
            <a:gdLst/>
            <a:ahLst/>
            <a:cxnLst/>
            <a:rect l="l" t="t" r="r" b="b"/>
            <a:pathLst>
              <a:path h="431165">
                <a:moveTo>
                  <a:pt x="0" y="0"/>
                </a:moveTo>
                <a:lnTo>
                  <a:pt x="0" y="430949"/>
                </a:lnTo>
              </a:path>
            </a:pathLst>
          </a:custGeom>
          <a:ln w="57150">
            <a:solidFill>
              <a:srgbClr val="007434"/>
            </a:solidFill>
          </a:ln>
        </p:spPr>
        <p:txBody>
          <a:bodyPr wrap="square" lIns="0" tIns="0" rIns="0" bIns="0" rtlCol="0"/>
          <a:lstStyle/>
          <a:p>
            <a:endParaRPr sz="2397"/>
          </a:p>
        </p:txBody>
      </p:sp>
      <p:sp>
        <p:nvSpPr>
          <p:cNvPr id="20" name="bk object 20"/>
          <p:cNvSpPr/>
          <p:nvPr/>
        </p:nvSpPr>
        <p:spPr>
          <a:xfrm>
            <a:off x="16255" y="52766"/>
            <a:ext cx="12118847" cy="11527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397"/>
          </a:p>
        </p:txBody>
      </p:sp>
      <p:sp>
        <p:nvSpPr>
          <p:cNvPr id="21" name="bk object 21"/>
          <p:cNvSpPr/>
          <p:nvPr/>
        </p:nvSpPr>
        <p:spPr>
          <a:xfrm>
            <a:off x="3251201" y="304"/>
            <a:ext cx="5860287" cy="11170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397"/>
          </a:p>
        </p:txBody>
      </p:sp>
      <p:sp>
        <p:nvSpPr>
          <p:cNvPr id="22" name="bk object 22"/>
          <p:cNvSpPr/>
          <p:nvPr/>
        </p:nvSpPr>
        <p:spPr>
          <a:xfrm>
            <a:off x="3251201" y="1090769"/>
            <a:ext cx="5860287" cy="46382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397"/>
          </a:p>
        </p:txBody>
      </p:sp>
      <p:sp>
        <p:nvSpPr>
          <p:cNvPr id="23" name="bk object 23"/>
          <p:cNvSpPr/>
          <p:nvPr/>
        </p:nvSpPr>
        <p:spPr>
          <a:xfrm>
            <a:off x="101604" y="112132"/>
            <a:ext cx="11948160" cy="979231"/>
          </a:xfrm>
          <a:custGeom>
            <a:avLst/>
            <a:gdLst/>
            <a:ahLst/>
            <a:cxnLst/>
            <a:rect l="l" t="t" r="r" b="b"/>
            <a:pathLst>
              <a:path w="8961120" h="735330">
                <a:moveTo>
                  <a:pt x="122491" y="0"/>
                </a:moveTo>
                <a:lnTo>
                  <a:pt x="80159" y="7511"/>
                </a:lnTo>
                <a:lnTo>
                  <a:pt x="44229" y="28255"/>
                </a:lnTo>
                <a:lnTo>
                  <a:pt x="17383" y="59552"/>
                </a:lnTo>
                <a:lnTo>
                  <a:pt x="2305" y="98716"/>
                </a:lnTo>
                <a:lnTo>
                  <a:pt x="0" y="612457"/>
                </a:lnTo>
                <a:lnTo>
                  <a:pt x="867" y="627111"/>
                </a:lnTo>
                <a:lnTo>
                  <a:pt x="13088" y="667604"/>
                </a:lnTo>
                <a:lnTo>
                  <a:pt x="37648" y="700805"/>
                </a:lnTo>
                <a:lnTo>
                  <a:pt x="71865" y="724029"/>
                </a:lnTo>
                <a:lnTo>
                  <a:pt x="113056" y="734590"/>
                </a:lnTo>
                <a:lnTo>
                  <a:pt x="8838374" y="734948"/>
                </a:lnTo>
                <a:lnTo>
                  <a:pt x="8853030" y="734081"/>
                </a:lnTo>
                <a:lnTo>
                  <a:pt x="8893526" y="721858"/>
                </a:lnTo>
                <a:lnTo>
                  <a:pt x="8926726" y="697295"/>
                </a:lnTo>
                <a:lnTo>
                  <a:pt x="8949948" y="663078"/>
                </a:lnTo>
                <a:lnTo>
                  <a:pt x="8960508" y="621891"/>
                </a:lnTo>
                <a:lnTo>
                  <a:pt x="8960866" y="122491"/>
                </a:lnTo>
                <a:lnTo>
                  <a:pt x="8959998" y="107835"/>
                </a:lnTo>
                <a:lnTo>
                  <a:pt x="8947777" y="67339"/>
                </a:lnTo>
                <a:lnTo>
                  <a:pt x="8923217" y="34139"/>
                </a:lnTo>
                <a:lnTo>
                  <a:pt x="8889000" y="10917"/>
                </a:lnTo>
                <a:lnTo>
                  <a:pt x="8847809" y="357"/>
                </a:lnTo>
                <a:lnTo>
                  <a:pt x="122491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 sz="2397"/>
          </a:p>
        </p:txBody>
      </p:sp>
      <p:sp>
        <p:nvSpPr>
          <p:cNvPr id="24" name="bk object 24"/>
          <p:cNvSpPr/>
          <p:nvPr/>
        </p:nvSpPr>
        <p:spPr>
          <a:xfrm>
            <a:off x="101604" y="112132"/>
            <a:ext cx="11948160" cy="979231"/>
          </a:xfrm>
          <a:custGeom>
            <a:avLst/>
            <a:gdLst/>
            <a:ahLst/>
            <a:cxnLst/>
            <a:rect l="l" t="t" r="r" b="b"/>
            <a:pathLst>
              <a:path w="8961120" h="735330">
                <a:moveTo>
                  <a:pt x="8960866" y="122491"/>
                </a:moveTo>
                <a:lnTo>
                  <a:pt x="8953354" y="80159"/>
                </a:lnTo>
                <a:lnTo>
                  <a:pt x="8932610" y="44229"/>
                </a:lnTo>
                <a:lnTo>
                  <a:pt x="8901313" y="17383"/>
                </a:lnTo>
                <a:lnTo>
                  <a:pt x="8862149" y="2305"/>
                </a:lnTo>
                <a:lnTo>
                  <a:pt x="122491" y="0"/>
                </a:lnTo>
                <a:lnTo>
                  <a:pt x="107835" y="867"/>
                </a:lnTo>
                <a:lnTo>
                  <a:pt x="67339" y="13088"/>
                </a:lnTo>
                <a:lnTo>
                  <a:pt x="34139" y="37648"/>
                </a:lnTo>
                <a:lnTo>
                  <a:pt x="10917" y="71865"/>
                </a:lnTo>
                <a:lnTo>
                  <a:pt x="357" y="113056"/>
                </a:lnTo>
                <a:lnTo>
                  <a:pt x="0" y="612457"/>
                </a:lnTo>
                <a:lnTo>
                  <a:pt x="867" y="627111"/>
                </a:lnTo>
                <a:lnTo>
                  <a:pt x="13088" y="667604"/>
                </a:lnTo>
                <a:lnTo>
                  <a:pt x="37648" y="700805"/>
                </a:lnTo>
                <a:lnTo>
                  <a:pt x="71865" y="724029"/>
                </a:lnTo>
                <a:lnTo>
                  <a:pt x="113056" y="734590"/>
                </a:lnTo>
                <a:lnTo>
                  <a:pt x="8838374" y="734948"/>
                </a:lnTo>
                <a:lnTo>
                  <a:pt x="8853030" y="734081"/>
                </a:lnTo>
                <a:lnTo>
                  <a:pt x="8893526" y="721858"/>
                </a:lnTo>
                <a:lnTo>
                  <a:pt x="8926726" y="697295"/>
                </a:lnTo>
                <a:lnTo>
                  <a:pt x="8949948" y="663078"/>
                </a:lnTo>
                <a:lnTo>
                  <a:pt x="8960508" y="621891"/>
                </a:lnTo>
                <a:lnTo>
                  <a:pt x="8960866" y="122491"/>
                </a:lnTo>
                <a:close/>
              </a:path>
            </a:pathLst>
          </a:custGeom>
          <a:ln w="381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 sz="2397"/>
          </a:p>
        </p:txBody>
      </p:sp>
      <p:sp>
        <p:nvSpPr>
          <p:cNvPr id="25" name="bk object 25"/>
          <p:cNvSpPr/>
          <p:nvPr/>
        </p:nvSpPr>
        <p:spPr>
          <a:xfrm>
            <a:off x="3308097" y="0"/>
            <a:ext cx="2332719" cy="14734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397"/>
          </a:p>
        </p:txBody>
      </p:sp>
      <p:sp>
        <p:nvSpPr>
          <p:cNvPr id="26" name="bk object 26"/>
          <p:cNvSpPr/>
          <p:nvPr/>
        </p:nvSpPr>
        <p:spPr>
          <a:xfrm>
            <a:off x="4754879" y="0"/>
            <a:ext cx="1052575" cy="147341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397"/>
          </a:p>
        </p:txBody>
      </p:sp>
      <p:sp>
        <p:nvSpPr>
          <p:cNvPr id="27" name="bk object 27"/>
          <p:cNvSpPr/>
          <p:nvPr/>
        </p:nvSpPr>
        <p:spPr>
          <a:xfrm>
            <a:off x="4921503" y="0"/>
            <a:ext cx="3669791" cy="147341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397"/>
          </a:p>
        </p:txBody>
      </p:sp>
      <p:sp>
        <p:nvSpPr>
          <p:cNvPr id="28" name="bk object 28"/>
          <p:cNvSpPr/>
          <p:nvPr/>
        </p:nvSpPr>
        <p:spPr>
          <a:xfrm>
            <a:off x="7705343" y="0"/>
            <a:ext cx="1178559" cy="147341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397"/>
          </a:p>
        </p:txBody>
      </p:sp>
      <p:sp>
        <p:nvSpPr>
          <p:cNvPr id="29" name="bk object 29"/>
          <p:cNvSpPr/>
          <p:nvPr/>
        </p:nvSpPr>
        <p:spPr>
          <a:xfrm>
            <a:off x="7997951" y="0"/>
            <a:ext cx="1056639" cy="147341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397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552872" y="352811"/>
            <a:ext cx="9086253" cy="655692"/>
          </a:xfrm>
        </p:spPr>
        <p:txBody>
          <a:bodyPr lIns="0" tIns="0" rIns="0" bIns="0"/>
          <a:lstStyle>
            <a:lvl1pPr>
              <a:defRPr sz="4261" b="1" i="0">
                <a:solidFill>
                  <a:schemeClr val="tx1"/>
                </a:solidFill>
                <a:latin typeface="DB Adman X"/>
                <a:cs typeface="DB Adman X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79" y="1577340"/>
            <a:ext cx="530352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4/29/2025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76160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552872" y="352811"/>
            <a:ext cx="9086253" cy="655692"/>
          </a:xfrm>
        </p:spPr>
        <p:txBody>
          <a:bodyPr lIns="0" tIns="0" rIns="0" bIns="0"/>
          <a:lstStyle>
            <a:lvl1pPr>
              <a:defRPr sz="4261" b="1" i="0">
                <a:solidFill>
                  <a:schemeClr val="tx1"/>
                </a:solidFill>
                <a:latin typeface="DB Adman X"/>
                <a:cs typeface="DB Adman X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4/29/2025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29864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4/29/2025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3729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>
          <a:xfrm>
            <a:off x="609600" y="6377940"/>
            <a:ext cx="2804160" cy="276999"/>
          </a:xfrm>
        </p:spPr>
        <p:txBody>
          <a:bodyPr/>
          <a:lstStyle/>
          <a:p>
            <a:endParaRPr lang="en-US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>
          <a:xfrm>
            <a:off x="4145281" y="6377940"/>
            <a:ext cx="3901439" cy="276999"/>
          </a:xfrm>
        </p:spPr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8778240" y="6377940"/>
            <a:ext cx="2804160" cy="276999"/>
          </a:xfrm>
        </p:spPr>
        <p:txBody>
          <a:bodyPr/>
          <a:lstStyle/>
          <a:p>
            <a:fld id="{DB6C2617-BD43-4AD1-BA7A-391F204613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980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7DBEB-1947-47A1-8E49-4DC89CF51848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CBEF8C5F-24CE-46C9-AA71-DA284A0C047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50710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552872" y="352811"/>
            <a:ext cx="9086253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DB Adman X"/>
                <a:cs typeface="DB Adman X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66002" y="1854857"/>
            <a:ext cx="11259996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FFC000"/>
                </a:solidFill>
                <a:latin typeface="DB Adman X"/>
                <a:cs typeface="DB Adman X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1" y="6377940"/>
            <a:ext cx="390143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7908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8853">
        <a:defRPr>
          <a:latin typeface="+mn-lt"/>
          <a:ea typeface="+mn-ea"/>
          <a:cs typeface="+mn-cs"/>
        </a:defRPr>
      </a:lvl2pPr>
      <a:lvl3pPr marL="1217706">
        <a:defRPr>
          <a:latin typeface="+mn-lt"/>
          <a:ea typeface="+mn-ea"/>
          <a:cs typeface="+mn-cs"/>
        </a:defRPr>
      </a:lvl3pPr>
      <a:lvl4pPr marL="1826560">
        <a:defRPr>
          <a:latin typeface="+mn-lt"/>
          <a:ea typeface="+mn-ea"/>
          <a:cs typeface="+mn-cs"/>
        </a:defRPr>
      </a:lvl4pPr>
      <a:lvl5pPr marL="2435413">
        <a:defRPr>
          <a:latin typeface="+mn-lt"/>
          <a:ea typeface="+mn-ea"/>
          <a:cs typeface="+mn-cs"/>
        </a:defRPr>
      </a:lvl5pPr>
      <a:lvl6pPr marL="3044266">
        <a:defRPr>
          <a:latin typeface="+mn-lt"/>
          <a:ea typeface="+mn-ea"/>
          <a:cs typeface="+mn-cs"/>
        </a:defRPr>
      </a:lvl6pPr>
      <a:lvl7pPr marL="3653119">
        <a:defRPr>
          <a:latin typeface="+mn-lt"/>
          <a:ea typeface="+mn-ea"/>
          <a:cs typeface="+mn-cs"/>
        </a:defRPr>
      </a:lvl7pPr>
      <a:lvl8pPr marL="4261973">
        <a:defRPr>
          <a:latin typeface="+mn-lt"/>
          <a:ea typeface="+mn-ea"/>
          <a:cs typeface="+mn-cs"/>
        </a:defRPr>
      </a:lvl8pPr>
      <a:lvl9pPr marL="4870826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8853">
        <a:defRPr>
          <a:latin typeface="+mn-lt"/>
          <a:ea typeface="+mn-ea"/>
          <a:cs typeface="+mn-cs"/>
        </a:defRPr>
      </a:lvl2pPr>
      <a:lvl3pPr marL="1217706">
        <a:defRPr>
          <a:latin typeface="+mn-lt"/>
          <a:ea typeface="+mn-ea"/>
          <a:cs typeface="+mn-cs"/>
        </a:defRPr>
      </a:lvl3pPr>
      <a:lvl4pPr marL="1826560">
        <a:defRPr>
          <a:latin typeface="+mn-lt"/>
          <a:ea typeface="+mn-ea"/>
          <a:cs typeface="+mn-cs"/>
        </a:defRPr>
      </a:lvl4pPr>
      <a:lvl5pPr marL="2435413">
        <a:defRPr>
          <a:latin typeface="+mn-lt"/>
          <a:ea typeface="+mn-ea"/>
          <a:cs typeface="+mn-cs"/>
        </a:defRPr>
      </a:lvl5pPr>
      <a:lvl6pPr marL="3044266">
        <a:defRPr>
          <a:latin typeface="+mn-lt"/>
          <a:ea typeface="+mn-ea"/>
          <a:cs typeface="+mn-cs"/>
        </a:defRPr>
      </a:lvl6pPr>
      <a:lvl7pPr marL="3653119">
        <a:defRPr>
          <a:latin typeface="+mn-lt"/>
          <a:ea typeface="+mn-ea"/>
          <a:cs typeface="+mn-cs"/>
        </a:defRPr>
      </a:lvl7pPr>
      <a:lvl8pPr marL="4261973">
        <a:defRPr>
          <a:latin typeface="+mn-lt"/>
          <a:ea typeface="+mn-ea"/>
          <a:cs typeface="+mn-cs"/>
        </a:defRPr>
      </a:lvl8pPr>
      <a:lvl9pPr marL="4870826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2" y="2893242"/>
            <a:ext cx="12118469" cy="280097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0251" y="1665284"/>
            <a:ext cx="10409996" cy="110337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121770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B Adman X" pitchFamily="2" charset="-34"/>
                <a:ea typeface="+mn-ea"/>
                <a:cs typeface="DB Adman X" pitchFamily="2" charset="-34"/>
              </a:rPr>
              <a:t>DIPT : Directing Integrate Program Teamwork</a:t>
            </a:r>
          </a:p>
          <a:p>
            <a:pPr marL="0" marR="0" lvl="0" indent="0" algn="ctr" defTabSz="121770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B Adman X" pitchFamily="2" charset="-34"/>
                <a:ea typeface="+mn-ea"/>
                <a:cs typeface="DB Adman X" pitchFamily="2" charset="-34"/>
              </a:rPr>
              <a:t>การตรวจสอบและควบคุมภายใน สำนักงานสาธารณสุขจังหวัดอุดรธานี</a:t>
            </a: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6641869" y="5616863"/>
            <a:ext cx="5484118" cy="748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73967" marR="0" lvl="0" indent="0" algn="r" defTabSz="12177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086168" algn="l"/>
              </a:tabLst>
              <a:defRPr/>
            </a:pPr>
            <a:r>
              <a:rPr kumimoji="0" lang="th-TH" sz="2131" b="1" i="0" u="none" strike="noStrike" kern="1200" cap="none" spc="-73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DB Adman X"/>
                <a:ea typeface="+mn-ea"/>
                <a:cs typeface="DB Adman X"/>
              </a:rPr>
              <a:t>งานตรวจสอบภายใน สำนักงานสาธารณสุขจังหวัดอุดรธานี</a:t>
            </a:r>
          </a:p>
          <a:p>
            <a:pPr marL="1806265" marR="0" lvl="0" indent="0" algn="r" defTabSz="1217706" rtl="0" eaLnBrk="1" fontAlgn="auto" latinLnBrk="0" hangingPunct="1">
              <a:lnSpc>
                <a:spcPct val="100000"/>
              </a:lnSpc>
              <a:spcBef>
                <a:spcPts val="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131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DB Adman X"/>
                <a:ea typeface="+mn-ea"/>
                <a:cs typeface="DB Adman X"/>
              </a:rPr>
              <a:t>   </a:t>
            </a:r>
            <a:r>
              <a:rPr lang="en-US" sz="2131" b="1" dirty="0">
                <a:solidFill>
                  <a:sysClr val="windowText" lastClr="000000"/>
                </a:solidFill>
                <a:latin typeface="DB Adman X"/>
                <a:cs typeface="DB Adman X"/>
              </a:rPr>
              <a:t>30</a:t>
            </a:r>
            <a:r>
              <a:rPr kumimoji="0" lang="en-US" sz="2131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DB Adman X"/>
                <a:ea typeface="+mn-ea"/>
                <a:cs typeface="DB Adman X"/>
              </a:rPr>
              <a:t> </a:t>
            </a:r>
            <a:r>
              <a:rPr kumimoji="0" lang="th-TH" sz="2131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DB Adman X"/>
                <a:ea typeface="+mn-ea"/>
                <a:cs typeface="DB Adman X"/>
              </a:rPr>
              <a:t>เมษายน</a:t>
            </a:r>
            <a:r>
              <a:rPr kumimoji="0" lang="th-TH" sz="2131" b="1" i="0" u="none" strike="noStrike" kern="1200" cap="none" spc="27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DB Adman X"/>
                <a:ea typeface="+mn-ea"/>
                <a:cs typeface="DB Adman X"/>
              </a:rPr>
              <a:t> </a:t>
            </a:r>
            <a:r>
              <a:rPr kumimoji="0" lang="th-TH" sz="2131" b="1" i="0" u="none" strike="noStrike" kern="1200" cap="none" spc="-13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DB Adman X"/>
                <a:ea typeface="+mn-ea"/>
                <a:cs typeface="DB Adman X"/>
              </a:rPr>
              <a:t>2568</a:t>
            </a:r>
            <a:r>
              <a:rPr kumimoji="0" lang="en-US" sz="2131" b="1" i="0" u="none" strike="noStrike" kern="1200" cap="none" spc="-13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DB Adman X"/>
                <a:ea typeface="+mn-ea"/>
                <a:cs typeface="DB Adman X"/>
              </a:rPr>
              <a:t> </a:t>
            </a:r>
            <a:endParaRPr kumimoji="0" lang="th-TH" sz="2131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DB Adman X"/>
              <a:ea typeface="+mn-ea"/>
              <a:cs typeface="DB Adman X"/>
            </a:endParaRPr>
          </a:p>
        </p:txBody>
      </p:sp>
      <p:sp>
        <p:nvSpPr>
          <p:cNvPr id="8" name="object 17"/>
          <p:cNvSpPr/>
          <p:nvPr/>
        </p:nvSpPr>
        <p:spPr>
          <a:xfrm>
            <a:off x="5170674" y="302860"/>
            <a:ext cx="1420646" cy="139950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12177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3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9254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17"/>
          <p:cNvSpPr/>
          <p:nvPr/>
        </p:nvSpPr>
        <p:spPr>
          <a:xfrm>
            <a:off x="77679" y="0"/>
            <a:ext cx="1187595" cy="12004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12177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3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 Box 4">
            <a:extLst>
              <a:ext uri="{FF2B5EF4-FFF2-40B4-BE49-F238E27FC236}">
                <a16:creationId xmlns:a16="http://schemas.microsoft.com/office/drawing/2014/main" id="{8FA86D71-A2D6-781A-D003-AE0F1242B0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5528" y="106239"/>
            <a:ext cx="10211043" cy="107721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rgbClr val="FF0000"/>
            </a:solidFill>
          </a:ln>
          <a:effectLst/>
        </p:spPr>
        <p:txBody>
          <a:bodyPr wrap="square">
            <a:spAutoFit/>
          </a:bodyPr>
          <a:lstStyle/>
          <a:p>
            <a:pPr algn="ctr" fontAlgn="base">
              <a:spcAft>
                <a:spcPct val="0"/>
              </a:spcAft>
            </a:pPr>
            <a:r>
              <a:rPr lang="th-TH" altLang="th-TH" sz="3200" b="1" dirty="0">
                <a:solidFill>
                  <a:srgbClr val="545472">
                    <a:lumMod val="50000"/>
                  </a:srgbClr>
                </a:solidFill>
                <a:latin typeface="Times New Roman" panose="02020603050405020304" pitchFamily="18" charset="0"/>
                <a:cs typeface="KodchiangUPC" panose="02020603050405020304" pitchFamily="18" charset="-34"/>
              </a:rPr>
              <a:t> </a:t>
            </a:r>
            <a:r>
              <a:rPr lang="th-TH" altLang="th-TH" sz="3200" b="1" dirty="0">
                <a:solidFill>
                  <a:srgbClr val="002060"/>
                </a:solidFill>
                <a:latin typeface="Times New Roman" panose="02020603050405020304" pitchFamily="18" charset="0"/>
                <a:cs typeface="KodchiangUPC" panose="02020603050405020304" pitchFamily="18" charset="-34"/>
              </a:rPr>
              <a:t>แผนการตรวจสอบ (</a:t>
            </a:r>
            <a:r>
              <a:rPr lang="en-US" altLang="th-TH" sz="3200" b="1" dirty="0">
                <a:solidFill>
                  <a:srgbClr val="002060"/>
                </a:solidFill>
                <a:latin typeface="Times New Roman" panose="02020603050405020304" pitchFamily="18" charset="0"/>
                <a:cs typeface="KodchiangUPC" panose="02020603050405020304" pitchFamily="18" charset="-34"/>
              </a:rPr>
              <a:t>Audit Plan</a:t>
            </a:r>
            <a:r>
              <a:rPr lang="th-TH" altLang="th-TH" sz="3200" b="1" dirty="0">
                <a:solidFill>
                  <a:srgbClr val="002060"/>
                </a:solidFill>
                <a:latin typeface="Times New Roman" panose="02020603050405020304" pitchFamily="18" charset="0"/>
                <a:cs typeface="KodchiangUPC" panose="02020603050405020304" pitchFamily="18" charset="-34"/>
              </a:rPr>
              <a:t>) ประจำปีงบประมาณ พ.ศ. 2568</a:t>
            </a:r>
          </a:p>
          <a:p>
            <a:pPr algn="ctr" fontAlgn="base">
              <a:spcAft>
                <a:spcPct val="0"/>
              </a:spcAft>
            </a:pPr>
            <a:r>
              <a:rPr lang="th-TH" altLang="th-TH" sz="3200" b="1" dirty="0">
                <a:solidFill>
                  <a:srgbClr val="002060"/>
                </a:solidFill>
                <a:latin typeface="Times New Roman" panose="02020603050405020304" pitchFamily="18" charset="0"/>
                <a:cs typeface="KodchiangUPC" panose="02020603050405020304" pitchFamily="18" charset="-34"/>
              </a:rPr>
              <a:t>คณะการตรวจสอบภายในภาคีเครือข่ายระดับจังหวัด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D16E2D88-74F2-17A3-59D2-F04EA647272C}"/>
              </a:ext>
            </a:extLst>
          </p:cNvPr>
          <p:cNvSpPr txBox="1"/>
          <p:nvPr/>
        </p:nvSpPr>
        <p:spPr>
          <a:xfrm>
            <a:off x="154307" y="2054437"/>
            <a:ext cx="3235878" cy="477053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คณะกรรมการตรวจสอบภายในภาคีเครือข่าย ปี 68 </a:t>
            </a:r>
          </a:p>
          <a:p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ตามคำสั่งที่ 11/68 ลว 9 ม.ค.68 </a:t>
            </a:r>
          </a:p>
          <a:p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ประกอบด้วย</a:t>
            </a:r>
          </a:p>
          <a:p>
            <a:r>
              <a:rPr lang="th-TH" sz="2400" dirty="0">
                <a:latin typeface="JasmineUPC" panose="02020603050405020304" pitchFamily="18" charset="-34"/>
                <a:cs typeface="JasmineUPC" panose="02020603050405020304" pitchFamily="18" charset="-34"/>
              </a:rPr>
              <a:t>- จนท.การเงิน</a:t>
            </a:r>
          </a:p>
          <a:p>
            <a:r>
              <a:rPr lang="th-TH" sz="2400" dirty="0">
                <a:latin typeface="JasmineUPC" panose="02020603050405020304" pitchFamily="18" charset="-34"/>
                <a:cs typeface="JasmineUPC" panose="02020603050405020304" pitchFamily="18" charset="-34"/>
              </a:rPr>
              <a:t>- จนท.พัสดุ</a:t>
            </a:r>
          </a:p>
          <a:p>
            <a:r>
              <a:rPr lang="th-TH" sz="2400" dirty="0">
                <a:latin typeface="JasmineUPC" panose="02020603050405020304" pitchFamily="18" charset="-34"/>
                <a:cs typeface="JasmineUPC" panose="02020603050405020304" pitchFamily="18" charset="-34"/>
              </a:rPr>
              <a:t>- เภสัชกร</a:t>
            </a:r>
          </a:p>
          <a:p>
            <a:r>
              <a:rPr lang="th-TH" sz="2400" dirty="0">
                <a:latin typeface="JasmineUPC" panose="02020603050405020304" pitchFamily="18" charset="-34"/>
                <a:cs typeface="JasmineUPC" panose="02020603050405020304" pitchFamily="18" charset="-34"/>
              </a:rPr>
              <a:t>- จนท.งานประกันสุขภาพ</a:t>
            </a:r>
          </a:p>
          <a:p>
            <a:r>
              <a:rPr lang="th-TH" sz="2400" dirty="0">
                <a:latin typeface="JasmineUPC" panose="02020603050405020304" pitchFamily="18" charset="-34"/>
                <a:cs typeface="JasmineUPC" panose="02020603050405020304" pitchFamily="18" charset="-34"/>
              </a:rPr>
              <a:t>- จนท.งานยุทธศาสตร์ฯ</a:t>
            </a:r>
          </a:p>
          <a:p>
            <a:r>
              <a:rPr lang="th-TH" sz="2400" dirty="0">
                <a:latin typeface="JasmineUPC" panose="02020603050405020304" pitchFamily="18" charset="-34"/>
                <a:cs typeface="JasmineUPC" panose="02020603050405020304" pitchFamily="18" charset="-34"/>
              </a:rPr>
              <a:t>- จนท.ด้านระบบสารสนเทศฯ</a:t>
            </a:r>
          </a:p>
          <a:p>
            <a:endParaRPr lang="th-TH" sz="3600" dirty="0">
              <a:latin typeface="JasmineUPC" panose="02020603050405020304" pitchFamily="18" charset="-34"/>
              <a:cs typeface="JasmineUPC" panose="02020603050405020304" pitchFamily="18" charset="-34"/>
            </a:endParaRP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00BA2E5F-0DF0-E5BB-3DB4-50E1D1C2BD9C}"/>
              </a:ext>
            </a:extLst>
          </p:cNvPr>
          <p:cNvSpPr txBox="1"/>
          <p:nvPr/>
        </p:nvSpPr>
        <p:spPr>
          <a:xfrm>
            <a:off x="3496972" y="2063061"/>
            <a:ext cx="5319223" cy="473975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thaiDist"/>
            <a:r>
              <a:rPr lang="th-TH" sz="2200" b="1" dirty="0">
                <a:latin typeface="JasmineUPC" panose="02020603050405020304" pitchFamily="18" charset="-34"/>
                <a:cs typeface="JasmineUPC" panose="02020603050405020304" pitchFamily="18" charset="-34"/>
              </a:rPr>
              <a:t>1. เพื่อตรวจสอบการปฏิบัติงานของหน่วยรับตรวจว่าเป็นไปตาม   กฎหมาย ระเบียบ ข้อบังคับ คำสั่ง มติคณะรัฐมนตรี หนังสือสั่งการตามนโยบายและแนวปฏิบัติที่กำหนด</a:t>
            </a:r>
          </a:p>
          <a:p>
            <a:pPr algn="thaiDist"/>
            <a:r>
              <a:rPr lang="th-TH" sz="2200" b="1" dirty="0">
                <a:solidFill>
                  <a:schemeClr val="accent6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2. เพื่อตรวจสอบความถูกต้อง และความน่าเชื่อถือได้ของข้อมูลทางการเงิน การบัญชี การบริหารพัสดุ และด้านอื่นๆ ที่เกี่ยวข้อง</a:t>
            </a:r>
          </a:p>
          <a:p>
            <a:pPr algn="thaiDist"/>
            <a:r>
              <a:rPr lang="th-TH" sz="2200" b="1" dirty="0">
                <a:solidFill>
                  <a:schemeClr val="tx2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3. เพื่อให้บริการคำปรึกษาแนะนำ เพื่อสร้างคุณค่า และเสนอแนวทางปรับปรุงแก้ไขการปฏิบัติงานของหน่วยรับตรวจให้มีประสิทธิภาพยิ่งขึ้น</a:t>
            </a:r>
          </a:p>
          <a:p>
            <a:pPr algn="thaiDist"/>
            <a:r>
              <a:rPr lang="th-TH" sz="2200" b="1" dirty="0">
                <a:solidFill>
                  <a:schemeClr val="tx2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4. เพื่อให้ผู้บริหารและผู้บังคับบัญชาได้รับทราบปัญหาอุปสรรคในการปฏิบัติงาน และสามารถตัดสินใจแก้ปัญหา   ต่าง ๆ ได้อย่างรวดเร็วและทันเหตุการณ์</a:t>
            </a:r>
          </a:p>
          <a:p>
            <a:pPr algn="thaiDist"/>
            <a:endParaRPr lang="th-TH" sz="800" b="1" dirty="0">
              <a:solidFill>
                <a:schemeClr val="tx2"/>
              </a:solidFill>
              <a:latin typeface="JasmineUPC" panose="02020603050405020304" pitchFamily="18" charset="-34"/>
              <a:cs typeface="JasmineUPC" panose="02020603050405020304" pitchFamily="18" charset="-34"/>
            </a:endParaRPr>
          </a:p>
          <a:p>
            <a:pPr algn="thaiDist"/>
            <a:endParaRPr lang="th-TH" sz="800" b="1" dirty="0">
              <a:solidFill>
                <a:schemeClr val="tx2"/>
              </a:solidFill>
              <a:latin typeface="JasmineUPC" panose="02020603050405020304" pitchFamily="18" charset="-34"/>
              <a:cs typeface="JasmineUPC" panose="02020603050405020304" pitchFamily="18" charset="-34"/>
            </a:endParaRPr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F863E5BB-2716-B7AB-6B23-3094CE870183}"/>
              </a:ext>
            </a:extLst>
          </p:cNvPr>
          <p:cNvSpPr txBox="1"/>
          <p:nvPr/>
        </p:nvSpPr>
        <p:spPr>
          <a:xfrm>
            <a:off x="154307" y="1435558"/>
            <a:ext cx="3239151" cy="584775"/>
          </a:xfrm>
          <a:prstGeom prst="rect">
            <a:avLst/>
          </a:prstGeom>
          <a:solidFill>
            <a:schemeClr val="accent4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คณะกรรมการ</a:t>
            </a:r>
          </a:p>
        </p:txBody>
      </p:sp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9EDB947B-AF9D-F37A-C2CF-EC3847823D45}"/>
              </a:ext>
            </a:extLst>
          </p:cNvPr>
          <p:cNvSpPr txBox="1"/>
          <p:nvPr/>
        </p:nvSpPr>
        <p:spPr>
          <a:xfrm>
            <a:off x="3488351" y="1442320"/>
            <a:ext cx="5319222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latin typeface="JasmineUPC" panose="02020603050405020304" pitchFamily="18" charset="-34"/>
                <a:cs typeface="JasmineUPC" panose="02020603050405020304" pitchFamily="18" charset="-34"/>
              </a:rPr>
              <a:t>วัตถุประสงค์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CEE3150F-0C94-7D26-E4FF-0CDF7314C0BD}"/>
              </a:ext>
            </a:extLst>
          </p:cNvPr>
          <p:cNvSpPr txBox="1"/>
          <p:nvPr/>
        </p:nvSpPr>
        <p:spPr>
          <a:xfrm>
            <a:off x="8905738" y="1435156"/>
            <a:ext cx="3082241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latin typeface="JasmineUPC" panose="02020603050405020304" pitchFamily="18" charset="-34"/>
                <a:cs typeface="JasmineUPC" panose="02020603050405020304" pitchFamily="18" charset="-34"/>
              </a:rPr>
              <a:t>เป้าหมาย</a:t>
            </a: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1E704B99-290F-D400-3D31-A5A6CADB6A3A}"/>
              </a:ext>
            </a:extLst>
          </p:cNvPr>
          <p:cNvSpPr txBox="1"/>
          <p:nvPr/>
        </p:nvSpPr>
        <p:spPr>
          <a:xfrm>
            <a:off x="8914363" y="2063062"/>
            <a:ext cx="3082241" cy="473975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thaiDist">
              <a:buFont typeface="Wingdings" panose="05000000000000000000" pitchFamily="2" charset="2"/>
              <a:buChar char="Ø"/>
            </a:pPr>
            <a:r>
              <a:rPr lang="th-TH" sz="1800" b="1" dirty="0">
                <a:solidFill>
                  <a:srgbClr val="EB3FDF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 </a:t>
            </a:r>
            <a:r>
              <a:rPr lang="th-TH" sz="1800" b="1" spc="-80" dirty="0">
                <a:solidFill>
                  <a:srgbClr val="EB3FDF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แผนประจำปีงบประมาณ 2568 กำหนดแผนตรวจสอบภายในให้ครอบคลุมทุกระดับ จำนวน 16 แห่ง ประกอบด้วย </a:t>
            </a:r>
          </a:p>
          <a:p>
            <a:pPr algn="thaiDist"/>
            <a:r>
              <a:rPr lang="th-TH" sz="1800" b="1" dirty="0">
                <a:solidFill>
                  <a:srgbClr val="EB3FDF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- รพศ. 1 แห่ง      - รพช. 5 แห่ง </a:t>
            </a:r>
          </a:p>
          <a:p>
            <a:pPr algn="thaiDist"/>
            <a:r>
              <a:rPr lang="th-TH" sz="1800" b="1" dirty="0">
                <a:solidFill>
                  <a:srgbClr val="EB3FDF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- สสอ. 5 แห่ง      - รพ.สต. 5 แห่ง</a:t>
            </a:r>
          </a:p>
          <a:p>
            <a:pPr algn="thaiDist"/>
            <a:r>
              <a:rPr lang="th-TH" sz="1800" b="1" spc="-100" dirty="0">
                <a:solidFill>
                  <a:srgbClr val="EB3FDF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พิจารณาคัดเลือกหน่วยรับตรวจจาก          ผล การประเมิน  </a:t>
            </a:r>
            <a:r>
              <a:rPr lang="en-US" sz="1800" b="1" spc="-100" dirty="0">
                <a:solidFill>
                  <a:srgbClr val="EB3FDF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EIA 5 </a:t>
            </a:r>
            <a:r>
              <a:rPr lang="th-TH" sz="1800" b="1" spc="-100" dirty="0">
                <a:solidFill>
                  <a:srgbClr val="EB3FDF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มิติ ที่ไม่ผ่านเกณฑ์การประเมินฯ  ร้อยละ 90 และมีผลคะแนน    ต่ำกว่าร้อยละ </a:t>
            </a:r>
            <a:r>
              <a:rPr lang="en-US" sz="1800" b="1" spc="-100" dirty="0">
                <a:solidFill>
                  <a:srgbClr val="EB3FDF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 70 </a:t>
            </a:r>
            <a:r>
              <a:rPr lang="th-TH" sz="1800" b="1" spc="-100" dirty="0">
                <a:solidFill>
                  <a:srgbClr val="EB3FDF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 </a:t>
            </a:r>
          </a:p>
          <a:p>
            <a:pPr algn="thaiDist"/>
            <a:endParaRPr lang="th-TH" sz="1600" b="1" dirty="0">
              <a:solidFill>
                <a:srgbClr val="EB3FDF"/>
              </a:solidFill>
              <a:latin typeface="JasmineUPC" panose="02020603050405020304" pitchFamily="18" charset="-34"/>
              <a:cs typeface="JasmineUPC" panose="02020603050405020304" pitchFamily="18" charset="-34"/>
            </a:endParaRPr>
          </a:p>
          <a:p>
            <a:pPr algn="thaiDist">
              <a:buFont typeface="Wingdings" panose="05000000000000000000" pitchFamily="2" charset="2"/>
              <a:buChar char="v"/>
            </a:pPr>
            <a:r>
              <a:rPr lang="th-TH" sz="1800" b="1" dirty="0">
                <a:solidFill>
                  <a:srgbClr val="00B05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ผลงานรอบ 6 เดือน (ธ.ค.67-มี.ค.68) ตรวจสอบไปแล้ว จำนวน 7 แห่ง คิดเป็นร้อยละ 43.75 </a:t>
            </a:r>
          </a:p>
          <a:p>
            <a:pPr algn="thaiDist"/>
            <a:endParaRPr lang="th-TH" sz="1600" b="1" dirty="0">
              <a:solidFill>
                <a:srgbClr val="00B050"/>
              </a:solidFill>
              <a:latin typeface="JasmineUPC" panose="02020603050405020304" pitchFamily="18" charset="-34"/>
              <a:cs typeface="JasmineUPC" panose="02020603050405020304" pitchFamily="18" charset="-34"/>
            </a:endParaRPr>
          </a:p>
          <a:p>
            <a:pPr algn="thaiDist">
              <a:buFont typeface="Wingdings" panose="05000000000000000000" pitchFamily="2" charset="2"/>
              <a:buChar char="q"/>
            </a:pPr>
            <a:r>
              <a:rPr lang="th-TH" sz="1800" b="1" dirty="0">
                <a:solidFill>
                  <a:srgbClr val="7030A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 ปีงบประมาณ 2567-2571 หน่วยรับตรวจจะต้องได้รับการตรวจสอบครบถ้วน 100 % </a:t>
            </a:r>
          </a:p>
        </p:txBody>
      </p:sp>
    </p:spTree>
    <p:extLst>
      <p:ext uri="{BB962C8B-B14F-4D97-AF65-F5344CB8AC3E}">
        <p14:creationId xmlns:p14="http://schemas.microsoft.com/office/powerpoint/2010/main" val="2273125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17"/>
          <p:cNvSpPr/>
          <p:nvPr/>
        </p:nvSpPr>
        <p:spPr>
          <a:xfrm>
            <a:off x="77679" y="0"/>
            <a:ext cx="1187595" cy="12004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12177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39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 Box 4">
            <a:extLst>
              <a:ext uri="{FF2B5EF4-FFF2-40B4-BE49-F238E27FC236}">
                <a16:creationId xmlns:a16="http://schemas.microsoft.com/office/drawing/2014/main" id="{8FA86D71-A2D6-781A-D003-AE0F1242B0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64058" y="131286"/>
            <a:ext cx="5584912" cy="76944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 fontAlgn="base">
              <a:spcAft>
                <a:spcPct val="0"/>
              </a:spcAft>
            </a:pPr>
            <a:r>
              <a:rPr lang="th-TH" altLang="th-TH" sz="4400" b="1" dirty="0">
                <a:solidFill>
                  <a:srgbClr val="12055F"/>
                </a:solidFill>
                <a:latin typeface="Times New Roman" panose="02020603050405020304" pitchFamily="18" charset="0"/>
                <a:cs typeface="KodchiangUPC" panose="02020603050405020304" pitchFamily="18" charset="-34"/>
              </a:rPr>
              <a:t> กระบวนการตรวจสอบภายใน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D16E2D88-74F2-17A3-59D2-F04EA647272C}"/>
              </a:ext>
            </a:extLst>
          </p:cNvPr>
          <p:cNvSpPr txBox="1"/>
          <p:nvPr/>
        </p:nvSpPr>
        <p:spPr>
          <a:xfrm>
            <a:off x="506871" y="3429000"/>
            <a:ext cx="2458827" cy="156966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endParaRPr lang="th-TH" sz="2400" b="1" dirty="0">
              <a:solidFill>
                <a:schemeClr val="bg1"/>
              </a:solidFill>
              <a:latin typeface="JasmineUPC" panose="02020603050405020304" pitchFamily="18" charset="-34"/>
              <a:cs typeface="JasmineUPC" panose="02020603050405020304" pitchFamily="18" charset="-34"/>
            </a:endParaRPr>
          </a:p>
          <a:p>
            <a:pPr algn="ctr"/>
            <a:r>
              <a:rPr lang="th-TH" sz="2400" b="1" dirty="0">
                <a:solidFill>
                  <a:schemeClr val="bg1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ติดตามผลการปฏิบัติของหน่วยรับตรวจ</a:t>
            </a:r>
          </a:p>
          <a:p>
            <a:pPr algn="ctr"/>
            <a:endParaRPr lang="th-TH" sz="2400" b="1" dirty="0">
              <a:solidFill>
                <a:schemeClr val="bg1"/>
              </a:solidFill>
              <a:latin typeface="JasmineUPC" panose="02020603050405020304" pitchFamily="18" charset="-34"/>
              <a:cs typeface="JasmineUPC" panose="02020603050405020304" pitchFamily="18" charset="-34"/>
            </a:endParaRP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B4D7E146-FA16-25B9-F9D0-5A15CFA733A5}"/>
              </a:ext>
            </a:extLst>
          </p:cNvPr>
          <p:cNvSpPr txBox="1"/>
          <p:nvPr/>
        </p:nvSpPr>
        <p:spPr>
          <a:xfrm>
            <a:off x="664488" y="1300264"/>
            <a:ext cx="2781439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latin typeface="JasmineUPC" panose="02020603050405020304" pitchFamily="18" charset="-34"/>
                <a:cs typeface="JasmineUPC" panose="02020603050405020304" pitchFamily="18" charset="-34"/>
              </a:rPr>
              <a:t>คณะกรรมการฯ </a:t>
            </a:r>
          </a:p>
          <a:p>
            <a:pPr algn="ctr"/>
            <a:r>
              <a:rPr lang="th-TH" sz="2400" b="1" dirty="0">
                <a:latin typeface="JasmineUPC" panose="02020603050405020304" pitchFamily="18" charset="-34"/>
                <a:cs typeface="JasmineUPC" panose="02020603050405020304" pitchFamily="18" charset="-34"/>
              </a:rPr>
              <a:t>ประชุมวางแผนงานฯ</a:t>
            </a:r>
          </a:p>
          <a:p>
            <a:pPr algn="ctr"/>
            <a:r>
              <a:rPr lang="th-TH" sz="2400" b="1" dirty="0">
                <a:latin typeface="JasmineUPC" panose="02020603050405020304" pitchFamily="18" charset="-34"/>
                <a:cs typeface="JasmineUPC" panose="02020603050405020304" pitchFamily="18" charset="-34"/>
              </a:rPr>
              <a:t> ( พ.ย.67)</a:t>
            </a: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7EA605EF-FA1B-1137-D97F-4BCD6176C5A2}"/>
              </a:ext>
            </a:extLst>
          </p:cNvPr>
          <p:cNvSpPr txBox="1"/>
          <p:nvPr/>
        </p:nvSpPr>
        <p:spPr>
          <a:xfrm>
            <a:off x="4391320" y="1301867"/>
            <a:ext cx="2672309" cy="118494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th-TH" sz="1200" b="1" dirty="0">
              <a:latin typeface="JasmineUPC" panose="02020603050405020304" pitchFamily="18" charset="-34"/>
              <a:cs typeface="JasmineUPC" panose="02020603050405020304" pitchFamily="18" charset="-34"/>
            </a:endParaRPr>
          </a:p>
          <a:p>
            <a:pPr algn="ctr"/>
            <a:r>
              <a:rPr lang="th-TH" sz="2400" b="1" dirty="0">
                <a:latin typeface="JasmineUPC" panose="02020603050405020304" pitchFamily="18" charset="-34"/>
                <a:cs typeface="JasmineUPC" panose="02020603050405020304" pitchFamily="18" charset="-34"/>
              </a:rPr>
              <a:t>จัดทำแผนการตรวจสอบ(ธ.ค.67)</a:t>
            </a:r>
          </a:p>
          <a:p>
            <a:pPr algn="ctr"/>
            <a:endParaRPr lang="th-TH" sz="1100" b="1" dirty="0">
              <a:latin typeface="JasmineUPC" panose="02020603050405020304" pitchFamily="18" charset="-34"/>
              <a:cs typeface="JasmineUPC" panose="02020603050405020304" pitchFamily="18" charset="-34"/>
            </a:endParaRP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C9011AEE-1739-5F03-C911-550BAA041ADB}"/>
              </a:ext>
            </a:extLst>
          </p:cNvPr>
          <p:cNvSpPr txBox="1"/>
          <p:nvPr/>
        </p:nvSpPr>
        <p:spPr>
          <a:xfrm>
            <a:off x="8009022" y="1292500"/>
            <a:ext cx="3082911" cy="117724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th-TH" sz="1200" b="1" dirty="0">
              <a:latin typeface="JasmineUPC" panose="02020603050405020304" pitchFamily="18" charset="-34"/>
              <a:cs typeface="JasmineUPC" panose="02020603050405020304" pitchFamily="18" charset="-34"/>
            </a:endParaRPr>
          </a:p>
          <a:p>
            <a:pPr algn="ctr"/>
            <a:r>
              <a:rPr lang="th-TH" sz="2400" b="1" dirty="0">
                <a:latin typeface="JasmineUPC" panose="02020603050405020304" pitchFamily="18" charset="-34"/>
                <a:cs typeface="JasmineUPC" panose="02020603050405020304" pitchFamily="18" charset="-34"/>
              </a:rPr>
              <a:t>ออกปฏิบัติงานตรวจสอบ (ม.ค.– มิ.ย.68)</a:t>
            </a:r>
          </a:p>
          <a:p>
            <a:pPr algn="ctr"/>
            <a:endParaRPr lang="th-TH" sz="1050" b="1" dirty="0">
              <a:latin typeface="JasmineUPC" panose="02020603050405020304" pitchFamily="18" charset="-34"/>
              <a:cs typeface="JasmineUPC" panose="02020603050405020304" pitchFamily="18" charset="-34"/>
            </a:endParaRP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8F82612B-AC01-1964-1FC9-3088EE3AB60E}"/>
              </a:ext>
            </a:extLst>
          </p:cNvPr>
          <p:cNvSpPr txBox="1"/>
          <p:nvPr/>
        </p:nvSpPr>
        <p:spPr>
          <a:xfrm>
            <a:off x="8210420" y="3167399"/>
            <a:ext cx="2911876" cy="120032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schemeClr val="bg1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รายงานสรุปผลการตรวจสอบให้หน่วยรับตรวจภายใน 15 วัน</a:t>
            </a: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6EE58FBD-49FE-6FA7-594B-0D0A7F05C74E}"/>
              </a:ext>
            </a:extLst>
          </p:cNvPr>
          <p:cNvSpPr txBox="1"/>
          <p:nvPr/>
        </p:nvSpPr>
        <p:spPr>
          <a:xfrm>
            <a:off x="7732400" y="5065382"/>
            <a:ext cx="3867915" cy="1569660"/>
          </a:xfrm>
          <a:prstGeom prst="rect">
            <a:avLst/>
          </a:prstGeom>
          <a:solidFill>
            <a:srgbClr val="EB3FDF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schemeClr val="bg1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หน่วยรับตรวจแก้ไขรายงานตามข้อเสนอแนะผู้ตรวจสอบ</a:t>
            </a:r>
          </a:p>
          <a:p>
            <a:pPr algn="ctr"/>
            <a:r>
              <a:rPr lang="th-TH" sz="2400" b="1" dirty="0">
                <a:solidFill>
                  <a:schemeClr val="bg1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ภายใน 45 วัน</a:t>
            </a:r>
          </a:p>
          <a:p>
            <a:pPr algn="ctr"/>
            <a:r>
              <a:rPr lang="th-TH" sz="2400" b="1" dirty="0">
                <a:solidFill>
                  <a:schemeClr val="bg1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นับจากได้รับรายงาน</a:t>
            </a:r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78A14D74-163B-D27B-7086-750E8D3201A5}"/>
              </a:ext>
            </a:extLst>
          </p:cNvPr>
          <p:cNvSpPr txBox="1"/>
          <p:nvPr/>
        </p:nvSpPr>
        <p:spPr>
          <a:xfrm>
            <a:off x="3592951" y="4401380"/>
            <a:ext cx="3333259" cy="156966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schemeClr val="bg1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สรุปรายงานผลเสนอผู้บริหาร และกลุ่มตรวจสอบภายใน สป. </a:t>
            </a:r>
          </a:p>
          <a:p>
            <a:pPr algn="ctr"/>
            <a:r>
              <a:rPr lang="th-TH" sz="2400" b="1" dirty="0">
                <a:solidFill>
                  <a:schemeClr val="bg1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   รอบ 6 เดือน (เม.ย.) และ</a:t>
            </a:r>
          </a:p>
          <a:p>
            <a:pPr algn="ctr"/>
            <a:r>
              <a:rPr lang="th-TH" sz="2400" b="1" dirty="0">
                <a:solidFill>
                  <a:schemeClr val="bg1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รอบ 12 เดือน (ก.ค.)</a:t>
            </a:r>
          </a:p>
        </p:txBody>
      </p:sp>
      <p:sp>
        <p:nvSpPr>
          <p:cNvPr id="13" name="ลูกศร: ขวา 12">
            <a:extLst>
              <a:ext uri="{FF2B5EF4-FFF2-40B4-BE49-F238E27FC236}">
                <a16:creationId xmlns:a16="http://schemas.microsoft.com/office/drawing/2014/main" id="{4770E895-1F8B-2C31-8C96-CF7A770EB4B4}"/>
              </a:ext>
            </a:extLst>
          </p:cNvPr>
          <p:cNvSpPr/>
          <p:nvPr/>
        </p:nvSpPr>
        <p:spPr>
          <a:xfrm>
            <a:off x="3504671" y="1644170"/>
            <a:ext cx="846795" cy="500333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ลูกศร: ขวา 13">
            <a:extLst>
              <a:ext uri="{FF2B5EF4-FFF2-40B4-BE49-F238E27FC236}">
                <a16:creationId xmlns:a16="http://schemas.microsoft.com/office/drawing/2014/main" id="{0EF95EBB-0C11-DFA6-65FD-3EB977A7456F}"/>
              </a:ext>
            </a:extLst>
          </p:cNvPr>
          <p:cNvSpPr/>
          <p:nvPr/>
        </p:nvSpPr>
        <p:spPr>
          <a:xfrm>
            <a:off x="7103483" y="1644169"/>
            <a:ext cx="846795" cy="500333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ลูกศร: ขวา 16">
            <a:extLst>
              <a:ext uri="{FF2B5EF4-FFF2-40B4-BE49-F238E27FC236}">
                <a16:creationId xmlns:a16="http://schemas.microsoft.com/office/drawing/2014/main" id="{756BAB27-214C-150D-8481-7C43B7889F91}"/>
              </a:ext>
            </a:extLst>
          </p:cNvPr>
          <p:cNvSpPr/>
          <p:nvPr/>
        </p:nvSpPr>
        <p:spPr>
          <a:xfrm rot="5400000">
            <a:off x="9354439" y="2561131"/>
            <a:ext cx="623839" cy="500333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ลูกศร: ขวา 17">
            <a:extLst>
              <a:ext uri="{FF2B5EF4-FFF2-40B4-BE49-F238E27FC236}">
                <a16:creationId xmlns:a16="http://schemas.microsoft.com/office/drawing/2014/main" id="{2F9765A1-92AA-D611-A144-99DB850115E5}"/>
              </a:ext>
            </a:extLst>
          </p:cNvPr>
          <p:cNvSpPr/>
          <p:nvPr/>
        </p:nvSpPr>
        <p:spPr>
          <a:xfrm rot="5400000">
            <a:off x="9504054" y="4473663"/>
            <a:ext cx="623839" cy="500333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ลูกศร: ขวา 18">
            <a:extLst>
              <a:ext uri="{FF2B5EF4-FFF2-40B4-BE49-F238E27FC236}">
                <a16:creationId xmlns:a16="http://schemas.microsoft.com/office/drawing/2014/main" id="{E85E78DD-4467-3A96-A336-B174BC36F80F}"/>
              </a:ext>
            </a:extLst>
          </p:cNvPr>
          <p:cNvSpPr/>
          <p:nvPr/>
        </p:nvSpPr>
        <p:spPr>
          <a:xfrm rot="10800000">
            <a:off x="6971797" y="5305966"/>
            <a:ext cx="715015" cy="500333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ลูกศร: ขวา 19">
            <a:extLst>
              <a:ext uri="{FF2B5EF4-FFF2-40B4-BE49-F238E27FC236}">
                <a16:creationId xmlns:a16="http://schemas.microsoft.com/office/drawing/2014/main" id="{2F4A0031-12AC-88E2-4FDD-701ACA5851EF}"/>
              </a:ext>
            </a:extLst>
          </p:cNvPr>
          <p:cNvSpPr/>
          <p:nvPr/>
        </p:nvSpPr>
        <p:spPr>
          <a:xfrm rot="10800000">
            <a:off x="2987471" y="4415177"/>
            <a:ext cx="553176" cy="500333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ลูกศร: ขวา 20">
            <a:extLst>
              <a:ext uri="{FF2B5EF4-FFF2-40B4-BE49-F238E27FC236}">
                <a16:creationId xmlns:a16="http://schemas.microsoft.com/office/drawing/2014/main" id="{55D9EE68-EA5C-5921-EC1E-4A125CD53D92}"/>
              </a:ext>
            </a:extLst>
          </p:cNvPr>
          <p:cNvSpPr/>
          <p:nvPr/>
        </p:nvSpPr>
        <p:spPr>
          <a:xfrm rot="16200000">
            <a:off x="1345562" y="2720420"/>
            <a:ext cx="846795" cy="500333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26" name="Picture 2" descr="หลักเกณฑ์กระทรวงการคลังว่าด้วยมาตรฐานและหลักเกณฑ์ปฏิบัติการตรวจสอบภายในสำหรับหน่วยงานของรัฐ  พ.ศ.2561 (ฉบับที่ 1 - 4)">
            <a:extLst>
              <a:ext uri="{FF2B5EF4-FFF2-40B4-BE49-F238E27FC236}">
                <a16:creationId xmlns:a16="http://schemas.microsoft.com/office/drawing/2014/main" id="{53362329-B3F3-FE77-4B1D-F4093CD85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721" y="2801359"/>
            <a:ext cx="2991908" cy="128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43676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2EE97D30-8D3E-2F97-B462-14C1C7637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0239912-C8AB-4140-8426-EDC964AB4A9A}" type="slidenum">
              <a:rPr lang="en-US" altLang="th-TH">
                <a:solidFill>
                  <a:srgbClr val="545472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th-TH" altLang="th-TH">
              <a:solidFill>
                <a:srgbClr val="545472"/>
              </a:solidFill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8CB1A2E6-57FC-CE30-EFEA-652BEA88797A}"/>
              </a:ext>
            </a:extLst>
          </p:cNvPr>
          <p:cNvSpPr txBox="1"/>
          <p:nvPr/>
        </p:nvSpPr>
        <p:spPr>
          <a:xfrm>
            <a:off x="11397669" y="6251204"/>
            <a:ext cx="184731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endParaRPr lang="th-TH" dirty="0"/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FE932E5B-09A6-9A0C-EE3E-48234EE3D46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585" t="20629" r="12477" b="7000"/>
          <a:stretch/>
        </p:blipFill>
        <p:spPr>
          <a:xfrm>
            <a:off x="399340" y="271689"/>
            <a:ext cx="11257558" cy="6198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5107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วงรี 5">
            <a:extLst>
              <a:ext uri="{FF2B5EF4-FFF2-40B4-BE49-F238E27FC236}">
                <a16:creationId xmlns:a16="http://schemas.microsoft.com/office/drawing/2014/main" id="{F7C5135B-F792-6DA7-1EA7-333D7D8F307B}"/>
              </a:ext>
            </a:extLst>
          </p:cNvPr>
          <p:cNvSpPr/>
          <p:nvPr/>
        </p:nvSpPr>
        <p:spPr bwMode="auto">
          <a:xfrm>
            <a:off x="4142687" y="31589"/>
            <a:ext cx="3505888" cy="646331"/>
          </a:xfrm>
          <a:prstGeom prst="ellipse">
            <a:avLst/>
          </a:prstGeom>
          <a:solidFill>
            <a:srgbClr val="EB3FDF"/>
          </a:solidFill>
          <a:ln w="9525" cap="flat" cmpd="sng" algn="ctr">
            <a:solidFill>
              <a:srgbClr val="EB3FDF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h-TH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ngsana New" panose="02020603050405020304" pitchFamily="18" charset="-34"/>
            </a:endParaRPr>
          </a:p>
        </p:txBody>
      </p:sp>
      <p:graphicFrame>
        <p:nvGraphicFramePr>
          <p:cNvPr id="3" name="ตาราง 4">
            <a:extLst>
              <a:ext uri="{FF2B5EF4-FFF2-40B4-BE49-F238E27FC236}">
                <a16:creationId xmlns:a16="http://schemas.microsoft.com/office/drawing/2014/main" id="{351FFB1E-6D56-272D-45CA-038BFE179E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2918806"/>
              </p:ext>
            </p:extLst>
          </p:nvPr>
        </p:nvGraphicFramePr>
        <p:xfrm>
          <a:off x="63183" y="733335"/>
          <a:ext cx="12057934" cy="6156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55044">
                  <a:extLst>
                    <a:ext uri="{9D8B030D-6E8A-4147-A177-3AD203B41FA5}">
                      <a16:colId xmlns:a16="http://schemas.microsoft.com/office/drawing/2014/main" val="3872674336"/>
                    </a:ext>
                  </a:extLst>
                </a:gridCol>
                <a:gridCol w="6102890">
                  <a:extLst>
                    <a:ext uri="{9D8B030D-6E8A-4147-A177-3AD203B41FA5}">
                      <a16:colId xmlns:a16="http://schemas.microsoft.com/office/drawing/2014/main" val="1830906414"/>
                    </a:ext>
                  </a:extLst>
                </a:gridCol>
              </a:tblGrid>
              <a:tr h="380778"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ประเด็นเรื่อง</a:t>
                      </a:r>
                    </a:p>
                  </a:txBody>
                  <a:tcPr>
                    <a:solidFill>
                      <a:srgbClr val="8DF3D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ข้อเสนอแนะ</a:t>
                      </a:r>
                    </a:p>
                  </a:txBody>
                  <a:tcPr>
                    <a:solidFill>
                      <a:srgbClr val="8DF3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417618"/>
                  </a:ext>
                </a:extLst>
              </a:tr>
              <a:tr h="380778">
                <a:tc gridSpan="2"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8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 ด้านการเงิน </a:t>
                      </a:r>
                      <a:r>
                        <a:rPr lang="en-US" sz="28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: </a:t>
                      </a:r>
                      <a:r>
                        <a:rPr lang="th-TH" sz="28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ค่าใช้จ่ายในการฝึกอบรม 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thaiDist"/>
                      <a:endParaRPr lang="th-TH" sz="22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842698"/>
                  </a:ext>
                </a:extLst>
              </a:tr>
              <a:tr h="2132243">
                <a:tc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400" b="1" dirty="0">
                          <a:solidFill>
                            <a:srgbClr val="00B050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ค่าใช้จ่ายในการฝึกอบรม </a:t>
                      </a:r>
                      <a:r>
                        <a:rPr lang="th-TH" sz="2400" b="1" dirty="0">
                          <a:solidFill>
                            <a:srgbClr val="FF0000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(กรณีหน่วยงานเป็นผู้จัดฝึกอบรม) </a:t>
                      </a:r>
                      <a:r>
                        <a:rPr lang="th-TH" sz="2400" b="1" dirty="0">
                          <a:solidFill>
                            <a:srgbClr val="00B050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พบว่า</a:t>
                      </a:r>
                    </a:p>
                    <a:p>
                      <a:pPr marL="0" indent="0" algn="thaiDist">
                        <a:buNone/>
                      </a:pP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1) การเบิกจ่ายเงินไม่เป็นไปตามระเบียบค่าใช้จ่ายฝึกอบรม เช่น ผู้จัดอบรมมิได้เขียนโครงการเสนอผู้มีอำนาจพิจารณาลงนามก่อนดำเนินโครงการฯ </a:t>
                      </a:r>
                    </a:p>
                    <a:p>
                      <a:pPr marL="0" indent="0" algn="thaiDist">
                        <a:buNone/>
                      </a:pPr>
                      <a:endParaRPr lang="th-TH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th-TH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th-TH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th-TH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2) การเบิกจ่ายเงินไม่เป็นไปตามระเบียบค่าใช้จ่ายเดินทางไปราชการ พ.ศ. 2562 และแก้ไขเพิ่มเติม ฉบับที่ 9 เนื่องจากผู้ขอเบิกมีการออกปฏิบัติงานเพื่อประเมินหน่วยบริการปฐมภูมิฯ แต่มีการเบิกค่าอาหารว่างและเครื่องดื่ม และอาหารกลางวัน ซึ่งการออกปฏิบัติงานดังกล่าวไม่สามารถเบิกค่าใช้จ่ายในการประชุมราชการได้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thaiDist"/>
                      <a:endParaRPr lang="th-TH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algn="thaiDist"/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ให้เจ้าหน้าที่การเงินทบทวนการเบิกจ่ายว่าเป็นไปตามระเบียบค่าใช้จ่ายฝึกอบรมหรือไม่ หากพบว่า การเบิกจ่ายค่าใช้จ่ายดังกล่าวไม่ถูกต้องและไม่เป็นไปตามระเบียบค่าใช้จ่ายฝึกอบรมฯ ให้พิจารณาเรียกคืนเงินทั้งจำนวน และรายงานผลให้สำนักงานสาธารณสุขทราบด้วย และถือปฏิบัติตามระเบียบที่เกี่ยวข้องอย่างเคร่งครัด</a:t>
                      </a:r>
                    </a:p>
                    <a:p>
                      <a:pPr algn="thaiDist"/>
                      <a:endParaRPr lang="th-TH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algn="thaiDist"/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ให้เจ้าหน้าที่การเงินทบทวนการเบิกจ่ายกิจกรรมแผนออกประเมินหน่วยบริการ    ปฐมภูมิฯ ว่าเป็นไปตามระเบียบกำหนดหรือไม่ หากพบว่า การเบิกจ่ายค่าใช้จ่ายดังกล่าวไม่ถูกต้องและไม่เป็นไปตามระเบียบกำหนด ให้พิจารณาเรียกคืนเงินทั้งจำนวน และรายงานผลให้สำนักงานสาธารณสุขทราบด้วย และให้ถือปฏิบัติตามระเบียบกระทรวงการคลังว่าด้วยการเบิกจ่ายค่าใช้จ่ายในการบริหารของส่วนราชการ พ.ศ. 2553 และหนังสือด่วนที่สุด ที่ กค (</a:t>
                      </a:r>
                      <a:r>
                        <a:rPr lang="th-TH" sz="2100" b="1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กวจ</a:t>
                      </a: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) ๑๔๐๕.๒/ว๑๑๙ ลงวันที่ ๙ มีนาคม ๒๕๖๑ เรื่อง แนวทางการปฏิบัติในการดำเนินการจัดหาพัสดุที่เกี่ยวกับค่าใช้จ่ายในการบริหารงาน ค่าใช้จ่ายในการฝึกอบรม การจัดงาน และการประชุมของหน่วยงานของรัฐ ตาราง ๑ (๓) และ ตาราง ๒ (๑)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5976493"/>
                  </a:ext>
                </a:extLst>
              </a:tr>
            </a:tbl>
          </a:graphicData>
        </a:graphic>
      </p:graphicFrame>
      <p:sp>
        <p:nvSpPr>
          <p:cNvPr id="5" name="Text Box 4">
            <a:extLst>
              <a:ext uri="{FF2B5EF4-FFF2-40B4-BE49-F238E27FC236}">
                <a16:creationId xmlns:a16="http://schemas.microsoft.com/office/drawing/2014/main" id="{553C73DB-1818-2D2E-0A37-F2A2C7845D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7765" y="30059"/>
            <a:ext cx="265838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altLang="th-TH" sz="3600" b="1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KodchiangUPC" panose="02020603050405020304" pitchFamily="18" charset="-34"/>
              </a:rPr>
              <a:t>สรุปผลการตรวจสอบ</a:t>
            </a:r>
          </a:p>
        </p:txBody>
      </p:sp>
      <p:pic>
        <p:nvPicPr>
          <p:cNvPr id="1026" name="Picture 2" descr="กระทรวงสาธารณสุข (ประเทศไทย) - วิกิพีเดีย">
            <a:extLst>
              <a:ext uri="{FF2B5EF4-FFF2-40B4-BE49-F238E27FC236}">
                <a16:creationId xmlns:a16="http://schemas.microsoft.com/office/drawing/2014/main" id="{8523285A-0FF8-5267-4A74-BE76DC528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7" y="0"/>
            <a:ext cx="1159562" cy="1160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8513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วงรี 4">
            <a:extLst>
              <a:ext uri="{FF2B5EF4-FFF2-40B4-BE49-F238E27FC236}">
                <a16:creationId xmlns:a16="http://schemas.microsoft.com/office/drawing/2014/main" id="{FFC018C0-3EBB-907E-4A7D-3478EDFE3C58}"/>
              </a:ext>
            </a:extLst>
          </p:cNvPr>
          <p:cNvSpPr/>
          <p:nvPr/>
        </p:nvSpPr>
        <p:spPr bwMode="auto">
          <a:xfrm>
            <a:off x="4142687" y="31589"/>
            <a:ext cx="3505888" cy="646331"/>
          </a:xfrm>
          <a:prstGeom prst="ellipse">
            <a:avLst/>
          </a:prstGeom>
          <a:solidFill>
            <a:srgbClr val="EB3FDF"/>
          </a:solidFill>
          <a:ln w="9525" cap="flat" cmpd="sng" algn="ctr">
            <a:solidFill>
              <a:srgbClr val="EB3FDF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h-TH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ngsana New" panose="02020603050405020304" pitchFamily="18" charset="-34"/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2EE97D30-8D3E-2F97-B462-14C1C7637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0239912-C8AB-4140-8426-EDC964AB4A9A}" type="slidenum">
              <a:rPr lang="en-US" altLang="th-TH">
                <a:solidFill>
                  <a:srgbClr val="545472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th-TH" altLang="th-TH">
              <a:solidFill>
                <a:srgbClr val="545472"/>
              </a:solidFill>
            </a:endParaRPr>
          </a:p>
        </p:txBody>
      </p:sp>
      <p:sp>
        <p:nvSpPr>
          <p:cNvPr id="2" name="Text Box 4">
            <a:extLst>
              <a:ext uri="{FF2B5EF4-FFF2-40B4-BE49-F238E27FC236}">
                <a16:creationId xmlns:a16="http://schemas.microsoft.com/office/drawing/2014/main" id="{851A41CA-B8E8-67DC-EB1C-D379B5609C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7765" y="30059"/>
            <a:ext cx="265838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altLang="th-TH" sz="3600" b="1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KodchiangUPC" panose="02020603050405020304" pitchFamily="18" charset="-34"/>
              </a:rPr>
              <a:t>สรุปผลการตรวจสอบ</a:t>
            </a:r>
          </a:p>
        </p:txBody>
      </p:sp>
      <p:graphicFrame>
        <p:nvGraphicFramePr>
          <p:cNvPr id="3" name="ตาราง 4">
            <a:extLst>
              <a:ext uri="{FF2B5EF4-FFF2-40B4-BE49-F238E27FC236}">
                <a16:creationId xmlns:a16="http://schemas.microsoft.com/office/drawing/2014/main" id="{351FFB1E-6D56-272D-45CA-038BFE179E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3850920"/>
              </p:ext>
            </p:extLst>
          </p:nvPr>
        </p:nvGraphicFramePr>
        <p:xfrm>
          <a:off x="31894" y="755005"/>
          <a:ext cx="12036524" cy="612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44470">
                  <a:extLst>
                    <a:ext uri="{9D8B030D-6E8A-4147-A177-3AD203B41FA5}">
                      <a16:colId xmlns:a16="http://schemas.microsoft.com/office/drawing/2014/main" val="3872674336"/>
                    </a:ext>
                  </a:extLst>
                </a:gridCol>
                <a:gridCol w="6092054">
                  <a:extLst>
                    <a:ext uri="{9D8B030D-6E8A-4147-A177-3AD203B41FA5}">
                      <a16:colId xmlns:a16="http://schemas.microsoft.com/office/drawing/2014/main" val="18309064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ประเด็นเรื่อง</a:t>
                      </a:r>
                    </a:p>
                  </a:txBody>
                  <a:tcPr>
                    <a:solidFill>
                      <a:srgbClr val="8DF3D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ข้อเสนอแนะ</a:t>
                      </a:r>
                    </a:p>
                  </a:txBody>
                  <a:tcPr>
                    <a:solidFill>
                      <a:srgbClr val="8DF3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417618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 ด้านการเงิน </a:t>
                      </a:r>
                      <a:r>
                        <a:rPr lang="en-US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: </a:t>
                      </a:r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ค่าใช้จ่ายในการฝึกอบรม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thaiDist"/>
                      <a:endParaRPr lang="th-TH" sz="22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rgbClr val="F6F5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8426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</a:t>
                      </a:r>
                      <a:r>
                        <a:rPr lang="th-TH" sz="2400" b="1" dirty="0">
                          <a:solidFill>
                            <a:srgbClr val="12055F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ค่าใช้จ่ายในการฝึกอบรม </a:t>
                      </a:r>
                      <a:r>
                        <a:rPr lang="th-TH" sz="2400" b="1" dirty="0">
                          <a:solidFill>
                            <a:srgbClr val="FFC000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(กรณีหน่วยงานเป็นผู้เข้าฝึกอบรม) </a:t>
                      </a:r>
                      <a:r>
                        <a:rPr lang="th-TH" sz="2400" b="1" dirty="0">
                          <a:solidFill>
                            <a:srgbClr val="12055F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พบว่า</a:t>
                      </a:r>
                    </a:p>
                    <a:p>
                      <a:pPr marL="0" indent="0" algn="thaiDist">
                        <a:buNone/>
                      </a:pPr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1) บันทึกขออนุมัติเบิกจ่ายค่าลงทะเบียน รวมเบิกเป็นค่าใช้จ่ายในการเดินทางไปราชการ</a:t>
                      </a:r>
                    </a:p>
                    <a:p>
                      <a:pPr marL="0" indent="0" algn="thaiDist">
                        <a:buNone/>
                      </a:pPr>
                      <a:endParaRPr lang="th-TH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th-TH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th-TH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r>
                        <a:rPr lang="en-US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</a:t>
                      </a:r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) เอกสารหลักฐานประกอบการเบิกจ่ายค่าพาหนะในการเดินทางไปราชการไม่สอดคล้องกันกับบันทึกขออนุมัติเดินทางไปราชการ เนื่องจากผู้ขอเบิกขออนุมัติพาหนะในการเดินทางไปราชการโดยรถยนต์ราชการ แต่มีการเขียนใบรับรองใบสำคัญเบิกค่าชดเชยน้ำมันเชื้อเพลิง กม.ละ 4 บาท ทั้งไป-กลับ เป็นหลักฐาน    การเบิก</a:t>
                      </a:r>
                    </a:p>
                    <a:p>
                      <a:pPr marL="0" indent="0" algn="thaiDist">
                        <a:buNone/>
                      </a:pPr>
                      <a:endParaRPr lang="th-TH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3) เบิกค่าเช่าที่พักไม่เป็นไปตามระเบียบกำหนด คือ หน่วยงานมีการเบิกค่าเช่าที่พักทั้ง 4 คน ซึ่งใบเสร็จรับเงินไม่ระบุวันเข้า-ออก และเลขที่ห้องพัก จึงไม่สามารถตรวจสอบได้ว่าการเบิกค่าที่พักในครั้งนี้ เบิกในอัตราห้องพักเดียวหรือห้องพักคู่ เนื่องจากไม่มี </a:t>
                      </a:r>
                      <a:r>
                        <a:rPr lang="en-US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Folio</a:t>
                      </a:r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ประกอบ ซึ่งเป็นการปฏิบัติที่ไม่ถูกต้องตามระเบียบกำหนด </a:t>
                      </a:r>
                    </a:p>
                    <a:p>
                      <a:pPr marL="0" indent="0" algn="thaiDist">
                        <a:buNone/>
                      </a:pPr>
                      <a:endParaRPr lang="th-TH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</a:p>
                    <a:p>
                      <a:pPr algn="thaiDist"/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ค่าลงทะเบียนให้จัดทำบันทึกแยกออกจากค่าใช้จ่ายเดินทางไปราชการ เนื่องจากค่าใช้จ่ายที่เป็นค่าลงทะเบียนถือเป็นค่าใช้จ่ายตามระเบียบกระทรวงการคลังว่าด้วยค่าใช้จ่ายในการฝึกอบรม การจัดงานและการประชุมระหว่างประเทศ (ฉบับที่ ๓) พ.ศ. ๒๕๕๕ ข้อ ๒๕ </a:t>
                      </a:r>
                    </a:p>
                    <a:p>
                      <a:pPr algn="thaiDist"/>
                      <a:endParaRPr lang="th-TH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algn="thaiDist"/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ให้เจ้าหน้าที่การเงินทบทวนการเบิกจ่ายค่าพาหนะว่าเป็นไปตามระเบียบกำหนดหรือไม่ หากพบว่า การเบิกจ่ายค่าใช้จ่ายดังกล่าวไม่ถูกต้องและไม่เป็นไปตามระเบียบฯ ให้พิจารณาเรียกคืนเงินทั้งจำนวน และรายงานผลให้สำนักงานสาธารณสุขทราบด้วย และให้ถือปฏิบัติตามระเบียบค่าใช้จ่ายเดินทางไปราชการ พ.ศ.2526 และที่แก้ไขเพิ่มเติมฯ อย่างเคร่งครัด</a:t>
                      </a:r>
                    </a:p>
                    <a:p>
                      <a:pPr algn="thaiDist"/>
                      <a:endParaRPr lang="th-TH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algn="thaiDist"/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ให้ผู้ขอเบิกชี้แจงเหตุผลในกรณีดังกล่าว และจัดทำใบรับรองแทนใบเสร็จรับเงินค่าที่พักเพิ่มเติมเพื่อประกอบหลักฐานการเบิกจ่าย</a:t>
                      </a:r>
                    </a:p>
                    <a:p>
                      <a:pPr algn="thaiDist"/>
                      <a:endParaRPr lang="th-TH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algn="thaiDist"/>
                      <a:endParaRPr lang="th-TH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032504"/>
                  </a:ext>
                </a:extLst>
              </a:tr>
            </a:tbl>
          </a:graphicData>
        </a:graphic>
      </p:graphicFrame>
      <p:pic>
        <p:nvPicPr>
          <p:cNvPr id="1026" name="Picture 2" descr="กระทรวงสาธารณสุข (ประเทศไทย) - วิกิพีเดีย">
            <a:extLst>
              <a:ext uri="{FF2B5EF4-FFF2-40B4-BE49-F238E27FC236}">
                <a16:creationId xmlns:a16="http://schemas.microsoft.com/office/drawing/2014/main" id="{8523285A-0FF8-5267-4A74-BE76DC528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0" y="0"/>
            <a:ext cx="1126008" cy="112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2613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วงรี 4">
            <a:extLst>
              <a:ext uri="{FF2B5EF4-FFF2-40B4-BE49-F238E27FC236}">
                <a16:creationId xmlns:a16="http://schemas.microsoft.com/office/drawing/2014/main" id="{FFC018C0-3EBB-907E-4A7D-3478EDFE3C58}"/>
              </a:ext>
            </a:extLst>
          </p:cNvPr>
          <p:cNvSpPr/>
          <p:nvPr/>
        </p:nvSpPr>
        <p:spPr bwMode="auto">
          <a:xfrm>
            <a:off x="4142687" y="31589"/>
            <a:ext cx="3505888" cy="646331"/>
          </a:xfrm>
          <a:prstGeom prst="ellipse">
            <a:avLst/>
          </a:prstGeom>
          <a:solidFill>
            <a:srgbClr val="EB3FDF"/>
          </a:solidFill>
          <a:ln w="9525" cap="flat" cmpd="sng" algn="ctr">
            <a:solidFill>
              <a:srgbClr val="EB3FDF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th-TH" sz="2400" b="0" i="0" u="none" strike="noStrike" kern="1200" cap="none" spc="0" normalizeH="0" baseline="0" noProof="0">
              <a:ln>
                <a:noFill/>
              </a:ln>
              <a:solidFill>
                <a:srgbClr val="545472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2EE97D30-8D3E-2F97-B462-14C1C7637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239912-C8AB-4140-8426-EDC964AB4A9A}" type="slidenum">
              <a:rPr kumimoji="0" lang="en-US" alt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545472"/>
                </a:solidFill>
                <a:effectLst/>
                <a:uLnTx/>
                <a:uFillTx/>
                <a:latin typeface="Cordia New" panose="020B0304020202020204" pitchFamily="34" charset="-3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545472"/>
              </a:solidFill>
              <a:effectLst/>
              <a:uLnTx/>
              <a:uFillTx/>
              <a:latin typeface="Cordia New" panose="020B0304020202020204" pitchFamily="34" charset="-3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2" name="Text Box 4">
            <a:extLst>
              <a:ext uri="{FF2B5EF4-FFF2-40B4-BE49-F238E27FC236}">
                <a16:creationId xmlns:a16="http://schemas.microsoft.com/office/drawing/2014/main" id="{851A41CA-B8E8-67DC-EB1C-D379B5609C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7765" y="30059"/>
            <a:ext cx="265838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545472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KodchiangUPC" panose="02020603050405020304" pitchFamily="18" charset="-34"/>
              </a:rPr>
              <a:t>สรุปผลการตรวจสอบ</a:t>
            </a:r>
          </a:p>
        </p:txBody>
      </p:sp>
      <p:graphicFrame>
        <p:nvGraphicFramePr>
          <p:cNvPr id="3" name="ตาราง 4">
            <a:extLst>
              <a:ext uri="{FF2B5EF4-FFF2-40B4-BE49-F238E27FC236}">
                <a16:creationId xmlns:a16="http://schemas.microsoft.com/office/drawing/2014/main" id="{351FFB1E-6D56-272D-45CA-038BFE179E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7612269"/>
              </p:ext>
            </p:extLst>
          </p:nvPr>
        </p:nvGraphicFramePr>
        <p:xfrm>
          <a:off x="52550" y="871168"/>
          <a:ext cx="12086900" cy="5867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69349">
                  <a:extLst>
                    <a:ext uri="{9D8B030D-6E8A-4147-A177-3AD203B41FA5}">
                      <a16:colId xmlns:a16="http://schemas.microsoft.com/office/drawing/2014/main" val="3872674336"/>
                    </a:ext>
                  </a:extLst>
                </a:gridCol>
                <a:gridCol w="6117551">
                  <a:extLst>
                    <a:ext uri="{9D8B030D-6E8A-4147-A177-3AD203B41FA5}">
                      <a16:colId xmlns:a16="http://schemas.microsoft.com/office/drawing/2014/main" val="18309064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ประเด็นเรื่อง</a:t>
                      </a:r>
                    </a:p>
                  </a:txBody>
                  <a:tcPr>
                    <a:solidFill>
                      <a:srgbClr val="8DF3D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ข้อเสนอแนะ</a:t>
                      </a:r>
                    </a:p>
                  </a:txBody>
                  <a:tcPr>
                    <a:solidFill>
                      <a:srgbClr val="8DF3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417618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 ด้านการเงิน </a:t>
                      </a:r>
                      <a:r>
                        <a:rPr lang="en-US" sz="2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: </a:t>
                      </a:r>
                      <a:r>
                        <a:rPr lang="th-TH" sz="2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ค่าใช้จ่ายในการฝึกอบรม </a:t>
                      </a:r>
                      <a:r>
                        <a:rPr lang="th-TH" sz="2400" b="1" dirty="0">
                          <a:solidFill>
                            <a:srgbClr val="FFFF00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(กรณีหน่วยงานเป็นผู้เข้าฝึกอบรม) ต่อ</a:t>
                      </a:r>
                      <a:endParaRPr lang="th-TH" sz="2200" b="1" dirty="0">
                        <a:solidFill>
                          <a:srgbClr val="FFFF00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thaiDist"/>
                      <a:endParaRPr lang="th-TH" sz="22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rgbClr val="F6F5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8426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4)  เบิกค่าเช่าที่พักเกินสิทธิตามประเภทการฝึกอบรมฯ ซึ่งผู้เข้ารับการฝึกอบรมครั้งนั้นเป็นการฝึกอบรมประเภท ข ผู้ขอเบิกได้เบิกค่าเช่าที่พักในอัตรา 1,500 บาท/คืน </a:t>
                      </a:r>
                    </a:p>
                    <a:p>
                      <a:pPr marL="0" indent="0" algn="thaiDist">
                        <a:buNone/>
                      </a:pPr>
                      <a:endParaRPr lang="th-TH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th-TH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th-TH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5) เบิกค่าพาหนะเดินทางโดยสารเครื่องบินไม่ถูกต้อง คือ ผู้ขอเบิกนำค่าใช้จ่ายค่าประกันภัยการเดินทาง และค่าดำเนินการ เบิกรวมกันกับค่าตั๋วเครื่องบิน ซึ่งค่าใช้จ่ายค่าประกันภัยการเดินทาง และค่าดำเนินการ ไม่สามารถเบิกได้ตามระเบียบที่กำหนด จึงขอให้ผู้ขอเบิกทบทวนการเบิกจ่ายค่าพาหนะในวันดังกล่าว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ให้เจ้าหน้าที่การเงินทบทวนการเบิกจ่ายค่าเช่าที่พัก หากพบว่า การเบิกจ่ายค่าใช้จ่ายดังกล่าวไม่ถูกต้อง และไม่เป็นไปตามระเบียบกระทรวงการคลังว่าด้วยค่าใช้จ่ายในการฝึกอบรม การจัดงาน และการประชุมระหว่างประเทศ (ฉบับที่ ๓) พ.ศ. ๒๕๕๕ ข้อ 16 ให้พิจารณาเรียกคืนเงินในส่วนที่เกินสิทธิ และรายงานผลให้สำนักงานสาธารณสุขทราบด้วย </a:t>
                      </a:r>
                    </a:p>
                    <a:p>
                      <a:pPr algn="thaiDist"/>
                      <a:endParaRPr lang="th-TH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algn="thaiDist"/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ให้เจ้าหน้าที่การเงินทบทวนการเบิกจ่ายค่าพาหนะเดินทางโดยสารเครื่องบิน            หากพบว่า การเบิกจ่ายค่าใช้จ่ายดังกล่าวไม่ถูกต้อง และไม่เป็นไปตามระเบียบฯ ให้พิจารณาเรียกคืนเงินในส่วนที่เกินสิทธิในส่วนที่เกินให้หน่วยงาน และถือปฏิบัติตามระเบียบกำหนดอย่างเคร่งครัด</a:t>
                      </a:r>
                    </a:p>
                    <a:p>
                      <a:pPr algn="thaiDist"/>
                      <a:endParaRPr lang="th-TH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0325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6) ขอเบิกค่าพาหนะรถรับจ้างจาก </a:t>
                      </a:r>
                      <a:r>
                        <a:rPr lang="th-TH" sz="2100" b="1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บข</a:t>
                      </a: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ส.กทม. ถึงโรงแรม หรือที่พัก เที่ยวไป - กลับ เกินหลักเกณฑ์ที่ สสจ.กำหนด</a:t>
                      </a:r>
                    </a:p>
                    <a:p>
                      <a:pPr marL="0" indent="0" algn="thaiDist">
                        <a:buNone/>
                      </a:pPr>
                      <a:endParaRPr lang="th-TH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ให้ถือปฏิบัติตามประกาศสำนักงานสาธารณสุขจังหวัดอุดรธานี เรื่อง ประกาศกำหนดหลักเกณฑ์การเบิกค่าใช้จ่ายเดินทางไปราชการ ได้กำหนดค่าพาหนะรับจ้าง ดังนี้ จาก </a:t>
                      </a:r>
                      <a:r>
                        <a:rPr lang="th-TH" sz="2100" b="1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บข</a:t>
                      </a: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ส.หมอชิต/สนามบินดอนเมือง ถึงสถานที่ฝึกอบรม หรือที่พัก ไม่เกิน 250 บาท/เที่ยว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9939618"/>
                  </a:ext>
                </a:extLst>
              </a:tr>
            </a:tbl>
          </a:graphicData>
        </a:graphic>
      </p:graphicFrame>
      <p:pic>
        <p:nvPicPr>
          <p:cNvPr id="1026" name="Picture 2" descr="กระทรวงสาธารณสุข (ประเทศไทย) - วิกิพีเดีย">
            <a:extLst>
              <a:ext uri="{FF2B5EF4-FFF2-40B4-BE49-F238E27FC236}">
                <a16:creationId xmlns:a16="http://schemas.microsoft.com/office/drawing/2014/main" id="{8523285A-0FF8-5267-4A74-BE76DC528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0" y="0"/>
            <a:ext cx="1170194" cy="1171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182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วงรี 5">
            <a:extLst>
              <a:ext uri="{FF2B5EF4-FFF2-40B4-BE49-F238E27FC236}">
                <a16:creationId xmlns:a16="http://schemas.microsoft.com/office/drawing/2014/main" id="{F7C5135B-F792-6DA7-1EA7-333D7D8F307B}"/>
              </a:ext>
            </a:extLst>
          </p:cNvPr>
          <p:cNvSpPr/>
          <p:nvPr/>
        </p:nvSpPr>
        <p:spPr bwMode="auto">
          <a:xfrm>
            <a:off x="4082302" y="216989"/>
            <a:ext cx="3505888" cy="646331"/>
          </a:xfrm>
          <a:prstGeom prst="ellipse">
            <a:avLst/>
          </a:prstGeom>
          <a:solidFill>
            <a:srgbClr val="EB3FDF"/>
          </a:solidFill>
          <a:ln w="9525" cap="flat" cmpd="sng" algn="ctr">
            <a:solidFill>
              <a:srgbClr val="EB3FDF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h-TH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ngsana New" panose="02020603050405020304" pitchFamily="18" charset="-34"/>
            </a:endParaRPr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553C73DB-1818-2D2E-0A37-F2A2C7845D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6053" y="199736"/>
            <a:ext cx="265838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altLang="th-TH" sz="3600" b="1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KodchiangUPC" panose="02020603050405020304" pitchFamily="18" charset="-34"/>
              </a:rPr>
              <a:t>สรุปผลการตรวจสอบ</a:t>
            </a:r>
          </a:p>
        </p:txBody>
      </p:sp>
      <p:graphicFrame>
        <p:nvGraphicFramePr>
          <p:cNvPr id="2" name="ตาราง 1">
            <a:extLst>
              <a:ext uri="{FF2B5EF4-FFF2-40B4-BE49-F238E27FC236}">
                <a16:creationId xmlns:a16="http://schemas.microsoft.com/office/drawing/2014/main" id="{E423BED3-EB41-056E-2972-22CFA4DE26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912460"/>
              </p:ext>
            </p:extLst>
          </p:nvPr>
        </p:nvGraphicFramePr>
        <p:xfrm>
          <a:off x="623976" y="1698475"/>
          <a:ext cx="10964175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14869">
                  <a:extLst>
                    <a:ext uri="{9D8B030D-6E8A-4147-A177-3AD203B41FA5}">
                      <a16:colId xmlns:a16="http://schemas.microsoft.com/office/drawing/2014/main" val="2704500693"/>
                    </a:ext>
                  </a:extLst>
                </a:gridCol>
                <a:gridCol w="5549306">
                  <a:extLst>
                    <a:ext uri="{9D8B030D-6E8A-4147-A177-3AD203B41FA5}">
                      <a16:colId xmlns:a16="http://schemas.microsoft.com/office/drawing/2014/main" val="23783474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ด้านระบบบัญชีเกณฑ์คงค้าง พบว่า 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endParaRPr lang="th-TH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7583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เอกสารประกอบการบันทึกบัญชีไม่ครบถ้วน </a:t>
                      </a:r>
                    </a:p>
                    <a:p>
                      <a:pPr marL="0" indent="0" algn="thaiDist">
                        <a:buNone/>
                      </a:pP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ทะเบียนคุมสินทรัพย์ ไม่ตรงกับรายงายงบทดลอง</a:t>
                      </a:r>
                    </a:p>
                    <a:p>
                      <a:pPr marL="0" marR="0" lvl="0" indent="0" algn="thaiDist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บันทึกบัญชีไม่ถูกต้อง เช่น อาคารสำนักงาน </a:t>
                      </a:r>
                      <a:r>
                        <a:rPr lang="en-US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Interface</a:t>
                      </a: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/บัญชีครุภัณฑ์</a:t>
                      </a:r>
                    </a:p>
                    <a:p>
                      <a:pPr marL="0" marR="0" lvl="0" indent="0" algn="thaiDist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วิทยาศาสตร์ </a:t>
                      </a:r>
                      <a:r>
                        <a:rPr lang="en-US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Interface </a:t>
                      </a: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และบัญชีครุภัณฑ์โฆษณาและเผยแพร่ </a:t>
                      </a:r>
                      <a:endParaRPr lang="en-US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en-US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en-US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กำชับให้ทำการตรวจสอบเอกสารประกอบการบันทึกบัญชีให้ครบถ้วนทุกรายการที่มีการบันทึกบัญชี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กำชับให้ตรวจสอบความมีอยู่จริงของสินทรัพย์และทำการปรับปรุงบัญชีตามแนวทางการปรับปรุงบัญชีที่ สป.สธ.กำหนด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endParaRPr lang="th-TH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6297158"/>
                  </a:ext>
                </a:extLst>
              </a:tr>
            </a:tbl>
          </a:graphicData>
        </a:graphic>
      </p:graphicFrame>
      <p:graphicFrame>
        <p:nvGraphicFramePr>
          <p:cNvPr id="7" name="ตาราง 4">
            <a:extLst>
              <a:ext uri="{FF2B5EF4-FFF2-40B4-BE49-F238E27FC236}">
                <a16:creationId xmlns:a16="http://schemas.microsoft.com/office/drawing/2014/main" id="{A260D8B2-5778-EAAF-B130-8F11C0EB1C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9170148"/>
              </p:ext>
            </p:extLst>
          </p:nvPr>
        </p:nvGraphicFramePr>
        <p:xfrm>
          <a:off x="623977" y="1271755"/>
          <a:ext cx="10964175" cy="42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14869">
                  <a:extLst>
                    <a:ext uri="{9D8B030D-6E8A-4147-A177-3AD203B41FA5}">
                      <a16:colId xmlns:a16="http://schemas.microsoft.com/office/drawing/2014/main" val="3872674336"/>
                    </a:ext>
                  </a:extLst>
                </a:gridCol>
                <a:gridCol w="5549306">
                  <a:extLst>
                    <a:ext uri="{9D8B030D-6E8A-4147-A177-3AD203B41FA5}">
                      <a16:colId xmlns:a16="http://schemas.microsoft.com/office/drawing/2014/main" val="18309064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ประเด็นเรื่อง</a:t>
                      </a:r>
                    </a:p>
                  </a:txBody>
                  <a:tcPr>
                    <a:solidFill>
                      <a:srgbClr val="8DF3D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ข้อเสนอแนะ</a:t>
                      </a:r>
                    </a:p>
                  </a:txBody>
                  <a:tcPr>
                    <a:solidFill>
                      <a:srgbClr val="8DF3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417618"/>
                  </a:ext>
                </a:extLst>
              </a:tr>
            </a:tbl>
          </a:graphicData>
        </a:graphic>
      </p:graphicFrame>
      <p:pic>
        <p:nvPicPr>
          <p:cNvPr id="1026" name="Picture 2" descr="กระทรวงสาธารณสุข (ประเทศไทย) - วิกิพีเดีย">
            <a:extLst>
              <a:ext uri="{FF2B5EF4-FFF2-40B4-BE49-F238E27FC236}">
                <a16:creationId xmlns:a16="http://schemas.microsoft.com/office/drawing/2014/main" id="{8523285A-0FF8-5267-4A74-BE76DC528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0" y="0"/>
            <a:ext cx="1201478" cy="1202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5642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วงรี 4">
            <a:extLst>
              <a:ext uri="{FF2B5EF4-FFF2-40B4-BE49-F238E27FC236}">
                <a16:creationId xmlns:a16="http://schemas.microsoft.com/office/drawing/2014/main" id="{FFC018C0-3EBB-907E-4A7D-3478EDFE3C58}"/>
              </a:ext>
            </a:extLst>
          </p:cNvPr>
          <p:cNvSpPr/>
          <p:nvPr/>
        </p:nvSpPr>
        <p:spPr bwMode="auto">
          <a:xfrm>
            <a:off x="4142687" y="212744"/>
            <a:ext cx="3505888" cy="646331"/>
          </a:xfrm>
          <a:prstGeom prst="ellipse">
            <a:avLst/>
          </a:prstGeom>
          <a:solidFill>
            <a:srgbClr val="EB3FDF"/>
          </a:solidFill>
          <a:ln w="9525" cap="flat" cmpd="sng" algn="ctr">
            <a:solidFill>
              <a:srgbClr val="EB3FDF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th-TH" sz="2400" b="0" i="0" u="none" strike="noStrike" kern="1200" cap="none" spc="0" normalizeH="0" baseline="0" noProof="0">
              <a:ln>
                <a:noFill/>
              </a:ln>
              <a:solidFill>
                <a:srgbClr val="545472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2EE97D30-8D3E-2F97-B462-14C1C7637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239912-C8AB-4140-8426-EDC964AB4A9A}" type="slidenum">
              <a:rPr kumimoji="0" lang="en-US" alt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545472"/>
                </a:solidFill>
                <a:effectLst/>
                <a:uLnTx/>
                <a:uFillTx/>
                <a:latin typeface="Cordia New" panose="020B0304020202020204" pitchFamily="34" charset="-3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545472"/>
              </a:solidFill>
              <a:effectLst/>
              <a:uLnTx/>
              <a:uFillTx/>
              <a:latin typeface="Cordia New" panose="020B0304020202020204" pitchFamily="34" charset="-3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2" name="Text Box 4">
            <a:extLst>
              <a:ext uri="{FF2B5EF4-FFF2-40B4-BE49-F238E27FC236}">
                <a16:creationId xmlns:a16="http://schemas.microsoft.com/office/drawing/2014/main" id="{851A41CA-B8E8-67DC-EB1C-D379B5609C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7765" y="211210"/>
            <a:ext cx="265838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545472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KodchiangUPC" panose="02020603050405020304" pitchFamily="18" charset="-34"/>
              </a:rPr>
              <a:t>สรุปผลการตรวจสอบ</a:t>
            </a:r>
          </a:p>
        </p:txBody>
      </p:sp>
      <p:graphicFrame>
        <p:nvGraphicFramePr>
          <p:cNvPr id="3" name="ตาราง 4">
            <a:extLst>
              <a:ext uri="{FF2B5EF4-FFF2-40B4-BE49-F238E27FC236}">
                <a16:creationId xmlns:a16="http://schemas.microsoft.com/office/drawing/2014/main" id="{351FFB1E-6D56-272D-45CA-038BFE179E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1783144"/>
              </p:ext>
            </p:extLst>
          </p:nvPr>
        </p:nvGraphicFramePr>
        <p:xfrm>
          <a:off x="95491" y="1078207"/>
          <a:ext cx="12001017" cy="554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26934">
                  <a:extLst>
                    <a:ext uri="{9D8B030D-6E8A-4147-A177-3AD203B41FA5}">
                      <a16:colId xmlns:a16="http://schemas.microsoft.com/office/drawing/2014/main" val="3872674336"/>
                    </a:ext>
                  </a:extLst>
                </a:gridCol>
                <a:gridCol w="6074083">
                  <a:extLst>
                    <a:ext uri="{9D8B030D-6E8A-4147-A177-3AD203B41FA5}">
                      <a16:colId xmlns:a16="http://schemas.microsoft.com/office/drawing/2014/main" val="18309064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ประเด็นเรื่อง</a:t>
                      </a:r>
                    </a:p>
                  </a:txBody>
                  <a:tcPr>
                    <a:solidFill>
                      <a:srgbClr val="8DF3D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ข้อเสนอแนะ</a:t>
                      </a:r>
                    </a:p>
                  </a:txBody>
                  <a:tcPr>
                    <a:solidFill>
                      <a:srgbClr val="8DF3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417618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 ด้านการบริหารพัสดุ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thaiDist"/>
                      <a:endParaRPr lang="th-TH" sz="22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rgbClr val="F6F5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8426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แผนจัดซื้อจัดจ้างประจำปี พบว่า บางหน่วยงาน มิได้ประกาศเผยแพร่แผนจัดซื้อจัดจ้างหลังจากที่แผนได้รับการอนุมัติจากผู้มีอำนาจเรียบร้อยแล้วตามระเบียบกำหนด</a:t>
                      </a:r>
                    </a:p>
                    <a:p>
                      <a:pPr marL="0" indent="0" algn="thaiDist">
                        <a:buNone/>
                      </a:pPr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การควบคุมครุภัณฑ์ พบว่า หน่วยงานรับตรวจมีการจัดทำทะเบียนคุมทรัพย์สินแต่ไม่ใด้ใช้ตามแบบที่กรมบัญชีกลางกำหนด และไม่ทำบัญชีทะเบียนคุมทรัพย์สินรายตัวแต่ละประเภท การคำนวณค่าเสื่อมราคาไม่เป็นไปตามที่สำนักปลัดกระทรวงสาธารณสุขกำหนด ไม่ได้ทำรายงานสอบยันยอดกับบัญชี </a:t>
                      </a:r>
                    </a:p>
                    <a:p>
                      <a:pPr marL="0" indent="0" algn="thaiDist">
                        <a:buNone/>
                      </a:pPr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การเบิกพัสดุของหน่วยงานไม่ถูกต้อง เช่น บางหน่วยงาน ผู้เบิก ผู้จ่าย ผู้อนุมัติ เป็นบุคคลคนเดียวกัน </a:t>
                      </a:r>
                    </a:p>
                    <a:p>
                      <a:pPr marL="0" indent="0" algn="thaiDist">
                        <a:buNone/>
                      </a:pPr>
                      <a:endParaRPr lang="th-TH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th-TH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th-TH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การควบคุมและการเก็บรักษา พบว่า มีการจัดทำทะเบียนคุมวัสดุ แต่มิได้จัดทำรายงานวัสดุคงเหลือรายงานหัวหน้าหน่วยงานทราบทุกสิ้นเดือน</a:t>
                      </a:r>
                    </a:p>
                    <a:p>
                      <a:pPr marL="0" indent="0" algn="thaiDist">
                        <a:buNone/>
                      </a:pPr>
                      <a:endParaRPr lang="th-TH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กำชับให้ผู้รับผิดชอบถือปฏิบัติตามตามพระราชบัญญัติการจัดซื้อจัดจ้างและการบริหารพัสดุภาครัฐ พ.ศ. 2560 ตามมาตรา 11 และระเบียบกระทรวงการคลัง ว่าด้วย การจัดซื้อจัดจ้างและการบริหารพัสดุภาครัฐ พ.ศ.2560 ข้อ 11 โดยเคร่งครัด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กำชับให้ผู้รับผิดชอบถือปฏิบัติระเบียบกระทรวงการคลังว่าด้วยการจัดซื้อจัดจ้างและการบริหารพัสดุภาครัฐ พ.ศ. 2560 การเก็บและการบันทึก ข้อ 203 และคำนวณค่าเสื่อมราคาตามหลักเกณฑ์การคำนวณค่าเสื่อมราคาทรัพย์สินถาวรสำนักงานปลัดกระทรวงสาธารณสุข โดยเคร่งครัด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กำชับให้หน่วยงานถือปฏิบัติตามระเบียบกระทรวงการคลังว่าด้วยการจัดซื้อจัดจ้างและการบริหารพัสดุภาครัฐ พ.ศ. 2560 การเก็บและการบันทึก ข้อ 204 ถึง ข้อ 206 ทุกครั้งที่มีการเบิกวัสดุ ขอให้จัดทำใบเบิกวัสดุทุกครั้ง ในการเบิกวัสดุขอให้  ผู้เบิกเป็นหัวหน้างานที่ต้องการใช้พัสดุ และผู้สั่งจ่ายพัสดุเป็นหัวหน้าหน่วยพัสดุ ให้ถือปฏิบัติโดยเคร่งครัด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กำชับให้หน่วยงานถือปฏิบัติตามระเบียบกระทรวงการคลังว่าด้วยการจัดซื้อจัดจ้างและการบริหารพัสดุภาครัฐ พ.ศ. 2560 การเก็บและการบันทึก ข้อ 204 ถึง ข้อ206 โดยเคร่งครัด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032504"/>
                  </a:ext>
                </a:extLst>
              </a:tr>
            </a:tbl>
          </a:graphicData>
        </a:graphic>
      </p:graphicFrame>
      <p:pic>
        <p:nvPicPr>
          <p:cNvPr id="1026" name="Picture 2" descr="กระทรวงสาธารณสุข (ประเทศไทย) - วิกิพีเดีย">
            <a:extLst>
              <a:ext uri="{FF2B5EF4-FFF2-40B4-BE49-F238E27FC236}">
                <a16:creationId xmlns:a16="http://schemas.microsoft.com/office/drawing/2014/main" id="{8523285A-0FF8-5267-4A74-BE76DC528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0" y="0"/>
            <a:ext cx="1264103" cy="1265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63634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วงรี 5">
            <a:extLst>
              <a:ext uri="{FF2B5EF4-FFF2-40B4-BE49-F238E27FC236}">
                <a16:creationId xmlns:a16="http://schemas.microsoft.com/office/drawing/2014/main" id="{F7C5135B-F792-6DA7-1EA7-333D7D8F307B}"/>
              </a:ext>
            </a:extLst>
          </p:cNvPr>
          <p:cNvSpPr/>
          <p:nvPr/>
        </p:nvSpPr>
        <p:spPr bwMode="auto">
          <a:xfrm>
            <a:off x="4142687" y="178231"/>
            <a:ext cx="3505888" cy="646331"/>
          </a:xfrm>
          <a:prstGeom prst="ellipse">
            <a:avLst/>
          </a:prstGeom>
          <a:solidFill>
            <a:srgbClr val="EB3FDF"/>
          </a:solidFill>
          <a:ln w="9525" cap="flat" cmpd="sng" algn="ctr">
            <a:solidFill>
              <a:srgbClr val="EB3FDF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h-TH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ngsana New" panose="02020603050405020304" pitchFamily="18" charset="-34"/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2EE97D30-8D3E-2F97-B462-14C1C7637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0239912-C8AB-4140-8426-EDC964AB4A9A}" type="slidenum">
              <a:rPr lang="en-US" altLang="th-TH">
                <a:solidFill>
                  <a:srgbClr val="545472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th-TH" altLang="th-TH">
              <a:solidFill>
                <a:srgbClr val="545472"/>
              </a:solidFill>
            </a:endParaRPr>
          </a:p>
        </p:txBody>
      </p:sp>
      <p:graphicFrame>
        <p:nvGraphicFramePr>
          <p:cNvPr id="3" name="ตาราง 4">
            <a:extLst>
              <a:ext uri="{FF2B5EF4-FFF2-40B4-BE49-F238E27FC236}">
                <a16:creationId xmlns:a16="http://schemas.microsoft.com/office/drawing/2014/main" id="{351FFB1E-6D56-272D-45CA-038BFE179E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5644"/>
              </p:ext>
            </p:extLst>
          </p:nvPr>
        </p:nvGraphicFramePr>
        <p:xfrm>
          <a:off x="69802" y="3934347"/>
          <a:ext cx="12086900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69349">
                  <a:extLst>
                    <a:ext uri="{9D8B030D-6E8A-4147-A177-3AD203B41FA5}">
                      <a16:colId xmlns:a16="http://schemas.microsoft.com/office/drawing/2014/main" val="3872674336"/>
                    </a:ext>
                  </a:extLst>
                </a:gridCol>
                <a:gridCol w="6117551">
                  <a:extLst>
                    <a:ext uri="{9D8B030D-6E8A-4147-A177-3AD203B41FA5}">
                      <a16:colId xmlns:a16="http://schemas.microsoft.com/office/drawing/2014/main" val="18309064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5. ด้านเจ้าหนี้ 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24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82634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2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หน่วยงานไม่มีแผนบริหารจัดการเจ้าหนี้การค้าที่ได้รับการอนุมัติจากผู้มีอำนาจ จึงส่งผลให้มีเจ้าหนี้ค้างชำระเกินระยะเวลา 90 วัน เกินกว่าระเบียบกำหนด</a:t>
                      </a:r>
                    </a:p>
                    <a:p>
                      <a:pPr marL="0" indent="0" algn="thaiDist">
                        <a:buNone/>
                      </a:pPr>
                      <a:endParaRPr lang="th-TH" sz="22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r>
                        <a:rPr lang="th-TH" sz="22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หน่วยงานไม่ได้จัดทำรายงานเจ้าหนี้การค้าเสนอผู้บริหารทราบ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22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เพื่อให้การบริหารจัดการเจ้าหนี้เป็นไปตามหลักเกณฑ์ เงื่อนไข และระยะเวลาการชำระหนี้ ให้คณะกรรมการฯ ที่ได้รับการแต่งตั้งฯ จัดให้มีการประชุมหารือ เพื่อวางแผนการบริหารจัดการเจ้าหนี้ เพื่อเร่งรัดการชำระหนี้ให้กับเจ้าหนี้ให้เป็นปัจจุบัน</a:t>
                      </a:r>
                    </a:p>
                    <a:p>
                      <a:pPr algn="thaiDist"/>
                      <a:r>
                        <a:rPr lang="th-TH" sz="22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กำชับให้งานการเงินและบัญชี จัดทำรายงานการเจ้าหนี้ - ลูกหนี้ รายงาน   งบทดลอง เงินสด เงินฝากธนาคาร เงินคงเหลือ เสนอผู้บริหารเพื่อทราบทุก    สิ้นเดือน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5817323"/>
                  </a:ext>
                </a:extLst>
              </a:tr>
            </a:tbl>
          </a:graphicData>
        </a:graphic>
      </p:graphicFrame>
      <p:sp>
        <p:nvSpPr>
          <p:cNvPr id="5" name="Text Box 4">
            <a:extLst>
              <a:ext uri="{FF2B5EF4-FFF2-40B4-BE49-F238E27FC236}">
                <a16:creationId xmlns:a16="http://schemas.microsoft.com/office/drawing/2014/main" id="{553C73DB-1818-2D2E-0A37-F2A2C7845D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7765" y="159453"/>
            <a:ext cx="265838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altLang="th-TH" sz="3600" b="1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KodchiangUPC" panose="02020603050405020304" pitchFamily="18" charset="-34"/>
              </a:rPr>
              <a:t>สรุปผลการตรวจสอบ</a:t>
            </a:r>
          </a:p>
        </p:txBody>
      </p:sp>
      <p:graphicFrame>
        <p:nvGraphicFramePr>
          <p:cNvPr id="8" name="ตาราง 4">
            <a:extLst>
              <a:ext uri="{FF2B5EF4-FFF2-40B4-BE49-F238E27FC236}">
                <a16:creationId xmlns:a16="http://schemas.microsoft.com/office/drawing/2014/main" id="{D33EBCFB-A78D-DC1D-2656-BFF92C0820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683747"/>
              </p:ext>
            </p:extLst>
          </p:nvPr>
        </p:nvGraphicFramePr>
        <p:xfrm>
          <a:off x="95491" y="1056209"/>
          <a:ext cx="12001017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26934">
                  <a:extLst>
                    <a:ext uri="{9D8B030D-6E8A-4147-A177-3AD203B41FA5}">
                      <a16:colId xmlns:a16="http://schemas.microsoft.com/office/drawing/2014/main" val="3872674336"/>
                    </a:ext>
                  </a:extLst>
                </a:gridCol>
                <a:gridCol w="6074083">
                  <a:extLst>
                    <a:ext uri="{9D8B030D-6E8A-4147-A177-3AD203B41FA5}">
                      <a16:colId xmlns:a16="http://schemas.microsoft.com/office/drawing/2014/main" val="18309064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ประเด็นเรื่อง</a:t>
                      </a:r>
                    </a:p>
                  </a:txBody>
                  <a:tcPr>
                    <a:solidFill>
                      <a:srgbClr val="8DF3D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ข้อเสนอแนะ</a:t>
                      </a:r>
                    </a:p>
                  </a:txBody>
                  <a:tcPr>
                    <a:solidFill>
                      <a:srgbClr val="8DF3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417618"/>
                  </a:ext>
                </a:extLst>
              </a:tr>
              <a:tr h="143550">
                <a:tc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4. ด้านจัดเก็บรายได้ค่ารักษาพยาบาล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endParaRPr lang="th-TH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40243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100" b="1" spc="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พบว่า มีคำสั่งมอบหมายหน้าที่ผู้รับผิดชอบการจัดเก็บรายได้ครบทุกสิทธิ และมีคำสั่งแต่งตั้งทีม </a:t>
                      </a:r>
                      <a:r>
                        <a:rPr lang="en-US" sz="2100" b="1" spc="0" baseline="0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AuditChart</a:t>
                      </a:r>
                      <a:r>
                        <a:rPr lang="th-TH" sz="2100" b="1" spc="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ตรวจสอบความถูกต้องการสรุปการรักษาพยาบาลทุกครั้ง  มีการจัดทำทะเบียนคุมลูกหนี้ทุกสิทธิ </a:t>
                      </a:r>
                      <a:r>
                        <a:rPr lang="th-TH" sz="2100" b="1" spc="0" baseline="0" dirty="0">
                          <a:solidFill>
                            <a:srgbClr val="FF0000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ยกเว้นสิทธิ      ชำระเงิน </a:t>
                      </a:r>
                      <a:r>
                        <a:rPr lang="th-TH" sz="2100" b="1" spc="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มีการบันทึกข้อมูลจัดเก็บรายได้เป็นปัจจุบัน แต่ยังขาดการสอบทานข้อมูลที่ถูกต้องก่อนส่งให้งานบัญชีเพื่อบันทึกบัญชี มีการตรวจสอบสิทธิรักษาพยาบาลทุกครั้งที่รับบริการ</a:t>
                      </a:r>
                      <a:endParaRPr lang="th-TH" sz="2100" b="1" spc="-90" baseline="0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r>
                        <a:rPr lang="th-TH" sz="2100" b="1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ควรเพิ่มการตรวจสอบค่ารักษาพยาบาลผู้ป่วยนอกก่อนการจัดเก็บรายได้เพื่อ การจัดเก็บรายได้ที่ถูกต้อง ให้จัดทำทะเบียนคุมให้ครอบคลุมทุกสิทธิเพื่อติดตามการจัดเก็บรายได้ และให้มีการตรวจสอบสิทธิรักษาพยาบาลทุกครั้งที่มีผู้มา        รับบริการ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447072"/>
                  </a:ext>
                </a:extLst>
              </a:tr>
            </a:tbl>
          </a:graphicData>
        </a:graphic>
      </p:graphicFrame>
      <p:pic>
        <p:nvPicPr>
          <p:cNvPr id="1026" name="Picture 2" descr="กระทรวงสาธารณสุข (ประเทศไทย) - วิกิพีเดีย">
            <a:extLst>
              <a:ext uri="{FF2B5EF4-FFF2-40B4-BE49-F238E27FC236}">
                <a16:creationId xmlns:a16="http://schemas.microsoft.com/office/drawing/2014/main" id="{8523285A-0FF8-5267-4A74-BE76DC528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0" y="0"/>
            <a:ext cx="1201478" cy="1202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86620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วงรี 4">
            <a:extLst>
              <a:ext uri="{FF2B5EF4-FFF2-40B4-BE49-F238E27FC236}">
                <a16:creationId xmlns:a16="http://schemas.microsoft.com/office/drawing/2014/main" id="{FFC018C0-3EBB-907E-4A7D-3478EDFE3C58}"/>
              </a:ext>
            </a:extLst>
          </p:cNvPr>
          <p:cNvSpPr/>
          <p:nvPr/>
        </p:nvSpPr>
        <p:spPr bwMode="auto">
          <a:xfrm>
            <a:off x="4142687" y="31589"/>
            <a:ext cx="3505888" cy="646331"/>
          </a:xfrm>
          <a:prstGeom prst="ellipse">
            <a:avLst/>
          </a:prstGeom>
          <a:solidFill>
            <a:srgbClr val="EB3FDF"/>
          </a:solidFill>
          <a:ln w="9525" cap="flat" cmpd="sng" algn="ctr">
            <a:solidFill>
              <a:srgbClr val="EB3FDF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th-TH" sz="2400" b="0" i="0" u="none" strike="noStrike" kern="1200" cap="none" spc="0" normalizeH="0" baseline="0" noProof="0">
              <a:ln>
                <a:noFill/>
              </a:ln>
              <a:solidFill>
                <a:srgbClr val="545472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" name="Text Box 4">
            <a:extLst>
              <a:ext uri="{FF2B5EF4-FFF2-40B4-BE49-F238E27FC236}">
                <a16:creationId xmlns:a16="http://schemas.microsoft.com/office/drawing/2014/main" id="{851A41CA-B8E8-67DC-EB1C-D379B5609C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7765" y="30059"/>
            <a:ext cx="265838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545472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KodchiangUPC" panose="02020603050405020304" pitchFamily="18" charset="-34"/>
              </a:rPr>
              <a:t>สรุปผลการตรวจสอบ</a:t>
            </a:r>
          </a:p>
        </p:txBody>
      </p:sp>
      <p:graphicFrame>
        <p:nvGraphicFramePr>
          <p:cNvPr id="3" name="ตาราง 4">
            <a:extLst>
              <a:ext uri="{FF2B5EF4-FFF2-40B4-BE49-F238E27FC236}">
                <a16:creationId xmlns:a16="http://schemas.microsoft.com/office/drawing/2014/main" id="{351FFB1E-6D56-272D-45CA-038BFE179E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705797"/>
              </p:ext>
            </p:extLst>
          </p:nvPr>
        </p:nvGraphicFramePr>
        <p:xfrm>
          <a:off x="95489" y="4654542"/>
          <a:ext cx="12001017" cy="1508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26934">
                  <a:extLst>
                    <a:ext uri="{9D8B030D-6E8A-4147-A177-3AD203B41FA5}">
                      <a16:colId xmlns:a16="http://schemas.microsoft.com/office/drawing/2014/main" val="3872674336"/>
                    </a:ext>
                  </a:extLst>
                </a:gridCol>
                <a:gridCol w="6074083">
                  <a:extLst>
                    <a:ext uri="{9D8B030D-6E8A-4147-A177-3AD203B41FA5}">
                      <a16:colId xmlns:a16="http://schemas.microsoft.com/office/drawing/2014/main" val="18309064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7. ด้านการตรวจสอบการใช้จ่ายเงินกองทุนหลักประกันสุขภาพแห่งชาติ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endParaRPr lang="th-TH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0501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พบว่า โครงการตามแผนปฏิบัติการปีงบประมาณ ๒๕๖๘ มีการขอใช้งบประมาณไม่สอดคล้องกับวัตถุประสงค์ของกองทุนฯ และไม่มีรายงานความก้าวหน้าของเงินกองทุนฯ ให้ผู้บริหารและคณะกรรมการ </a:t>
                      </a:r>
                      <a:r>
                        <a:rPr lang="th-TH" sz="2100" b="1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คปส</a:t>
                      </a: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อ.ทราบ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ให้ปรับแผนปฏิบัติการ/โครงการ ให้สอดคล้องกับวัตถุประสงค์ของกองทุนฯ และรายงานความก้าวหน้าของเงินกองทุนฯ ให้ผู้บริหารและคณะกรรมการ </a:t>
                      </a:r>
                      <a:r>
                        <a:rPr lang="th-TH" sz="2100" b="1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คปส</a:t>
                      </a: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อ.ทราบ ทุกไตรมาส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6043077"/>
                  </a:ext>
                </a:extLst>
              </a:tr>
            </a:tbl>
          </a:graphicData>
        </a:graphic>
      </p:graphicFrame>
      <p:graphicFrame>
        <p:nvGraphicFramePr>
          <p:cNvPr id="6" name="ตาราง 4">
            <a:extLst>
              <a:ext uri="{FF2B5EF4-FFF2-40B4-BE49-F238E27FC236}">
                <a16:creationId xmlns:a16="http://schemas.microsoft.com/office/drawing/2014/main" id="{AF476CE1-8920-A302-8D53-CB81F62E24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8196776"/>
              </p:ext>
            </p:extLst>
          </p:nvPr>
        </p:nvGraphicFramePr>
        <p:xfrm>
          <a:off x="95490" y="954966"/>
          <a:ext cx="12001017" cy="3535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26934">
                  <a:extLst>
                    <a:ext uri="{9D8B030D-6E8A-4147-A177-3AD203B41FA5}">
                      <a16:colId xmlns:a16="http://schemas.microsoft.com/office/drawing/2014/main" val="3872674336"/>
                    </a:ext>
                  </a:extLst>
                </a:gridCol>
                <a:gridCol w="6074083">
                  <a:extLst>
                    <a:ext uri="{9D8B030D-6E8A-4147-A177-3AD203B41FA5}">
                      <a16:colId xmlns:a16="http://schemas.microsoft.com/office/drawing/2014/main" val="18309064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ประเด็นเรื่อง</a:t>
                      </a:r>
                    </a:p>
                  </a:txBody>
                  <a:tcPr>
                    <a:solidFill>
                      <a:srgbClr val="8DF3D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ข้อเสนอแนะ</a:t>
                      </a:r>
                    </a:p>
                  </a:txBody>
                  <a:tcPr>
                    <a:solidFill>
                      <a:srgbClr val="8DF3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417618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2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6. </a:t>
                      </a:r>
                      <a:r>
                        <a:rPr lang="th-TH" sz="2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แผนเงินบำรุง พบว่า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thaiDist"/>
                      <a:endParaRPr lang="th-TH" sz="22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rgbClr val="F6F5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8426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 1) แผนรายจ่ายเงินบำรุงประเภทค่าใช้จ่ายดำเนินการตามแผนงาน/โครงการ ไม่สอดคล้องกับแผนปฏิบัติการตามแผนยุทธศาสตร์ </a:t>
                      </a:r>
                      <a:r>
                        <a:rPr lang="th-TH" sz="2100" b="1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คปส</a:t>
                      </a: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อ.</a:t>
                      </a:r>
                    </a:p>
                    <a:p>
                      <a:pPr marL="0" indent="0" algn="thaiDist">
                        <a:buNone/>
                      </a:pPr>
                      <a:endParaRPr lang="th-TH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endParaRPr lang="th-TH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None/>
                      </a:pP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2) หน่วยงานจัดทำแผนงาน/โครงการ ไม่ครอบคลุมตามนโยบาย นพ.สสจ. กำหนด 5 ด้านเศรษฐกิจสุขภาพเป็นเลิศ(</a:t>
                      </a:r>
                      <a:r>
                        <a:rPr lang="en-US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Health Related Economy Excellence) </a:t>
                      </a:r>
                      <a:endParaRPr lang="th-TH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กำชับให้ผู้รับผิดชอบงานแผนยุทธศาต</a:t>
                      </a:r>
                      <a:r>
                        <a:rPr lang="th-TH" sz="2100" b="1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ร์</a:t>
                      </a: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และงานการเงินสอบทานความถูกต้องอย่างรอบคอบ รักกุม ของข้อมูลให้มีความน่าเชื่อถือ ผู้บริหารสามารถนำข้อมูลตัวเลขด้านรายรับ - รายจ่ายของหน่วยงานไปใช้ได้อย่างเชื่อมั่น และหน่วยงานมีแผนยุทธศาสตร์ที่จะนำไปใช้ได้อย่างถูกต้อง 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ให้หน่วยงานทบทวนแผนรายจ่ายเงินบำรุง และแผนยุทธศาสตร์ของหน่วยงานระหว่างปี ให้สอดคล้องกับสถานการณ์ปัจจุบัน ให้มีความถูกต้องตรงกัน และสอดคล้องกับนโยบาย นพ.สสจ. กำหนด 5 ด้านเศรษฐกิจสุขภาพเป็นเลิศ (</a:t>
                      </a:r>
                      <a:r>
                        <a:rPr lang="en-US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Health Related Economy Excellence)</a:t>
                      </a: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032504"/>
                  </a:ext>
                </a:extLst>
              </a:tr>
            </a:tbl>
          </a:graphicData>
        </a:graphic>
      </p:graphicFrame>
      <p:pic>
        <p:nvPicPr>
          <p:cNvPr id="1026" name="Picture 2" descr="กระทรวงสาธารณสุข (ประเทศไทย) - วิกิพีเดีย">
            <a:extLst>
              <a:ext uri="{FF2B5EF4-FFF2-40B4-BE49-F238E27FC236}">
                <a16:creationId xmlns:a16="http://schemas.microsoft.com/office/drawing/2014/main" id="{8523285A-0FF8-5267-4A74-BE76DC528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0" y="0"/>
            <a:ext cx="1253480" cy="1254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9246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วงรี 4">
            <a:extLst>
              <a:ext uri="{FF2B5EF4-FFF2-40B4-BE49-F238E27FC236}">
                <a16:creationId xmlns:a16="http://schemas.microsoft.com/office/drawing/2014/main" id="{FFC018C0-3EBB-907E-4A7D-3478EDFE3C58}"/>
              </a:ext>
            </a:extLst>
          </p:cNvPr>
          <p:cNvSpPr/>
          <p:nvPr/>
        </p:nvSpPr>
        <p:spPr bwMode="auto">
          <a:xfrm>
            <a:off x="4142687" y="273124"/>
            <a:ext cx="3505888" cy="646331"/>
          </a:xfrm>
          <a:prstGeom prst="ellipse">
            <a:avLst/>
          </a:prstGeom>
          <a:solidFill>
            <a:srgbClr val="EB3FDF"/>
          </a:solidFill>
          <a:ln w="9525" cap="flat" cmpd="sng" algn="ctr">
            <a:solidFill>
              <a:srgbClr val="EB3FDF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th-TH" sz="2400" b="0" i="0" u="none" strike="noStrike" kern="1200" cap="none" spc="0" normalizeH="0" baseline="0" noProof="0">
              <a:ln>
                <a:noFill/>
              </a:ln>
              <a:solidFill>
                <a:srgbClr val="545472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2EE97D30-8D3E-2F97-B462-14C1C7637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239912-C8AB-4140-8426-EDC964AB4A9A}" type="slidenum">
              <a:rPr kumimoji="0" lang="en-US" alt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545472"/>
                </a:solidFill>
                <a:effectLst/>
                <a:uLnTx/>
                <a:uFillTx/>
                <a:latin typeface="Cordia New" panose="020B0304020202020204" pitchFamily="34" charset="-3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545472"/>
              </a:solidFill>
              <a:effectLst/>
              <a:uLnTx/>
              <a:uFillTx/>
              <a:latin typeface="Cordia New" panose="020B0304020202020204" pitchFamily="34" charset="-3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2" name="Text Box 4">
            <a:extLst>
              <a:ext uri="{FF2B5EF4-FFF2-40B4-BE49-F238E27FC236}">
                <a16:creationId xmlns:a16="http://schemas.microsoft.com/office/drawing/2014/main" id="{851A41CA-B8E8-67DC-EB1C-D379B5609C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7765" y="271601"/>
            <a:ext cx="265838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545472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KodchiangUPC" panose="02020603050405020304" pitchFamily="18" charset="-34"/>
              </a:rPr>
              <a:t>สรุปผลการตรวจสอบ</a:t>
            </a:r>
          </a:p>
        </p:txBody>
      </p:sp>
      <p:graphicFrame>
        <p:nvGraphicFramePr>
          <p:cNvPr id="3" name="ตาราง 4">
            <a:extLst>
              <a:ext uri="{FF2B5EF4-FFF2-40B4-BE49-F238E27FC236}">
                <a16:creationId xmlns:a16="http://schemas.microsoft.com/office/drawing/2014/main" id="{351FFB1E-6D56-272D-45CA-038BFE179E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5410130"/>
              </p:ext>
            </p:extLst>
          </p:nvPr>
        </p:nvGraphicFramePr>
        <p:xfrm>
          <a:off x="95491" y="1261519"/>
          <a:ext cx="12001017" cy="42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26934">
                  <a:extLst>
                    <a:ext uri="{9D8B030D-6E8A-4147-A177-3AD203B41FA5}">
                      <a16:colId xmlns:a16="http://schemas.microsoft.com/office/drawing/2014/main" val="3872674336"/>
                    </a:ext>
                  </a:extLst>
                </a:gridCol>
                <a:gridCol w="6074083">
                  <a:extLst>
                    <a:ext uri="{9D8B030D-6E8A-4147-A177-3AD203B41FA5}">
                      <a16:colId xmlns:a16="http://schemas.microsoft.com/office/drawing/2014/main" val="18309064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ประเด็นเรื่อง</a:t>
                      </a:r>
                    </a:p>
                  </a:txBody>
                  <a:tcPr>
                    <a:solidFill>
                      <a:srgbClr val="8DF3D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ข้อเสนอแนะ</a:t>
                      </a:r>
                    </a:p>
                  </a:txBody>
                  <a:tcPr>
                    <a:solidFill>
                      <a:srgbClr val="8DF3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417618"/>
                  </a:ext>
                </a:extLst>
              </a:tr>
            </a:tbl>
          </a:graphicData>
        </a:graphic>
      </p:graphicFrame>
      <p:graphicFrame>
        <p:nvGraphicFramePr>
          <p:cNvPr id="6" name="ตาราง 5">
            <a:extLst>
              <a:ext uri="{FF2B5EF4-FFF2-40B4-BE49-F238E27FC236}">
                <a16:creationId xmlns:a16="http://schemas.microsoft.com/office/drawing/2014/main" id="{77890258-05BD-25D2-9EB2-928AD1FB8A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1044201"/>
              </p:ext>
            </p:extLst>
          </p:nvPr>
        </p:nvGraphicFramePr>
        <p:xfrm>
          <a:off x="95491" y="1688245"/>
          <a:ext cx="1201165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32185">
                  <a:extLst>
                    <a:ext uri="{9D8B030D-6E8A-4147-A177-3AD203B41FA5}">
                      <a16:colId xmlns:a16="http://schemas.microsoft.com/office/drawing/2014/main" val="2974660248"/>
                    </a:ext>
                  </a:extLst>
                </a:gridCol>
                <a:gridCol w="6079465">
                  <a:extLst>
                    <a:ext uri="{9D8B030D-6E8A-4147-A177-3AD203B41FA5}">
                      <a16:colId xmlns:a16="http://schemas.microsoft.com/office/drawing/2014/main" val="2281695880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8. ตรวจสอบระบบเทคโนโลยีสารสนเทศ (</a:t>
                      </a:r>
                      <a:r>
                        <a:rPr lang="en-US" sz="2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information Technology Audit)</a:t>
                      </a:r>
                      <a:endParaRPr lang="th-TH" sz="2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rgbClr val="B9F0F3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thaiDist"/>
                      <a:endParaRPr lang="th-TH" sz="22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rgbClr val="F6F5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34559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พบว่า การปฏิบัติตามประกาศนโยบายรักษาความมั่นคงปลอดภัยด้านเทคโนโลยีสารสนเทศ ครบถ้วน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ควรมีการพัฒนาทักษะ เพิ่มเติมของบุคลากรที่เกี่ยวข้องโดยตรงกับการรักษาความมั่นคงปลอดภัยด้านเทคโนโลยีสารสนเทศ 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endParaRPr lang="th-TH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thaiDist">
                        <a:buFontTx/>
                        <a:buNone/>
                      </a:pPr>
                      <a:endParaRPr lang="th-TH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7196478"/>
                  </a:ext>
                </a:extLst>
              </a:tr>
            </a:tbl>
          </a:graphicData>
        </a:graphic>
      </p:graphicFrame>
      <p:pic>
        <p:nvPicPr>
          <p:cNvPr id="1026" name="Picture 2" descr="กระทรวงสาธารณสุข (ประเทศไทย) - วิกิพีเดีย">
            <a:extLst>
              <a:ext uri="{FF2B5EF4-FFF2-40B4-BE49-F238E27FC236}">
                <a16:creationId xmlns:a16="http://schemas.microsoft.com/office/drawing/2014/main" id="{8523285A-0FF8-5267-4A74-BE76DC528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0" y="0"/>
            <a:ext cx="1242857" cy="124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ตาราง 4">
            <a:extLst>
              <a:ext uri="{FF2B5EF4-FFF2-40B4-BE49-F238E27FC236}">
                <a16:creationId xmlns:a16="http://schemas.microsoft.com/office/drawing/2014/main" id="{6F4F6EDF-2FED-C3B5-94BE-716EE65FCE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5389729"/>
              </p:ext>
            </p:extLst>
          </p:nvPr>
        </p:nvGraphicFramePr>
        <p:xfrm>
          <a:off x="106124" y="3310555"/>
          <a:ext cx="12001017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26934">
                  <a:extLst>
                    <a:ext uri="{9D8B030D-6E8A-4147-A177-3AD203B41FA5}">
                      <a16:colId xmlns:a16="http://schemas.microsoft.com/office/drawing/2014/main" val="3872674336"/>
                    </a:ext>
                  </a:extLst>
                </a:gridCol>
                <a:gridCol w="6074083">
                  <a:extLst>
                    <a:ext uri="{9D8B030D-6E8A-4147-A177-3AD203B41FA5}">
                      <a16:colId xmlns:a16="http://schemas.microsoft.com/office/drawing/2014/main" val="18309064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9. ด้านประเมินผลระบบการควบคุมภายใน ตามมาตรฐานการควบคุมภายในสำหรับหน่วยงานภาครัฐ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endParaRPr lang="th-TH" sz="2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0501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หน่วยงานมีการจัดวางระบบควบคุมภายใน ยังไม่เป็นไปตามมาตรฐานการควบคมุภายในสำหรับหน่วยงานของรัฐที่กระทรวงการคลังกำหนด เนื่องจากบุคลากรขาดความรู้ความเข้าใจและแนวทางการปฏิบัติ จึงไม่สามารถบริหารจัดการความเสี่ยงของหน่วยงานได้อย่างแท้จริง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thaiDist">
                        <a:buFontTx/>
                        <a:buNone/>
                      </a:pPr>
                      <a:r>
                        <a:rPr lang="th-TH" sz="2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เห็นควรจัดให้มีการอบรมให้ความรู้แก่บุคลากรของหน่วยงานด้านการจัดวางระบบควบคุมภายใน เพื่อให้บุคลากรได้นำวิธีการ แนวทางการปฏิบัติไปใช้กับองค์กรได้อย่างถูกต้อง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60430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38437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วงรี 4">
            <a:extLst>
              <a:ext uri="{FF2B5EF4-FFF2-40B4-BE49-F238E27FC236}">
                <a16:creationId xmlns:a16="http://schemas.microsoft.com/office/drawing/2014/main" id="{FFC018C0-3EBB-907E-4A7D-3478EDFE3C58}"/>
              </a:ext>
            </a:extLst>
          </p:cNvPr>
          <p:cNvSpPr/>
          <p:nvPr/>
        </p:nvSpPr>
        <p:spPr bwMode="auto">
          <a:xfrm>
            <a:off x="4142687" y="31589"/>
            <a:ext cx="3505888" cy="646331"/>
          </a:xfrm>
          <a:prstGeom prst="ellipse">
            <a:avLst/>
          </a:prstGeom>
          <a:solidFill>
            <a:srgbClr val="EB3FDF"/>
          </a:solidFill>
          <a:ln w="9525" cap="flat" cmpd="sng" algn="ctr">
            <a:solidFill>
              <a:srgbClr val="EB3FDF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th-TH" sz="2400" b="0" i="0" u="none" strike="noStrike" kern="1200" cap="none" spc="0" normalizeH="0" baseline="0" noProof="0">
              <a:ln>
                <a:noFill/>
              </a:ln>
              <a:solidFill>
                <a:srgbClr val="545472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2EE97D30-8D3E-2F97-B462-14C1C7637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239912-C8AB-4140-8426-EDC964AB4A9A}" type="slidenum">
              <a:rPr kumimoji="0" lang="en-US" alt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545472"/>
                </a:solidFill>
                <a:effectLst/>
                <a:uLnTx/>
                <a:uFillTx/>
                <a:latin typeface="Cordia New" panose="020B0304020202020204" pitchFamily="34" charset="-3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545472"/>
              </a:solidFill>
              <a:effectLst/>
              <a:uLnTx/>
              <a:uFillTx/>
              <a:latin typeface="Cordia New" panose="020B0304020202020204" pitchFamily="34" charset="-3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2" name="Text Box 4">
            <a:extLst>
              <a:ext uri="{FF2B5EF4-FFF2-40B4-BE49-F238E27FC236}">
                <a16:creationId xmlns:a16="http://schemas.microsoft.com/office/drawing/2014/main" id="{851A41CA-B8E8-67DC-EB1C-D379B5609C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7765" y="30059"/>
            <a:ext cx="265838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545472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KodchiangUPC" panose="02020603050405020304" pitchFamily="18" charset="-34"/>
              </a:rPr>
              <a:t>สรุปผลการตรวจสอบ</a:t>
            </a:r>
          </a:p>
        </p:txBody>
      </p:sp>
      <p:graphicFrame>
        <p:nvGraphicFramePr>
          <p:cNvPr id="3" name="ตาราง 4">
            <a:extLst>
              <a:ext uri="{FF2B5EF4-FFF2-40B4-BE49-F238E27FC236}">
                <a16:creationId xmlns:a16="http://schemas.microsoft.com/office/drawing/2014/main" id="{351FFB1E-6D56-272D-45CA-038BFE179E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9236901"/>
              </p:ext>
            </p:extLst>
          </p:nvPr>
        </p:nvGraphicFramePr>
        <p:xfrm>
          <a:off x="95491" y="826829"/>
          <a:ext cx="12054183" cy="2987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53191">
                  <a:extLst>
                    <a:ext uri="{9D8B030D-6E8A-4147-A177-3AD203B41FA5}">
                      <a16:colId xmlns:a16="http://schemas.microsoft.com/office/drawing/2014/main" val="3872674336"/>
                    </a:ext>
                  </a:extLst>
                </a:gridCol>
                <a:gridCol w="6100992">
                  <a:extLst>
                    <a:ext uri="{9D8B030D-6E8A-4147-A177-3AD203B41FA5}">
                      <a16:colId xmlns:a16="http://schemas.microsoft.com/office/drawing/2014/main" val="18309064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ประเด็นเรื่อง</a:t>
                      </a:r>
                    </a:p>
                  </a:txBody>
                  <a:tcPr>
                    <a:solidFill>
                      <a:srgbClr val="8DF3D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ข้อเสนอแนะ</a:t>
                      </a:r>
                    </a:p>
                  </a:txBody>
                  <a:tcPr>
                    <a:solidFill>
                      <a:srgbClr val="8DF3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417618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10. ด้านการจ่ายเงินค่าตอบแทน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thaiDist"/>
                      <a:endParaRPr lang="th-TH" sz="22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rgbClr val="F6F5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8426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1900" b="1" dirty="0">
                          <a:solidFill>
                            <a:srgbClr val="00B050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4.1</a:t>
                      </a:r>
                      <a:r>
                        <a:rPr lang="th-TH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900" b="1" dirty="0">
                          <a:solidFill>
                            <a:srgbClr val="00B050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ด้านการจ่ายเงินค่าตอบแทน พตส./ไม่ทำเวชปฏิบัติ/เบี้ยเลี้ยงเหมาจ่าย พบว่า</a:t>
                      </a:r>
                    </a:p>
                    <a:p>
                      <a:pPr marL="0" indent="0" algn="thaiDist">
                        <a:buNone/>
                      </a:pPr>
                      <a:r>
                        <a:rPr lang="th-TH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1) เอกสารประกอบการเบิกจ่ายไม่ครบถ้วน เช่น สำเนาใบตรวจสอบสิทธิ และสำเนาใบประกอบโรคศิลป์ ทำให้ไม่สามารถตรวจสอบได้ว่าการเบิกจ่ายในครั้งนั้นมีใบประกอบ     โรคศิลป์ที่หมดอายุหรือไม่ ซึ่งหากใบประกอบโรคฯ หมดอายุจะไม่สามารถเบิกจ่ายได้ </a:t>
                      </a:r>
                    </a:p>
                    <a:p>
                      <a:pPr marL="0" indent="0" algn="thaiDist">
                        <a:buNone/>
                      </a:pPr>
                      <a:r>
                        <a:rPr lang="th-TH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2) การเบิกค่าตอบแทน พตส./เบี้ยเลี้ยงเหมาจ่าย ไม่มีการจัดทำรายงานการตรวจสอบการมาปฏิบัติงานครบ 15 วันทำการประกอบการเบิกจ่าย ทำให้ไม่สามารถตรวจสอบได้ว่า ผู้ปฏิบัติงานมาครบ 15 วันทำการหรือไม่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thaiDist"/>
                      <a:endParaRPr lang="th-TH" sz="20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algn="thaiDist"/>
                      <a:r>
                        <a:rPr lang="th-TH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ควรแนบสำเนาใบตรวจสอบสิทธิการเบิกเงิน พตส. และสำเนาใบประกอบโรคศิลป์ เป็นเอกสารหลักฐานประกอบเบิกทุกครั้งที่มีการเบิกจ่าย ทั้งนี้เพื่อป้องกันการเบิกจ่ายในการณีใบประกอบฯหมดอายุระหว่างปี </a:t>
                      </a:r>
                    </a:p>
                    <a:p>
                      <a:pPr algn="thaiDist"/>
                      <a:r>
                        <a:rPr lang="th-TH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ควรให้ผู้รับผิดชอบงานการเจ้าหน้าที่  สรุปการปฏิบัติงานของเจ้าหน้าที่ทุกเดือน เพื่อรับรองการปฏิบัติงานในแต่ละเดือนว่าได้มีการปฏิบัติงานครบ 15 วันทำการจริง เพื่อประกอบหลักฐานการเบิกจ่ายทุกครั้ง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032504"/>
                  </a:ext>
                </a:extLst>
              </a:tr>
            </a:tbl>
          </a:graphicData>
        </a:graphic>
      </p:graphicFrame>
      <p:graphicFrame>
        <p:nvGraphicFramePr>
          <p:cNvPr id="6" name="ตาราง 5">
            <a:extLst>
              <a:ext uri="{FF2B5EF4-FFF2-40B4-BE49-F238E27FC236}">
                <a16:creationId xmlns:a16="http://schemas.microsoft.com/office/drawing/2014/main" id="{CAE0E449-DC96-02B4-5B45-9E5A2A19C9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1214997"/>
              </p:ext>
            </p:extLst>
          </p:nvPr>
        </p:nvGraphicFramePr>
        <p:xfrm>
          <a:off x="24268" y="3740534"/>
          <a:ext cx="12149674" cy="3108960"/>
        </p:xfrm>
        <a:graphic>
          <a:graphicData uri="http://schemas.openxmlformats.org/drawingml/2006/table">
            <a:tbl>
              <a:tblPr firstRow="1" bandRow="1"/>
              <a:tblGrid>
                <a:gridCol w="6000351">
                  <a:extLst>
                    <a:ext uri="{9D8B030D-6E8A-4147-A177-3AD203B41FA5}">
                      <a16:colId xmlns:a16="http://schemas.microsoft.com/office/drawing/2014/main" val="1668173809"/>
                    </a:ext>
                  </a:extLst>
                </a:gridCol>
                <a:gridCol w="6149323">
                  <a:extLst>
                    <a:ext uri="{9D8B030D-6E8A-4147-A177-3AD203B41FA5}">
                      <a16:colId xmlns:a16="http://schemas.microsoft.com/office/drawing/2014/main" val="115395356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Tahoma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Tahoma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Tahoma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Tahoma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Tahoma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Tahoma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Tahoma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Tahoma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Tahoma"/>
                          <a:cs typeface="Angsana New"/>
                        </a:defRPr>
                      </a:lvl9pPr>
                    </a:lstStyle>
                    <a:p>
                      <a:pPr marL="0" indent="0" algn="thaiDist">
                        <a:buNone/>
                      </a:pPr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2000" b="1" dirty="0">
                          <a:solidFill>
                            <a:srgbClr val="00B050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4.2 ค่าตอบแทนสำหรับเจ้าหน้าที่ที่ปฏิบัติงานในหน่วยบริการ (นอกเวลราชการ) ปี 66 พบว่า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thaiDist"/>
                      <a:endParaRPr lang="th-TH" sz="22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rgbClr val="F6F5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539602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Tahoma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Tahoma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Tahoma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Tahoma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Tahoma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Tahoma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Tahoma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Tahoma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Tahoma"/>
                          <a:cs typeface="Angsana New"/>
                        </a:defRPr>
                      </a:lvl9pPr>
                    </a:lstStyle>
                    <a:p>
                      <a:pPr marL="0" indent="0" algn="thaiDist">
                        <a:buNone/>
                      </a:pPr>
                      <a:r>
                        <a:rPr lang="th-TH" sz="20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1) ด้านหลักฐานการเบิกจ่ายค่าตอบแทน พบว่า ใช้แบบฟอร์มไม่เป็นไปตามที่ระเบียบกำหนด เนื่องจากมีการตัดเนื้อหาที่เป็นสาระสำคัญออก คือ การรับรองการเบิกของผู้ควบคุมงาน</a:t>
                      </a:r>
                    </a:p>
                    <a:p>
                      <a:pPr marL="0" indent="0" algn="thaiDist">
                        <a:buNone/>
                      </a:pPr>
                      <a:r>
                        <a:rPr lang="th-TH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2) บันทึกขออนุมัติเบิกจ่ายค่าตอบแทน มีการขออนุมัติเบิกจ่ายค่าตอบแทนจาก      งบ </a:t>
                      </a:r>
                      <a:r>
                        <a:rPr lang="en-US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PP</a:t>
                      </a:r>
                      <a:r>
                        <a:rPr lang="th-TH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ที่รับโอนจากโรงพยาบาลประจักษ์ฯ  มาจ่ายเป็นค่าตอบแทน ซึ่งจากการสัมภาษณ์ผู้รับผิดชอบงาน ว่า เป็นการโอนตรงจากบัญชีเงินกองทุน </a:t>
                      </a:r>
                      <a:r>
                        <a:rPr lang="en-US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UC</a:t>
                      </a:r>
                      <a:r>
                        <a:rPr lang="th-TH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ของ รพ. ซึ่งจะขัดกับระเบียบการรับเงินของ สสอ. ที่ไม่สามารถรับเงินจากกองทุน </a:t>
                      </a:r>
                      <a:r>
                        <a:rPr lang="en-US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UC</a:t>
                      </a:r>
                      <a:r>
                        <a:rPr lang="th-TH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ได้เนื่องจากมิใช่หน่วยบริการตามระเบียบว่าด้วยเงินกองทุน </a:t>
                      </a:r>
                      <a:r>
                        <a:rPr lang="en-US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UC</a:t>
                      </a:r>
                      <a:r>
                        <a:rPr lang="th-TH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แต่จะสามารถรับเฉพาะที่เป็นเงินบำรุงของ รพ. ในลักษณะจ่ายขาดได้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Tahoma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Tahoma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Tahoma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Tahoma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Tahoma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Tahoma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Tahoma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Tahoma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Tahoma"/>
                          <a:cs typeface="Angsana New"/>
                        </a:defRPr>
                      </a:lvl9pPr>
                    </a:lstStyle>
                    <a:p>
                      <a:pPr marL="0" indent="0" algn="thaiDist">
                        <a:buFontTx/>
                        <a:buNone/>
                      </a:pPr>
                      <a:r>
                        <a:rPr lang="th-TH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กำชับให้ผู้ขอเบิกใช้แบบฟอร์มที่กระทรวงการคลังกำหนด โดยไม่ควรตัดเนื้อหาสาระสำคัญที่ระเบียบกำหนดออกแต่อย่างใด แต่สามารถเพิ่มเติมตามความเหมาะสมได้ แต่ทั้งนี้ต้องไม่ขัดกับระเบียบ</a:t>
                      </a:r>
                    </a:p>
                    <a:p>
                      <a:pPr marL="0" indent="0" algn="thaiDist">
                        <a:buFontTx/>
                        <a:buNone/>
                      </a:pPr>
                      <a:r>
                        <a:rPr lang="th-TH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- การขออนุมัติจ่ายค่าตอบแทน ต้องขออนุมัติเบิกจ่ายจากเงินบำรุงของ สสอ. ส่วนการสนับสนุนจ่ายขาดที่รพ.จ่ายให้ สสอ. จะต้องสนับสนุนจากเงินบำรุงของ รพ.เอง ไม่ใช่การโอนจ่ายตรงจากงบ </a:t>
                      </a:r>
                      <a:r>
                        <a:rPr lang="en-US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PP</a:t>
                      </a:r>
                      <a:r>
                        <a:rPr lang="th-TH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ของกองทุน </a:t>
                      </a:r>
                      <a:r>
                        <a:rPr lang="en-US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UC</a:t>
                      </a:r>
                      <a:r>
                        <a:rPr lang="th-TH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เนื่องจาก สสอ.มิใช่หน่วยบริการตามระเบียบฯ กองทุน </a:t>
                      </a:r>
                      <a:r>
                        <a:rPr lang="en-US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UC</a:t>
                      </a:r>
                      <a:r>
                        <a:rPr lang="th-TH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แต่ สสอ. สามารถขอรับงบ </a:t>
                      </a:r>
                      <a:r>
                        <a:rPr lang="en-US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PP</a:t>
                      </a:r>
                      <a:r>
                        <a:rPr lang="th-TH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เพื่อจัดทำแผนงานโครงการจากกองทุน </a:t>
                      </a:r>
                      <a:r>
                        <a:rPr lang="en-US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UC</a:t>
                      </a:r>
                      <a:r>
                        <a:rPr lang="th-TH" sz="19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ส่วนท้องถิ่นได้ ซึ่งเจ้าหน้าที่ผู้ปฏิบัติงานควรศึกษาและปฏิบัติให้เข้าใจอย่างถูกต้อง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8933145"/>
                  </a:ext>
                </a:extLst>
              </a:tr>
            </a:tbl>
          </a:graphicData>
        </a:graphic>
      </p:graphicFrame>
      <p:pic>
        <p:nvPicPr>
          <p:cNvPr id="1026" name="Picture 2" descr="กระทรวงสาธารณสุข (ประเทศไทย) - วิกิพีเดีย">
            <a:extLst>
              <a:ext uri="{FF2B5EF4-FFF2-40B4-BE49-F238E27FC236}">
                <a16:creationId xmlns:a16="http://schemas.microsoft.com/office/drawing/2014/main" id="{8523285A-0FF8-5267-4A74-BE76DC528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0" y="0"/>
            <a:ext cx="1189744" cy="1190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19494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à¸à¸¥à¸à¸²à¸£à¸à¹à¸à¸«à¸²à¸£à¸¹à¸à¸ à¸²à¸à¸ªà¸³à¸«à¸£à¸±à¸ frame"/>
          <p:cNvSpPr>
            <a:spLocks noChangeAspect="1" noChangeArrowheads="1"/>
          </p:cNvSpPr>
          <p:nvPr/>
        </p:nvSpPr>
        <p:spPr bwMode="auto">
          <a:xfrm>
            <a:off x="1657946" y="-149573"/>
            <a:ext cx="214313" cy="214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4294" tIns="32147" rIns="64294" bIns="32147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96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3" name="TextBox 12">
            <a:extLst>
              <a:ext uri="{FF2B5EF4-FFF2-40B4-BE49-F238E27FC236}">
                <a16:creationId xmlns:a16="http://schemas.microsoft.com/office/drawing/2014/main" id="{804A7952-F581-662A-8CBB-434FB25637FF}"/>
              </a:ext>
            </a:extLst>
          </p:cNvPr>
          <p:cNvSpPr txBox="1"/>
          <p:nvPr/>
        </p:nvSpPr>
        <p:spPr>
          <a:xfrm>
            <a:off x="354515" y="1147947"/>
            <a:ext cx="11627340" cy="151868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rPr>
              <a:t>หน่วยรับตรวจ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rPr>
              <a:t>ผู้ปฏิบัติงานในหน่วยรับตรวจขาดความรู้ ทักษะ เกี่ยวกับกฎหมาย ระเบียบไม่เพียงพอ และยังไม่ได้รับการแก้ไขปัญหาอย่างจริงจัง จึงทำให้ความเสี่ยงหลงเหลืออยู่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rPr>
              <a:t>หน่วยรับตรวจยังไม่ให้ความสำคัญต่อข้อตรวจพบ และข้อทักท้วงของคณะกรรมการภาคีเครือข่ายระดับจังหวัด และระดับอำเภอ</a:t>
            </a:r>
          </a:p>
        </p:txBody>
      </p:sp>
      <p:sp>
        <p:nvSpPr>
          <p:cNvPr id="6" name="กระจาย 2 4">
            <a:extLst>
              <a:ext uri="{FF2B5EF4-FFF2-40B4-BE49-F238E27FC236}">
                <a16:creationId xmlns:a16="http://schemas.microsoft.com/office/drawing/2014/main" id="{18974AC6-7457-DB9D-13FD-8EDFCF6C2B31}"/>
              </a:ext>
            </a:extLst>
          </p:cNvPr>
          <p:cNvSpPr/>
          <p:nvPr/>
        </p:nvSpPr>
        <p:spPr>
          <a:xfrm>
            <a:off x="4498362" y="257461"/>
            <a:ext cx="3195276" cy="697764"/>
          </a:xfrm>
          <a:prstGeom prst="horizontalScroll">
            <a:avLst/>
          </a:prstGeom>
          <a:solidFill>
            <a:srgbClr val="DA574B"/>
          </a:solidFill>
          <a:ln w="9525">
            <a:solidFill>
              <a:schemeClr val="tx1"/>
            </a:solidFill>
          </a:ln>
          <a:effectLst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rPr>
              <a:t>ปัญหา/สาเหตุ</a:t>
            </a:r>
          </a:p>
        </p:txBody>
      </p:sp>
      <p:sp>
        <p:nvSpPr>
          <p:cNvPr id="2" name="TextBox 12">
            <a:extLst>
              <a:ext uri="{FF2B5EF4-FFF2-40B4-BE49-F238E27FC236}">
                <a16:creationId xmlns:a16="http://schemas.microsoft.com/office/drawing/2014/main" id="{386B4ABB-8947-77AA-92B9-11622DF5FEDF}"/>
              </a:ext>
            </a:extLst>
          </p:cNvPr>
          <p:cNvSpPr txBox="1"/>
          <p:nvPr/>
        </p:nvSpPr>
        <p:spPr>
          <a:xfrm>
            <a:off x="354515" y="3812856"/>
            <a:ext cx="11627340" cy="287290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th-TH" b="1" dirty="0">
                <a:solidFill>
                  <a:srgbClr val="0070C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ข้อเสนอการดำเนินงานของหน่วยงานในสังกัด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th-TH" sz="2200" b="1" dirty="0">
                <a:solidFill>
                  <a:srgbClr val="7030A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หน่วยรับตรวจควรประชุมหารือบูรณาการแนวทางการแก้ไขปัญหาร่วมกัน เพื่อจัดทำแผนการปรับปรุงมิให้เกิดประเด็นซ้ำอีก โดยพิจารณาถึงสาเหตุ และผลกระทบที่จะเกิดขึ้น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th-TH" sz="2200" b="1" dirty="0">
                <a:solidFill>
                  <a:srgbClr val="7030A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ผู้บริหารหน่วยงานในสังกัดให้ความสำคัญ และสร้างกลไกการติดตาม ควบคุม กำกับ ให้การจัดวางระบบควบคุมภายในและการบริหารความเสี่ยง 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th-TH" sz="2200" b="1" dirty="0">
                <a:solidFill>
                  <a:srgbClr val="7030A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ของตนให้เป็นไปตามหลักเกณฑ์และมาตรฐานที่กระทรวงการคลังกำหนดอย่างเคร่งครัด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th-TH" sz="2200" b="1" dirty="0">
                <a:solidFill>
                  <a:srgbClr val="7030A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ประเด็นสำคัญจากข้อตรวจพบจากการตรวจสอบภายในระดับจังหวัด เห็นควรให้หน่วยรับตรวจแก้ไขและถือปฏิบัติตามข้อเสนอแนะ ของผู้ตรวจสอบอย่างเคร่งครัด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th-TH" sz="2200" b="1" dirty="0">
              <a:solidFill>
                <a:srgbClr val="0070C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5" name="กระจาย 2 4">
            <a:extLst>
              <a:ext uri="{FF2B5EF4-FFF2-40B4-BE49-F238E27FC236}">
                <a16:creationId xmlns:a16="http://schemas.microsoft.com/office/drawing/2014/main" id="{A1392D2F-0E02-9737-FF9B-986974BA04D6}"/>
              </a:ext>
            </a:extLst>
          </p:cNvPr>
          <p:cNvSpPr/>
          <p:nvPr/>
        </p:nvSpPr>
        <p:spPr>
          <a:xfrm>
            <a:off x="3705856" y="3052076"/>
            <a:ext cx="5058581" cy="697764"/>
          </a:xfrm>
          <a:prstGeom prst="horizontalScroll">
            <a:avLst/>
          </a:prstGeom>
          <a:solidFill>
            <a:srgbClr val="DA574B"/>
          </a:solidFill>
          <a:ln w="9525">
            <a:solidFill>
              <a:schemeClr val="tx1"/>
            </a:solidFill>
          </a:ln>
          <a:effectLst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rPr>
              <a:t>ข้อเสนอ/มาตรการ การดำเนินงาน</a:t>
            </a:r>
          </a:p>
        </p:txBody>
      </p:sp>
    </p:spTree>
    <p:extLst>
      <p:ext uri="{BB962C8B-B14F-4D97-AF65-F5344CB8AC3E}">
        <p14:creationId xmlns:p14="http://schemas.microsoft.com/office/powerpoint/2010/main" val="19845307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645</TotalTime>
  <Words>3144</Words>
  <Application>Microsoft Office PowerPoint</Application>
  <PresentationFormat>แบบจอกว้าง</PresentationFormat>
  <Paragraphs>215</Paragraphs>
  <Slides>14</Slides>
  <Notes>11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7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14</vt:i4>
      </vt:variant>
    </vt:vector>
  </HeadingPairs>
  <TitlesOfParts>
    <vt:vector size="22" baseType="lpstr">
      <vt:lpstr>Calibri</vt:lpstr>
      <vt:lpstr>Cordia New</vt:lpstr>
      <vt:lpstr>DB Adman X</vt:lpstr>
      <vt:lpstr>JasmineUPC</vt:lpstr>
      <vt:lpstr>TH SarabunIT๙</vt:lpstr>
      <vt:lpstr>Times New Roman</vt:lpstr>
      <vt:lpstr>Wingdings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อาทิตยา ผดุงกิจ</dc:creator>
  <cp:lastModifiedBy>อาทิตยา ผดุงกิจ</cp:lastModifiedBy>
  <cp:revision>33</cp:revision>
  <cp:lastPrinted>2025-04-29T05:54:37Z</cp:lastPrinted>
  <dcterms:created xsi:type="dcterms:W3CDTF">2025-04-27T08:16:52Z</dcterms:created>
  <dcterms:modified xsi:type="dcterms:W3CDTF">2025-04-29T05:55:41Z</dcterms:modified>
</cp:coreProperties>
</file>