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73" r:id="rId5"/>
    <p:sldId id="274" r:id="rId6"/>
    <p:sldId id="270" r:id="rId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ร้อยละ
รพ.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อุดรธานี</c:v>
                </c:pt>
                <c:pt idx="1">
                  <c:v>หนองคาย</c:v>
                </c:pt>
                <c:pt idx="2">
                  <c:v>หนองบัวลำภู</c:v>
                </c:pt>
                <c:pt idx="3">
                  <c:v>บึงกาฬ</c:v>
                </c:pt>
                <c:pt idx="4">
                  <c:v>เลย</c:v>
                </c:pt>
                <c:pt idx="5">
                  <c:v>สกลนคร</c:v>
                </c:pt>
                <c:pt idx="6">
                  <c:v>นครพนม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95-4408-9ADC-B3A4E7E1490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ร้อยละ
รพ.สต.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อุดรธานี</c:v>
                </c:pt>
                <c:pt idx="1">
                  <c:v>หนองคาย</c:v>
                </c:pt>
                <c:pt idx="2">
                  <c:v>หนองบัวลำภู</c:v>
                </c:pt>
                <c:pt idx="3">
                  <c:v>บึงกาฬ</c:v>
                </c:pt>
                <c:pt idx="4">
                  <c:v>เลย</c:v>
                </c:pt>
                <c:pt idx="5">
                  <c:v>สกลนคร</c:v>
                </c:pt>
                <c:pt idx="6">
                  <c:v>นครพนม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100</c:v>
                </c:pt>
                <c:pt idx="1">
                  <c:v>100</c:v>
                </c:pt>
                <c:pt idx="2">
                  <c:v>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95-4408-9ADC-B3A4E7E1490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54542072"/>
        <c:axId val="354543152"/>
      </c:barChart>
      <c:catAx>
        <c:axId val="354542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54543152"/>
        <c:crosses val="autoZero"/>
        <c:auto val="1"/>
        <c:lblAlgn val="ctr"/>
        <c:lblOffset val="100"/>
        <c:noMultiLvlLbl val="0"/>
      </c:catAx>
      <c:valAx>
        <c:axId val="354543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35454207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</c:dTable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rgbClr val="0070C0"/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ให้บริการ(ครั้ง)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Sheet1!$A$2:$A$21</c:f>
              <c:strCache>
                <c:ptCount val="20"/>
                <c:pt idx="0">
                  <c:v>หนองวัวซอ</c:v>
                </c:pt>
                <c:pt idx="1">
                  <c:v>เพ็ญ</c:v>
                </c:pt>
                <c:pt idx="2">
                  <c:v>บ้านดุง</c:v>
                </c:pt>
                <c:pt idx="3">
                  <c:v>น้ำโสม</c:v>
                </c:pt>
                <c:pt idx="4">
                  <c:v>กุมภวาปี</c:v>
                </c:pt>
                <c:pt idx="5">
                  <c:v>กุดจับ</c:v>
                </c:pt>
                <c:pt idx="6">
                  <c:v>วังสามหมอ</c:v>
                </c:pt>
                <c:pt idx="7">
                  <c:v>โนนสะอาด</c:v>
                </c:pt>
                <c:pt idx="8">
                  <c:v>เมืองอุดรธานี</c:v>
                </c:pt>
                <c:pt idx="9">
                  <c:v>หนองหาน</c:v>
                </c:pt>
                <c:pt idx="10">
                  <c:v>หนองแสง</c:v>
                </c:pt>
                <c:pt idx="11">
                  <c:v>ทุ่งฝน</c:v>
                </c:pt>
                <c:pt idx="12">
                  <c:v>บ้านผือ</c:v>
                </c:pt>
                <c:pt idx="13">
                  <c:v>ศรีธาตุ</c:v>
                </c:pt>
                <c:pt idx="14">
                  <c:v>ไชยวาน</c:v>
                </c:pt>
                <c:pt idx="15">
                  <c:v>พิบูลย์รักษ์</c:v>
                </c:pt>
                <c:pt idx="16">
                  <c:v>กู่แก้ว</c:v>
                </c:pt>
                <c:pt idx="17">
                  <c:v>นายูง</c:v>
                </c:pt>
                <c:pt idx="18">
                  <c:v>ประจักษ์ศิลปาคม</c:v>
                </c:pt>
                <c:pt idx="19">
                  <c:v>สร้างคอม</c:v>
                </c:pt>
              </c:strCache>
            </c:str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7816</c:v>
                </c:pt>
                <c:pt idx="1">
                  <c:v>5736</c:v>
                </c:pt>
                <c:pt idx="2">
                  <c:v>5185</c:v>
                </c:pt>
                <c:pt idx="3">
                  <c:v>4512</c:v>
                </c:pt>
                <c:pt idx="4">
                  <c:v>4212</c:v>
                </c:pt>
                <c:pt idx="5">
                  <c:v>3188</c:v>
                </c:pt>
                <c:pt idx="6">
                  <c:v>3047</c:v>
                </c:pt>
                <c:pt idx="7">
                  <c:v>1967</c:v>
                </c:pt>
                <c:pt idx="8">
                  <c:v>1855</c:v>
                </c:pt>
                <c:pt idx="9">
                  <c:v>1540</c:v>
                </c:pt>
                <c:pt idx="10">
                  <c:v>1459</c:v>
                </c:pt>
                <c:pt idx="11">
                  <c:v>1181</c:v>
                </c:pt>
                <c:pt idx="12">
                  <c:v>1082</c:v>
                </c:pt>
                <c:pt idx="13">
                  <c:v>912</c:v>
                </c:pt>
                <c:pt idx="14">
                  <c:v>697</c:v>
                </c:pt>
                <c:pt idx="15">
                  <c:v>626</c:v>
                </c:pt>
                <c:pt idx="16">
                  <c:v>621</c:v>
                </c:pt>
                <c:pt idx="17">
                  <c:v>591</c:v>
                </c:pt>
                <c:pt idx="18">
                  <c:v>418</c:v>
                </c:pt>
                <c:pt idx="19">
                  <c:v>273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DD-49B7-BE84-F095C61D10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25"/>
        <c:axId val="542180528"/>
        <c:axId val="542181608"/>
      </c:barChart>
      <c:catAx>
        <c:axId val="54218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42181608"/>
        <c:crosses val="autoZero"/>
        <c:auto val="1"/>
        <c:lblAlgn val="ctr"/>
        <c:lblOffset val="100"/>
        <c:noMultiLvlLbl val="0"/>
      </c:catAx>
      <c:valAx>
        <c:axId val="542181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4218052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</c:dTable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rgbClr val="0070C0"/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ร้อยละ
การปักหมุด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Sheet1!$A$2:$A$21</c:f>
              <c:strCache>
                <c:ptCount val="20"/>
                <c:pt idx="0">
                  <c:v>ไชยวาน</c:v>
                </c:pt>
                <c:pt idx="1">
                  <c:v>ทุ่งฝน</c:v>
                </c:pt>
                <c:pt idx="2">
                  <c:v>พิบูลย์รักษ์</c:v>
                </c:pt>
                <c:pt idx="3">
                  <c:v>ศรีธาตุ</c:v>
                </c:pt>
                <c:pt idx="4">
                  <c:v>กู่แก้ว</c:v>
                </c:pt>
                <c:pt idx="5">
                  <c:v>ประจักษ์ศิลปาคม</c:v>
                </c:pt>
                <c:pt idx="6">
                  <c:v>หนองวัวซอ</c:v>
                </c:pt>
                <c:pt idx="7">
                  <c:v>เพ็ญ</c:v>
                </c:pt>
                <c:pt idx="8">
                  <c:v>โนนสะอาด</c:v>
                </c:pt>
                <c:pt idx="9">
                  <c:v>หนองหาน</c:v>
                </c:pt>
                <c:pt idx="10">
                  <c:v>บ้านดุง</c:v>
                </c:pt>
                <c:pt idx="11">
                  <c:v>กุดจับ</c:v>
                </c:pt>
                <c:pt idx="12">
                  <c:v>สร้างคอม</c:v>
                </c:pt>
                <c:pt idx="13">
                  <c:v>บ้านผือ</c:v>
                </c:pt>
                <c:pt idx="14">
                  <c:v>วังสามหมอ</c:v>
                </c:pt>
                <c:pt idx="15">
                  <c:v>กุมภวาปี</c:v>
                </c:pt>
                <c:pt idx="16">
                  <c:v>นายูง</c:v>
                </c:pt>
                <c:pt idx="17">
                  <c:v>น้ำโสม</c:v>
                </c:pt>
                <c:pt idx="18">
                  <c:v>เมืองอุดรธานี</c:v>
                </c:pt>
                <c:pt idx="19">
                  <c:v>หนองแสง</c:v>
                </c:pt>
              </c:strCache>
            </c:str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96.21</c:v>
                </c:pt>
                <c:pt idx="1">
                  <c:v>95.83</c:v>
                </c:pt>
                <c:pt idx="2">
                  <c:v>94.82</c:v>
                </c:pt>
                <c:pt idx="3">
                  <c:v>94.68</c:v>
                </c:pt>
                <c:pt idx="4">
                  <c:v>94.5</c:v>
                </c:pt>
                <c:pt idx="5">
                  <c:v>94.16</c:v>
                </c:pt>
                <c:pt idx="6">
                  <c:v>93.37</c:v>
                </c:pt>
                <c:pt idx="7">
                  <c:v>92.74</c:v>
                </c:pt>
                <c:pt idx="8">
                  <c:v>92.21</c:v>
                </c:pt>
                <c:pt idx="9">
                  <c:v>88.43</c:v>
                </c:pt>
                <c:pt idx="10">
                  <c:v>85.94</c:v>
                </c:pt>
                <c:pt idx="11">
                  <c:v>80.62</c:v>
                </c:pt>
                <c:pt idx="12">
                  <c:v>80.45</c:v>
                </c:pt>
                <c:pt idx="13">
                  <c:v>79.09</c:v>
                </c:pt>
                <c:pt idx="14">
                  <c:v>77.7</c:v>
                </c:pt>
                <c:pt idx="15">
                  <c:v>76.900000000000006</c:v>
                </c:pt>
                <c:pt idx="16">
                  <c:v>70.930000000000007</c:v>
                </c:pt>
                <c:pt idx="17">
                  <c:v>65.77</c:v>
                </c:pt>
                <c:pt idx="18">
                  <c:v>61.5</c:v>
                </c:pt>
                <c:pt idx="19">
                  <c:v>61.03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9D-4FD7-8DC7-3A9B1FD1BF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25"/>
        <c:axId val="542180528"/>
        <c:axId val="542181608"/>
      </c:barChart>
      <c:catAx>
        <c:axId val="54218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42181608"/>
        <c:crosses val="autoZero"/>
        <c:auto val="1"/>
        <c:lblAlgn val="ctr"/>
        <c:lblOffset val="100"/>
        <c:noMultiLvlLbl val="0"/>
      </c:catAx>
      <c:valAx>
        <c:axId val="542181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4218052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</c:dTable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rgbClr val="0070C0"/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276E45E-645C-25D3-AAC1-EA6100716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6533A010-047D-B8E7-9A7F-01920BF69A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49D38F6E-5099-DAA9-A991-E5E8485ED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8302784-95A4-9B91-62B3-0A75CD051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F2A2F81-C54F-1B5C-451F-631519CD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9003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E26C7A4-D7A7-2D9D-0AD7-72FE026C0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7224097-96E4-E64B-088C-2D3A1A6C1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E042703-A8BF-6973-D807-C8F0A00E7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F33B71D-1945-F1D1-2A18-A946BB5CA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DF8312E-ED55-B767-7888-C27EF3943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132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1D83F8-A586-3742-1B45-CF94D73F2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DC47F62-0D74-6967-5132-2699360F8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23C0CE6-0D9A-4868-99D6-16D1F7F98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2857311-8E58-7CDF-6598-F68CD3E6F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B6ADA77-EE8B-2DD5-7DC6-9784CF77F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38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D77EEB4-E489-5557-EAAE-44BF808C4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756C1A3-DCD3-43D0-EDBB-C35817BB6B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51683CD3-4B3A-6299-5556-00BD3A00E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C029A56-9A9B-BA14-788D-0CA5D4A3E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A20AB69-314D-2BD3-DDC3-7DF02864A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C12B125E-30F2-1344-DA36-4B1E17AA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6073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D5DDFA9-A452-4399-0CED-2AEE16327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AF5C905-309B-C48E-E018-559C5141D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8D0EB547-682F-BE77-3DF5-02DB2E396F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A033D205-FB61-7C13-1E4D-25D1EFD226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C8DC2B58-0AFD-6966-73E4-EBDCAFE8A3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9AD64A46-B3F3-69E6-17BE-95B87017E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7FF03F00-F976-37FA-D476-B6A6B3BDD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ED404CA6-AAEA-B76D-723F-3D128A2B0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963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719A14F-AA12-78EB-7F85-0ACFB65E3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7E5EA480-E4B8-1028-64BF-ED3148DCE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C28193B-5CB9-C93C-19DE-9D7D8E954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8085436F-D6AC-7E69-D55D-5B87B37D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622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183CBAAD-022A-7AB6-B2B3-64AB07B9F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E91FF8E1-6C0D-C069-35C6-FD0013391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2CE5BA3-6D87-3F8A-2C6F-8F5CC448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8145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FC778CE-EFCD-E95B-5EC1-D733A923F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3615B45-DACB-C6AF-A3AA-F654FEB86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4F7698D-80AC-B396-4F3F-6FFC35326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24394E5-B22C-3D5A-60AC-083FDF5FB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49D07D4-50B8-876B-EDCF-76248C293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6E944D2D-B689-45D2-4195-FEEC65980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522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E4BF713-AC5C-4B9E-E690-E45EBD598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D0244A74-1BA2-1AFD-0EE1-6F1E85B837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D23016E0-4AF7-BD37-F2B5-889EDA5290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CB5DE90F-7CD6-18C7-2259-3E7ABD2C7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0CBF48F-3AB8-7218-A242-6D8447328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B9A205B-4549-8AF1-65B2-AE8555311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7934260-ED75-801D-0C3E-4ED39797E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CC7D74C5-2195-1094-9518-AC6031E69C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52770E2-C8C8-F0B5-9512-C387DC839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37F5C21-63B4-1987-D75B-8BE7C6163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A06F032-6414-E6A0-C272-3B64CF96A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4065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C5CC4502-A5E1-3238-5FC5-9F542C498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FB03B22A-2C8F-8828-562E-AC0586E750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25ED4BB-4BB9-F2AE-4018-B0717639C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735D497-0258-90F1-8972-C8BD3641D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92A6D6D-AB16-B160-5910-BA990D921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34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01D03F30-A0C4-02AE-623C-73D16E26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1F7D758-2202-653B-2345-C4513681C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EADEE95-2FEC-EB33-415A-F20048092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4E37E-4D2F-4A8A-A299-88DB2E2A5D5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D010580-EB18-3675-9805-5D292072C0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B8E51D4-C469-A3B1-2DB1-2108770925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CD0DA-3552-4B24-8AB6-A394A13185A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9877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0E2D3E23-CA91-15BB-7664-348D22F94C12}"/>
              </a:ext>
            </a:extLst>
          </p:cNvPr>
          <p:cNvSpPr/>
          <p:nvPr/>
        </p:nvSpPr>
        <p:spPr>
          <a:xfrm>
            <a:off x="0" y="1950097"/>
            <a:ext cx="7903029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: รูปห้าเหลี่ยม 4">
            <a:extLst>
              <a:ext uri="{FF2B5EF4-FFF2-40B4-BE49-F238E27FC236}">
                <a16:creationId xmlns:a16="http://schemas.microsoft.com/office/drawing/2014/main" id="{BDF639E9-026E-5B9A-72BF-9297EC00D7E0}"/>
              </a:ext>
            </a:extLst>
          </p:cNvPr>
          <p:cNvSpPr/>
          <p:nvPr/>
        </p:nvSpPr>
        <p:spPr>
          <a:xfrm>
            <a:off x="1" y="1950097"/>
            <a:ext cx="7259216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ลูกศร: รูปห้าเหลี่ยม 3">
            <a:extLst>
              <a:ext uri="{FF2B5EF4-FFF2-40B4-BE49-F238E27FC236}">
                <a16:creationId xmlns:a16="http://schemas.microsoft.com/office/drawing/2014/main" id="{9BDB36E0-BE6D-6750-AECD-4C33D5AF6492}"/>
              </a:ext>
            </a:extLst>
          </p:cNvPr>
          <p:cNvSpPr/>
          <p:nvPr/>
        </p:nvSpPr>
        <p:spPr>
          <a:xfrm>
            <a:off x="0" y="1950098"/>
            <a:ext cx="6559420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D60B43A-34B8-EBF3-D526-6EE416DFA8C2}"/>
              </a:ext>
            </a:extLst>
          </p:cNvPr>
          <p:cNvSpPr txBox="1"/>
          <p:nvPr/>
        </p:nvSpPr>
        <p:spPr>
          <a:xfrm>
            <a:off x="961057" y="2328973"/>
            <a:ext cx="4627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DIPT :  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anose="020B0502040204020203" pitchFamily="34" charset="-34"/>
              <a:cs typeface="Leelawadee" panose="020B0502040204020203" pitchFamily="34" charset="-34"/>
            </a:endParaRPr>
          </a:p>
          <a:p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Digital Health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ABAA5722-D1D8-2A7A-56BC-F72BC6A93F87}"/>
              </a:ext>
            </a:extLst>
          </p:cNvPr>
          <p:cNvSpPr txBox="1"/>
          <p:nvPr/>
        </p:nvSpPr>
        <p:spPr>
          <a:xfrm>
            <a:off x="1143002" y="5167316"/>
            <a:ext cx="2048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30</a:t>
            </a:r>
            <a:r>
              <a:rPr lang="th-TH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 เมษายน 2568</a:t>
            </a: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EE7C62DE-0ECC-096C-66B4-D05255742E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88" t="17007" r="14637" b="18367"/>
          <a:stretch/>
        </p:blipFill>
        <p:spPr>
          <a:xfrm>
            <a:off x="9020032" y="90581"/>
            <a:ext cx="1910025" cy="1463326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C1021EF0-48E0-5ADE-0E67-FE0ECC559C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839" t="26693" r="24999" b="38222"/>
          <a:stretch/>
        </p:blipFill>
        <p:spPr>
          <a:xfrm>
            <a:off x="8108978" y="2542303"/>
            <a:ext cx="1536437" cy="1143000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B9FDAD2B-8A3C-CD39-4A71-48FDC8179D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4540" y="1581241"/>
            <a:ext cx="1565315" cy="690035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BACCC7A5-2E9E-7852-A16E-365537FC1E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3749" y="1527831"/>
            <a:ext cx="1777430" cy="771436"/>
          </a:xfrm>
          <a:prstGeom prst="rect">
            <a:avLst/>
          </a:prstGeom>
        </p:spPr>
      </p:pic>
      <p:pic>
        <p:nvPicPr>
          <p:cNvPr id="28" name="รูปภาพ 27">
            <a:extLst>
              <a:ext uri="{FF2B5EF4-FFF2-40B4-BE49-F238E27FC236}">
                <a16:creationId xmlns:a16="http://schemas.microsoft.com/office/drawing/2014/main" id="{6993F5EE-5958-715E-DE68-0E04094E83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2204" y="2613955"/>
            <a:ext cx="1175216" cy="913780"/>
          </a:xfrm>
          <a:prstGeom prst="rect">
            <a:avLst/>
          </a:prstGeom>
        </p:spPr>
      </p:pic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F55B981B-793B-28A7-9ABF-E237A984C74A}"/>
              </a:ext>
            </a:extLst>
          </p:cNvPr>
          <p:cNvSpPr txBox="1"/>
          <p:nvPr/>
        </p:nvSpPr>
        <p:spPr>
          <a:xfrm>
            <a:off x="8108978" y="3956330"/>
            <a:ext cx="1684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</a:t>
            </a:r>
          </a:p>
          <a:p>
            <a:pPr algn="ctr"/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Hub</a:t>
            </a:r>
            <a:endParaRPr lang="th-TH" sz="2400" b="1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34">
            <a:extLst>
              <a:ext uri="{FF2B5EF4-FFF2-40B4-BE49-F238E27FC236}">
                <a16:creationId xmlns:a16="http://schemas.microsoft.com/office/drawing/2014/main" id="{C7425159-C879-E999-D34A-945092606E12}"/>
              </a:ext>
            </a:extLst>
          </p:cNvPr>
          <p:cNvGrpSpPr/>
          <p:nvPr/>
        </p:nvGrpSpPr>
        <p:grpSpPr>
          <a:xfrm>
            <a:off x="8310470" y="5092670"/>
            <a:ext cx="1283707" cy="1360424"/>
            <a:chOff x="8418578" y="5214340"/>
            <a:chExt cx="1283707" cy="1360424"/>
          </a:xfrm>
        </p:grpSpPr>
        <p:pic>
          <p:nvPicPr>
            <p:cNvPr id="33" name="รูปภาพ 32">
              <a:extLst>
                <a:ext uri="{FF2B5EF4-FFF2-40B4-BE49-F238E27FC236}">
                  <a16:creationId xmlns:a16="http://schemas.microsoft.com/office/drawing/2014/main" id="{A444A28E-086B-EAB9-8231-326990C62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635889" y="5214340"/>
              <a:ext cx="849086" cy="849086"/>
            </a:xfrm>
            <a:prstGeom prst="rect">
              <a:avLst/>
            </a:prstGeom>
          </p:spPr>
        </p:pic>
        <p:sp>
          <p:nvSpPr>
            <p:cNvPr id="34" name="กล่องข้อความ 33">
              <a:extLst>
                <a:ext uri="{FF2B5EF4-FFF2-40B4-BE49-F238E27FC236}">
                  <a16:creationId xmlns:a16="http://schemas.microsoft.com/office/drawing/2014/main" id="{B2FFA81F-9BB3-4720-534B-4B2F76517DC4}"/>
                </a:ext>
              </a:extLst>
            </p:cNvPr>
            <p:cNvSpPr txBox="1"/>
            <p:nvPr/>
          </p:nvSpPr>
          <p:spPr>
            <a:xfrm>
              <a:off x="8418578" y="6051544"/>
              <a:ext cx="12837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accent5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Cyber Security</a:t>
              </a:r>
              <a:endParaRPr lang="th-TH" sz="1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6D5A10C9-DCB6-8239-D2C9-5E3A604B47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76328" y="5059091"/>
            <a:ext cx="916243" cy="916243"/>
          </a:xfrm>
          <a:prstGeom prst="rect">
            <a:avLst/>
          </a:prstGeom>
        </p:spPr>
      </p:pic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7B9BD102-5051-1B51-82DC-D7987031804A}"/>
              </a:ext>
            </a:extLst>
          </p:cNvPr>
          <p:cNvSpPr txBox="1"/>
          <p:nvPr/>
        </p:nvSpPr>
        <p:spPr>
          <a:xfrm>
            <a:off x="10192595" y="5954830"/>
            <a:ext cx="1283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Smart Hospital</a:t>
            </a:r>
            <a:endParaRPr lang="th-TH" sz="1400" b="1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2B83C791-958A-9E24-A06E-3046C440EC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82204" y="4074931"/>
            <a:ext cx="1216090" cy="59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00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88956-256A-F397-868F-C6DF4EC1A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FF1C6FB-893C-3B44-1053-B97CD67E52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0696B86-7F06-EAA7-2C91-EFD8CE85DB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B5737CB7-1DDC-94D1-61C6-97FC2A702054}"/>
              </a:ext>
            </a:extLst>
          </p:cNvPr>
          <p:cNvSpPr/>
          <p:nvPr/>
        </p:nvSpPr>
        <p:spPr>
          <a:xfrm>
            <a:off x="3460954" y="6212649"/>
            <a:ext cx="2123768" cy="28519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2F199E7F-0966-FA4B-1952-F41D2B744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835"/>
            <a:ext cx="12192000" cy="6718329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EF89BF6-45B0-31BE-220C-D92E23205D8F}"/>
              </a:ext>
            </a:extLst>
          </p:cNvPr>
          <p:cNvSpPr txBox="1"/>
          <p:nvPr/>
        </p:nvSpPr>
        <p:spPr>
          <a:xfrm>
            <a:off x="11930553" y="6549093"/>
            <a:ext cx="2769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66521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ลูกศร: รูปห้าเหลี่ยม 3">
            <a:extLst>
              <a:ext uri="{FF2B5EF4-FFF2-40B4-BE49-F238E27FC236}">
                <a16:creationId xmlns:a16="http://schemas.microsoft.com/office/drawing/2014/main" id="{574CCFFF-AF5C-CB43-B5F1-DADD25F0526E}"/>
              </a:ext>
            </a:extLst>
          </p:cNvPr>
          <p:cNvSpPr/>
          <p:nvPr/>
        </p:nvSpPr>
        <p:spPr>
          <a:xfrm>
            <a:off x="0" y="233263"/>
            <a:ext cx="10478278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: รูปห้าเหลี่ยม 4">
            <a:extLst>
              <a:ext uri="{FF2B5EF4-FFF2-40B4-BE49-F238E27FC236}">
                <a16:creationId xmlns:a16="http://schemas.microsoft.com/office/drawing/2014/main" id="{54558912-DA90-20B5-1F43-F9F1ECC134FB}"/>
              </a:ext>
            </a:extLst>
          </p:cNvPr>
          <p:cNvSpPr/>
          <p:nvPr/>
        </p:nvSpPr>
        <p:spPr>
          <a:xfrm>
            <a:off x="0" y="233263"/>
            <a:ext cx="9624675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D33C528B-802A-1FC2-BEF9-3C1FF02DCBD8}"/>
              </a:ext>
            </a:extLst>
          </p:cNvPr>
          <p:cNvSpPr/>
          <p:nvPr/>
        </p:nvSpPr>
        <p:spPr>
          <a:xfrm>
            <a:off x="0" y="233264"/>
            <a:ext cx="8696846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C300AC81-8813-7D70-FE25-693778D355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88" t="17007" r="14637" b="18367"/>
          <a:stretch/>
        </p:blipFill>
        <p:spPr>
          <a:xfrm>
            <a:off x="10700844" y="202446"/>
            <a:ext cx="1124148" cy="861242"/>
          </a:xfrm>
          <a:prstGeom prst="rect">
            <a:avLst/>
          </a:prstGeom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D5AD329D-9685-10A3-DB97-5F2DD2571824}"/>
              </a:ext>
            </a:extLst>
          </p:cNvPr>
          <p:cNvSpPr txBox="1"/>
          <p:nvPr/>
        </p:nvSpPr>
        <p:spPr>
          <a:xfrm>
            <a:off x="367008" y="371457"/>
            <a:ext cx="4121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การเชื่อมโยงข้อมูล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PHR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1ECEC6A6-2629-77E8-2CB2-FCC18540D914}"/>
              </a:ext>
            </a:extLst>
          </p:cNvPr>
          <p:cNvSpPr txBox="1"/>
          <p:nvPr/>
        </p:nvSpPr>
        <p:spPr>
          <a:xfrm>
            <a:off x="11930553" y="6549093"/>
            <a:ext cx="2769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3</a:t>
            </a: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320E12A9-A6E4-EEDF-1E7F-0A1A608F8AF7}"/>
              </a:ext>
            </a:extLst>
          </p:cNvPr>
          <p:cNvSpPr txBox="1"/>
          <p:nvPr/>
        </p:nvSpPr>
        <p:spPr>
          <a:xfrm>
            <a:off x="1114378" y="1181452"/>
            <a:ext cx="770708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หน่วยบริการสังกัด สป.สธ. เชื่อมโยงข้อมูล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PHR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100</a:t>
            </a:r>
          </a:p>
        </p:txBody>
      </p:sp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id="{D2490969-434A-4064-1559-5A46EB6702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5662752"/>
              </p:ext>
            </p:extLst>
          </p:nvPr>
        </p:nvGraphicFramePr>
        <p:xfrm>
          <a:off x="255041" y="1884784"/>
          <a:ext cx="6565637" cy="4488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สี่เหลี่ยมผืนผ้า 13">
            <a:extLst>
              <a:ext uri="{FF2B5EF4-FFF2-40B4-BE49-F238E27FC236}">
                <a16:creationId xmlns:a16="http://schemas.microsoft.com/office/drawing/2014/main" id="{C60E7E2A-32D4-70B2-63D0-F4EC989B389F}"/>
              </a:ext>
            </a:extLst>
          </p:cNvPr>
          <p:cNvSpPr/>
          <p:nvPr/>
        </p:nvSpPr>
        <p:spPr>
          <a:xfrm>
            <a:off x="1114379" y="2258008"/>
            <a:ext cx="770406" cy="40214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5326A9AD-EC1C-A84C-3C68-67151DF99644}"/>
              </a:ext>
            </a:extLst>
          </p:cNvPr>
          <p:cNvSpPr txBox="1"/>
          <p:nvPr/>
        </p:nvSpPr>
        <p:spPr>
          <a:xfrm>
            <a:off x="7002625" y="1884784"/>
            <a:ext cx="4934334" cy="44627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แนวทางการดำเนินงานต่อไป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ให้หน่วยบริการ ส่งข้อมูลเข้าระบบ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PHR </a:t>
            </a:r>
            <a:r>
              <a:rPr lang="th-TH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ให้เป็นปัจจุบัน (ล่าช้าไม่เกิน 7 วัน)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ผู้บริหาร สนับสนุนการใช้ประโยชน์จากข้อมูล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PHR </a:t>
            </a:r>
            <a:r>
              <a:rPr lang="th-TH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ประกอบการดูแล รักษา และติดตามสถานะสุขภาพ ผ่านระบบ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MOPH PHR Viewer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b="1" dirty="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ประชาสัมพันธ์ให้ความรู้แก่ประชาชน ในการใช้งาน หมอพร้อม เพื่อเข้าใช้งาน ดูข้อมูลสุขภาพส่วนบุคคล ของตัวเองได้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2E5CF5E-5547-240C-F415-1C47ECA485CE}"/>
              </a:ext>
            </a:extLst>
          </p:cNvPr>
          <p:cNvSpPr txBox="1"/>
          <p:nvPr/>
        </p:nvSpPr>
        <p:spPr>
          <a:xfrm>
            <a:off x="162582" y="6470847"/>
            <a:ext cx="46497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ข้อมูลจาก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Dashboard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30 บาท รักษาทุกที่ เขตสุขภาพที่ 8 วันที่ 28 เม.ย. 2568</a:t>
            </a: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592AF82F-32EA-E03D-E9FB-10AE84B2E8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839" t="26693" r="24999" b="38222"/>
          <a:stretch/>
        </p:blipFill>
        <p:spPr>
          <a:xfrm>
            <a:off x="255041" y="1134879"/>
            <a:ext cx="859337" cy="639286"/>
          </a:xfrm>
          <a:prstGeom prst="rect">
            <a:avLst/>
          </a:prstGeom>
        </p:spPr>
      </p:pic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373A71A4-4B31-89F1-B3A7-BEDE04EB1B49}"/>
              </a:ext>
            </a:extLst>
          </p:cNvPr>
          <p:cNvSpPr txBox="1"/>
          <p:nvPr/>
        </p:nvSpPr>
        <p:spPr>
          <a:xfrm>
            <a:off x="3046803" y="1867471"/>
            <a:ext cx="3773875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รพ. 21 แห่ง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รพ.สต. 211 แห่ง</a:t>
            </a:r>
          </a:p>
        </p:txBody>
      </p:sp>
    </p:spTree>
    <p:extLst>
      <p:ext uri="{BB962C8B-B14F-4D97-AF65-F5344CB8AC3E}">
        <p14:creationId xmlns:p14="http://schemas.microsoft.com/office/powerpoint/2010/main" val="949405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5663C-3501-C174-3DBB-2AC0F61AB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ลูกศร: รูปห้าเหลี่ยม 3">
            <a:extLst>
              <a:ext uri="{FF2B5EF4-FFF2-40B4-BE49-F238E27FC236}">
                <a16:creationId xmlns:a16="http://schemas.microsoft.com/office/drawing/2014/main" id="{FCDBCB76-A2FB-DFBA-3ABC-2B35BBA16811}"/>
              </a:ext>
            </a:extLst>
          </p:cNvPr>
          <p:cNvSpPr/>
          <p:nvPr/>
        </p:nvSpPr>
        <p:spPr>
          <a:xfrm>
            <a:off x="0" y="233263"/>
            <a:ext cx="10478278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: รูปห้าเหลี่ยม 4">
            <a:extLst>
              <a:ext uri="{FF2B5EF4-FFF2-40B4-BE49-F238E27FC236}">
                <a16:creationId xmlns:a16="http://schemas.microsoft.com/office/drawing/2014/main" id="{F07279C8-2FCE-5707-D790-E40E5E9A0662}"/>
              </a:ext>
            </a:extLst>
          </p:cNvPr>
          <p:cNvSpPr/>
          <p:nvPr/>
        </p:nvSpPr>
        <p:spPr>
          <a:xfrm>
            <a:off x="0" y="233263"/>
            <a:ext cx="9624675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FDC772F3-D688-685B-F28E-CCF55FEAB8DF}"/>
              </a:ext>
            </a:extLst>
          </p:cNvPr>
          <p:cNvSpPr/>
          <p:nvPr/>
        </p:nvSpPr>
        <p:spPr>
          <a:xfrm>
            <a:off x="0" y="233264"/>
            <a:ext cx="8696846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24DCE7DD-E768-381F-B6AD-BFEE64B08C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88" t="17007" r="14637" b="18367"/>
          <a:stretch/>
        </p:blipFill>
        <p:spPr>
          <a:xfrm>
            <a:off x="10700844" y="202446"/>
            <a:ext cx="1124148" cy="861242"/>
          </a:xfrm>
          <a:prstGeom prst="rect">
            <a:avLst/>
          </a:prstGeom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A67AACA-EBB6-53A8-B621-78E8AAE4A5A5}"/>
              </a:ext>
            </a:extLst>
          </p:cNvPr>
          <p:cNvSpPr txBox="1"/>
          <p:nvPr/>
        </p:nvSpPr>
        <p:spPr>
          <a:xfrm>
            <a:off x="367007" y="371457"/>
            <a:ext cx="6845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การให้บริการการแพทย์ทางไกล (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Telemed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)</a:t>
            </a: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EFFC1E98-F50D-2CFC-272C-2ACE363FA843}"/>
              </a:ext>
            </a:extLst>
          </p:cNvPr>
          <p:cNvSpPr txBox="1"/>
          <p:nvPr/>
        </p:nvSpPr>
        <p:spPr>
          <a:xfrm>
            <a:off x="11930553" y="6549093"/>
            <a:ext cx="2769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4</a:t>
            </a: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9704C4B1-D725-DB85-7661-97BAF6E1B3EE}"/>
              </a:ext>
            </a:extLst>
          </p:cNvPr>
          <p:cNvSpPr txBox="1"/>
          <p:nvPr/>
        </p:nvSpPr>
        <p:spPr>
          <a:xfrm>
            <a:off x="255962" y="1144128"/>
            <a:ext cx="770708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จำนวนการให้บริการการแพทย์ทางไกล จังหวัดอุดรธานี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F6C51FCC-C91B-DFB2-CD86-C5831745FD89}"/>
              </a:ext>
            </a:extLst>
          </p:cNvPr>
          <p:cNvSpPr txBox="1"/>
          <p:nvPr/>
        </p:nvSpPr>
        <p:spPr>
          <a:xfrm>
            <a:off x="162582" y="6470847"/>
            <a:ext cx="5557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ข้อมูลจาก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Health Data Center (HDC)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วันที่ 1 ต.ค. 2567 - 28 เม.ย. 2568</a:t>
            </a: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id="{4D85E489-FFE4-54AD-1267-411A0D6121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3813127"/>
              </p:ext>
            </p:extLst>
          </p:nvPr>
        </p:nvGraphicFramePr>
        <p:xfrm>
          <a:off x="412104" y="1717880"/>
          <a:ext cx="11367792" cy="23391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DC8ADF4A-211A-DF18-A116-EC0618BBB701}"/>
              </a:ext>
            </a:extLst>
          </p:cNvPr>
          <p:cNvSpPr txBox="1"/>
          <p:nvPr/>
        </p:nvSpPr>
        <p:spPr>
          <a:xfrm>
            <a:off x="8396297" y="1886336"/>
            <a:ext cx="2866621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 46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,918 </a:t>
            </a:r>
            <a:r>
              <a:rPr lang="th-TH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</a:t>
            </a: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22BEA6F9-469D-4500-95CE-41989A837EEC}"/>
              </a:ext>
            </a:extLst>
          </p:cNvPr>
          <p:cNvSpPr/>
          <p:nvPr/>
        </p:nvSpPr>
        <p:spPr>
          <a:xfrm>
            <a:off x="412105" y="4180620"/>
            <a:ext cx="5557083" cy="2290226"/>
          </a:xfrm>
          <a:prstGeom prst="roundRect">
            <a:avLst>
              <a:gd name="adj" fmla="val 5481"/>
            </a:avLst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0A5116E2-0E96-A6D9-A796-D4B1CDADB616}"/>
              </a:ext>
            </a:extLst>
          </p:cNvPr>
          <p:cNvSpPr txBox="1"/>
          <p:nvPr/>
        </p:nvSpPr>
        <p:spPr>
          <a:xfrm>
            <a:off x="525922" y="4180620"/>
            <a:ext cx="2226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ข้อค้นพบ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A0DB7697-BC5F-F9B8-A235-ED2E14365F28}"/>
              </a:ext>
            </a:extLst>
          </p:cNvPr>
          <p:cNvSpPr txBox="1"/>
          <p:nvPr/>
        </p:nvSpPr>
        <p:spPr>
          <a:xfrm>
            <a:off x="525922" y="4660885"/>
            <a:ext cx="53057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จังหวัดอุดรธานี ให้บริการ </a:t>
            </a:r>
            <a:r>
              <a:rPr lang="en-US" sz="2000" b="1" dirty="0" err="1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Telemed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และทำการบันทึกข้อมูลผ่านระบบ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HDC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 สอน.บัดดี้ แต่ทางเขตสุขภาพ กำกับติดตาม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ข้อมูลจากระบบ หมอพร้อม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Station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เพียงระบบเดียว ทำให้ผลงานการให้บริการตกหล่นไป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th-TH" sz="2000" b="1" dirty="0">
              <a:solidFill>
                <a:schemeClr val="bg2">
                  <a:lumMod val="10000"/>
                </a:schemeClr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7B129839-1DBB-7452-3D22-1F4DABEEF83C}"/>
              </a:ext>
            </a:extLst>
          </p:cNvPr>
          <p:cNvSpPr/>
          <p:nvPr/>
        </p:nvSpPr>
        <p:spPr>
          <a:xfrm>
            <a:off x="6218711" y="4180620"/>
            <a:ext cx="5557083" cy="2290226"/>
          </a:xfrm>
          <a:prstGeom prst="roundRect">
            <a:avLst>
              <a:gd name="adj" fmla="val 5481"/>
            </a:avLst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CBB2A831-EE1A-633C-1AA0-39F397D77ED0}"/>
              </a:ext>
            </a:extLst>
          </p:cNvPr>
          <p:cNvSpPr txBox="1"/>
          <p:nvPr/>
        </p:nvSpPr>
        <p:spPr>
          <a:xfrm>
            <a:off x="6332528" y="4180620"/>
            <a:ext cx="27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การดำเนินงานต่อไป</a:t>
            </a: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9956AE47-9C18-3387-D79F-60957361D2C0}"/>
              </a:ext>
            </a:extLst>
          </p:cNvPr>
          <p:cNvSpPr txBox="1"/>
          <p:nvPr/>
        </p:nvSpPr>
        <p:spPr>
          <a:xfrm>
            <a:off x="6332528" y="4660885"/>
            <a:ext cx="53057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ให้หน่วยบริการ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ให้บันทึกข้อมูลการให้บริการ </a:t>
            </a:r>
            <a:r>
              <a:rPr lang="en-US" sz="2000" b="1" dirty="0" err="1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Telemed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ทุกครั้งที่มีการให้บริการ เพื่อจัดเก็บเป็นข้อมูลล้างอิงเป็นหลักฐานการให้บริการ และส่งข้อมูลเข้าระบบ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HDC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ให้เลือก ประเภทการให้บริการ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 5 (TYPEIN=5)</a:t>
            </a:r>
            <a:endParaRPr lang="th-TH" sz="2000" b="1" dirty="0">
              <a:solidFill>
                <a:schemeClr val="bg2">
                  <a:lumMod val="10000"/>
                </a:schemeClr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8533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0FB06-3E38-BB66-BCD8-D3261500C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ลูกศร: รูปห้าเหลี่ยม 3">
            <a:extLst>
              <a:ext uri="{FF2B5EF4-FFF2-40B4-BE49-F238E27FC236}">
                <a16:creationId xmlns:a16="http://schemas.microsoft.com/office/drawing/2014/main" id="{37CB995C-0A01-5214-99DF-A4BA93DB410E}"/>
              </a:ext>
            </a:extLst>
          </p:cNvPr>
          <p:cNvSpPr/>
          <p:nvPr/>
        </p:nvSpPr>
        <p:spPr>
          <a:xfrm>
            <a:off x="0" y="233263"/>
            <a:ext cx="10478278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: รูปห้าเหลี่ยม 4">
            <a:extLst>
              <a:ext uri="{FF2B5EF4-FFF2-40B4-BE49-F238E27FC236}">
                <a16:creationId xmlns:a16="http://schemas.microsoft.com/office/drawing/2014/main" id="{D32B3CF4-D326-254D-8E49-151BF9AB3D6C}"/>
              </a:ext>
            </a:extLst>
          </p:cNvPr>
          <p:cNvSpPr/>
          <p:nvPr/>
        </p:nvSpPr>
        <p:spPr>
          <a:xfrm>
            <a:off x="0" y="233263"/>
            <a:ext cx="9624675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83EAC8A4-616A-D29D-DC89-218F379FEB62}"/>
              </a:ext>
            </a:extLst>
          </p:cNvPr>
          <p:cNvSpPr/>
          <p:nvPr/>
        </p:nvSpPr>
        <p:spPr>
          <a:xfrm>
            <a:off x="0" y="233264"/>
            <a:ext cx="8696846" cy="830425"/>
          </a:xfrm>
          <a:prstGeom prst="homePlate">
            <a:avLst>
              <a:gd name="adj" fmla="val 283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031F2F41-4899-529A-43BE-7B30F73EE9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88" t="17007" r="14637" b="18367"/>
          <a:stretch/>
        </p:blipFill>
        <p:spPr>
          <a:xfrm>
            <a:off x="10700844" y="202446"/>
            <a:ext cx="1124148" cy="861242"/>
          </a:xfrm>
          <a:prstGeom prst="rect">
            <a:avLst/>
          </a:prstGeom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A0679E6-E59B-1A22-07B5-81322A530B21}"/>
              </a:ext>
            </a:extLst>
          </p:cNvPr>
          <p:cNvSpPr txBox="1"/>
          <p:nvPr/>
        </p:nvSpPr>
        <p:spPr>
          <a:xfrm>
            <a:off x="367007" y="371457"/>
            <a:ext cx="6845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Thailand Health Atlas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53AAFBFB-2BCC-0892-EEE6-7FBAA2DF8493}"/>
              </a:ext>
            </a:extLst>
          </p:cNvPr>
          <p:cNvSpPr txBox="1"/>
          <p:nvPr/>
        </p:nvSpPr>
        <p:spPr>
          <a:xfrm>
            <a:off x="11930553" y="6549093"/>
            <a:ext cx="2769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3</a:t>
            </a: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89C77346-9A20-0134-748D-342E38C4C8C6}"/>
              </a:ext>
            </a:extLst>
          </p:cNvPr>
          <p:cNvSpPr txBox="1"/>
          <p:nvPr/>
        </p:nvSpPr>
        <p:spPr>
          <a:xfrm>
            <a:off x="255962" y="1181452"/>
            <a:ext cx="770708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จำนวนการปักหมุดพิกัดหลังคาเรือน แยกรายอำเภอ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56EDB768-E0D9-A04A-C3BB-202E3D449D16}"/>
              </a:ext>
            </a:extLst>
          </p:cNvPr>
          <p:cNvSpPr txBox="1"/>
          <p:nvPr/>
        </p:nvSpPr>
        <p:spPr>
          <a:xfrm>
            <a:off x="0" y="6551990"/>
            <a:ext cx="5557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ข้อมูลจาก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Thailand Health Atlas Dashboard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วันที่ 1 ต.ค. 2567 - 28 เม.ย. 2568</a:t>
            </a:r>
          </a:p>
        </p:txBody>
      </p:sp>
      <p:graphicFrame>
        <p:nvGraphicFramePr>
          <p:cNvPr id="2" name="แผนภูมิ 1">
            <a:extLst>
              <a:ext uri="{FF2B5EF4-FFF2-40B4-BE49-F238E27FC236}">
                <a16:creationId xmlns:a16="http://schemas.microsoft.com/office/drawing/2014/main" id="{B1B9E283-6E96-81F1-3B5B-5FD8BA95A5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7742848"/>
              </p:ext>
            </p:extLst>
          </p:nvPr>
        </p:nvGraphicFramePr>
        <p:xfrm>
          <a:off x="412104" y="1717880"/>
          <a:ext cx="11367792" cy="23391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79998ACE-0D79-E4E4-C7E4-4F6D86C59BD4}"/>
              </a:ext>
            </a:extLst>
          </p:cNvPr>
          <p:cNvSpPr/>
          <p:nvPr/>
        </p:nvSpPr>
        <p:spPr>
          <a:xfrm>
            <a:off x="3722913" y="4180619"/>
            <a:ext cx="8102079" cy="2368473"/>
          </a:xfrm>
          <a:prstGeom prst="roundRect">
            <a:avLst>
              <a:gd name="adj" fmla="val 5481"/>
            </a:avLst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4CC8FAFD-18C5-3F79-5348-5CB2CA120D56}"/>
              </a:ext>
            </a:extLst>
          </p:cNvPr>
          <p:cNvSpPr txBox="1"/>
          <p:nvPr/>
        </p:nvSpPr>
        <p:spPr>
          <a:xfrm>
            <a:off x="3836731" y="4180620"/>
            <a:ext cx="5624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ปัญหาและอุปสรรคที่พบ ที่มีผลกระทบต่อการดำเนินงาน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05E45155-3750-CA79-BDE5-E443A67BF548}"/>
              </a:ext>
            </a:extLst>
          </p:cNvPr>
          <p:cNvSpPr txBox="1"/>
          <p:nvPr/>
        </p:nvSpPr>
        <p:spPr>
          <a:xfrm>
            <a:off x="3831140" y="4599747"/>
            <a:ext cx="79487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ส่วนกลาง (</a:t>
            </a:r>
            <a:r>
              <a:rPr lang="th-TH" sz="2000" b="1" dirty="0" err="1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กยผ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.) มีการปรับปรุงข้อมูลเป็นระยะ ทำให้ข้อมูลที่เคยบันทึกได้หลายแห่ง หายไป ตัวเลขผลงานที่ได้จึงยังไม่คงที่ </a:t>
            </a:r>
            <a:r>
              <a:rPr lang="th-TH" sz="200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ทางส่วนกลางอยู่ระหว่างปรับปรุงแก้ไขให้ข้อมูลสมบูรณ์มากที่สุด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สิทธิ์ผู้ใช้งานระดับ สสจ. และ สสอ. ไม่สามารถดูพิกัดหลังคาเรือนบนแผนที่ได้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มีเพียง รพ./รพ.สต. ที่สามารถดูพิกัดในพื้นที่ที่รับผิดชอบได้เท่านั้น ทำให้ยากต่อการกำกับติดตามการดำเนินงาน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Dashboard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มีแค่รายงานภาพรวมการปักหมุดเท่านั้น ไม่มีรายงานแยกตามกลุ่มผู้รับบริการทั้ง 9 กลุ่ม / พระสงฆ์ ทำให้ไม่สามารถนำข้อมูลออกมาใช้งานในการวิเคราะห์เพื่อวางแผนการดำเนินงานได้</a:t>
            </a: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8557F636-BA1F-307B-8585-D3C2D24CC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07" y="4147440"/>
            <a:ext cx="3203700" cy="23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60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16A47-157A-E6C5-2806-DB02861EA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ลูกศร: รูปห้าเหลี่ยม 5">
            <a:extLst>
              <a:ext uri="{FF2B5EF4-FFF2-40B4-BE49-F238E27FC236}">
                <a16:creationId xmlns:a16="http://schemas.microsoft.com/office/drawing/2014/main" id="{7B83057B-7A5F-C7C2-BCB0-5C465AE53E37}"/>
              </a:ext>
            </a:extLst>
          </p:cNvPr>
          <p:cNvSpPr/>
          <p:nvPr/>
        </p:nvSpPr>
        <p:spPr>
          <a:xfrm>
            <a:off x="0" y="1950097"/>
            <a:ext cx="7903029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: รูปห้าเหลี่ยม 4">
            <a:extLst>
              <a:ext uri="{FF2B5EF4-FFF2-40B4-BE49-F238E27FC236}">
                <a16:creationId xmlns:a16="http://schemas.microsoft.com/office/drawing/2014/main" id="{938FEA0B-34C9-E229-1B14-6ECFD818C09E}"/>
              </a:ext>
            </a:extLst>
          </p:cNvPr>
          <p:cNvSpPr/>
          <p:nvPr/>
        </p:nvSpPr>
        <p:spPr>
          <a:xfrm>
            <a:off x="1" y="1950097"/>
            <a:ext cx="7259216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ลูกศร: รูปห้าเหลี่ยม 3">
            <a:extLst>
              <a:ext uri="{FF2B5EF4-FFF2-40B4-BE49-F238E27FC236}">
                <a16:creationId xmlns:a16="http://schemas.microsoft.com/office/drawing/2014/main" id="{2CE9AC2A-F347-3B33-7A6A-00F5056660F2}"/>
              </a:ext>
            </a:extLst>
          </p:cNvPr>
          <p:cNvSpPr/>
          <p:nvPr/>
        </p:nvSpPr>
        <p:spPr>
          <a:xfrm>
            <a:off x="0" y="1950098"/>
            <a:ext cx="6559420" cy="2369975"/>
          </a:xfrm>
          <a:prstGeom prst="homePlate">
            <a:avLst>
              <a:gd name="adj" fmla="val 283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57F5380-89E5-26D4-DEA7-0CC5FC89666F}"/>
              </a:ext>
            </a:extLst>
          </p:cNvPr>
          <p:cNvSpPr txBox="1"/>
          <p:nvPr/>
        </p:nvSpPr>
        <p:spPr>
          <a:xfrm>
            <a:off x="989049" y="2719585"/>
            <a:ext cx="462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Leelawadee" panose="020B0502040204020203" pitchFamily="34" charset="-34"/>
              </a:rPr>
              <a:t>ขอบคุณครับ</a:t>
            </a: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A402B3AA-531D-963D-9B6F-403D698799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88" t="17007" r="14637" b="18367"/>
          <a:stretch/>
        </p:blipFill>
        <p:spPr>
          <a:xfrm>
            <a:off x="9020032" y="90581"/>
            <a:ext cx="1910025" cy="1463326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1170D871-34C9-CB9E-3699-96C97E6FBC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839" t="26693" r="24999" b="38222"/>
          <a:stretch/>
        </p:blipFill>
        <p:spPr>
          <a:xfrm>
            <a:off x="8108978" y="2542303"/>
            <a:ext cx="1536437" cy="1143000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36EB6DD4-FB25-9943-6C11-FA8684246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4540" y="1581241"/>
            <a:ext cx="1565315" cy="690035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70BA676F-9032-1393-34B6-86BF570D6C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3749" y="1527831"/>
            <a:ext cx="1777430" cy="771436"/>
          </a:xfrm>
          <a:prstGeom prst="rect">
            <a:avLst/>
          </a:prstGeom>
        </p:spPr>
      </p:pic>
      <p:pic>
        <p:nvPicPr>
          <p:cNvPr id="28" name="รูปภาพ 27">
            <a:extLst>
              <a:ext uri="{FF2B5EF4-FFF2-40B4-BE49-F238E27FC236}">
                <a16:creationId xmlns:a16="http://schemas.microsoft.com/office/drawing/2014/main" id="{7365173D-7109-B49A-EDF7-2A61831F28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2204" y="2613955"/>
            <a:ext cx="1175216" cy="913780"/>
          </a:xfrm>
          <a:prstGeom prst="rect">
            <a:avLst/>
          </a:prstGeom>
        </p:spPr>
      </p:pic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A1EDEE3F-2E38-7F49-C917-ECFAFFB29ED9}"/>
              </a:ext>
            </a:extLst>
          </p:cNvPr>
          <p:cNvSpPr txBox="1"/>
          <p:nvPr/>
        </p:nvSpPr>
        <p:spPr>
          <a:xfrm>
            <a:off x="8108978" y="3956330"/>
            <a:ext cx="1684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</a:t>
            </a:r>
          </a:p>
          <a:p>
            <a:pPr algn="ctr"/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Hub</a:t>
            </a:r>
            <a:endParaRPr lang="th-TH" sz="2400" b="1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5821CD97-8735-5B9D-CCA9-EEE7E4681D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76328" y="3839021"/>
            <a:ext cx="1055761" cy="1055761"/>
          </a:xfrm>
          <a:prstGeom prst="rect">
            <a:avLst/>
          </a:prstGeom>
        </p:spPr>
      </p:pic>
      <p:grpSp>
        <p:nvGrpSpPr>
          <p:cNvPr id="35" name="กลุ่ม 34">
            <a:extLst>
              <a:ext uri="{FF2B5EF4-FFF2-40B4-BE49-F238E27FC236}">
                <a16:creationId xmlns:a16="http://schemas.microsoft.com/office/drawing/2014/main" id="{89638F66-11C0-F858-1193-FEBF8ACF953C}"/>
              </a:ext>
            </a:extLst>
          </p:cNvPr>
          <p:cNvGrpSpPr/>
          <p:nvPr/>
        </p:nvGrpSpPr>
        <p:grpSpPr>
          <a:xfrm>
            <a:off x="8310470" y="5092670"/>
            <a:ext cx="1283707" cy="1360424"/>
            <a:chOff x="8418578" y="5214340"/>
            <a:chExt cx="1283707" cy="1360424"/>
          </a:xfrm>
        </p:grpSpPr>
        <p:pic>
          <p:nvPicPr>
            <p:cNvPr id="33" name="รูปภาพ 32">
              <a:extLst>
                <a:ext uri="{FF2B5EF4-FFF2-40B4-BE49-F238E27FC236}">
                  <a16:creationId xmlns:a16="http://schemas.microsoft.com/office/drawing/2014/main" id="{2D93AD9A-74DD-4C41-5CF2-CDCCC1F8F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635889" y="5214340"/>
              <a:ext cx="849086" cy="849086"/>
            </a:xfrm>
            <a:prstGeom prst="rect">
              <a:avLst/>
            </a:prstGeom>
          </p:spPr>
        </p:pic>
        <p:sp>
          <p:nvSpPr>
            <p:cNvPr id="34" name="กล่องข้อความ 33">
              <a:extLst>
                <a:ext uri="{FF2B5EF4-FFF2-40B4-BE49-F238E27FC236}">
                  <a16:creationId xmlns:a16="http://schemas.microsoft.com/office/drawing/2014/main" id="{009BF1EB-32B1-A740-EC49-7FE871190F2B}"/>
                </a:ext>
              </a:extLst>
            </p:cNvPr>
            <p:cNvSpPr txBox="1"/>
            <p:nvPr/>
          </p:nvSpPr>
          <p:spPr>
            <a:xfrm>
              <a:off x="8418578" y="6051544"/>
              <a:ext cx="12837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accent5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Cyber Security</a:t>
              </a:r>
              <a:endParaRPr lang="th-TH" sz="1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74F5B459-794E-1413-F702-DCA2D459A0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76328" y="5059091"/>
            <a:ext cx="916243" cy="916243"/>
          </a:xfrm>
          <a:prstGeom prst="rect">
            <a:avLst/>
          </a:prstGeom>
        </p:spPr>
      </p:pic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3DAFD5AF-5AB3-A9D7-8861-6F8E5F6090CB}"/>
              </a:ext>
            </a:extLst>
          </p:cNvPr>
          <p:cNvSpPr txBox="1"/>
          <p:nvPr/>
        </p:nvSpPr>
        <p:spPr>
          <a:xfrm>
            <a:off x="10192595" y="5954830"/>
            <a:ext cx="1283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Smart Hospital</a:t>
            </a:r>
            <a:endParaRPr lang="th-TH" sz="1400" b="1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43198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410</Words>
  <Application>Microsoft Office PowerPoint</Application>
  <PresentationFormat>แบบจอกว้าง</PresentationFormat>
  <Paragraphs>39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Leelawadee</vt:lpstr>
      <vt:lpstr>Tahoma</vt:lpstr>
      <vt:lpstr>TH SarabunPSK</vt:lpstr>
      <vt:lpstr>Wingdings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Pariwat Wisetsith</dc:creator>
  <cp:lastModifiedBy>Pariwat Wisetsith</cp:lastModifiedBy>
  <cp:revision>120</cp:revision>
  <dcterms:created xsi:type="dcterms:W3CDTF">2024-11-05T04:29:46Z</dcterms:created>
  <dcterms:modified xsi:type="dcterms:W3CDTF">2025-04-29T08:48:31Z</dcterms:modified>
</cp:coreProperties>
</file>