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เอฟซี ซับเจค Bold" charset="1" panose="00000000000000000000"/>
      <p:regular r:id="rId15"/>
    </p:embeddedFont>
    <p:embeddedFont>
      <p:font typeface="เอฟซี ซับเจค" charset="1" panose="00000000000000000000"/>
      <p:regular r:id="rId16"/>
    </p:embeddedFont>
    <p:embeddedFont>
      <p:font typeface="Garuda" charset="1" panose="020B0604020202020204"/>
      <p:regular r:id="rId17"/>
    </p:embeddedFont>
    <p:embeddedFont>
      <p:font typeface="Chonburi" charset="1" panose="000005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Relationship Id="rId4" Target="../media/image1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Relationship Id="rId3" Target="../media/image20.png" Type="http://schemas.openxmlformats.org/officeDocument/2006/relationships/image"/><Relationship Id="rId4" Target="../media/image21.png" Type="http://schemas.openxmlformats.org/officeDocument/2006/relationships/image"/><Relationship Id="rId5" Target="../media/image22.png" Type="http://schemas.openxmlformats.org/officeDocument/2006/relationships/image"/><Relationship Id="rId6" Target="../media/image23.png" Type="http://schemas.openxmlformats.org/officeDocument/2006/relationships/image"/><Relationship Id="rId7" Target="../media/image24.png" Type="http://schemas.openxmlformats.org/officeDocument/2006/relationships/image"/><Relationship Id="rId8" Target="../media/image2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5400000">
            <a:off x="-989759" y="2824513"/>
            <a:ext cx="6369215" cy="3988415"/>
            <a:chOff x="0" y="0"/>
            <a:chExt cx="706883" cy="44265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06883" cy="442652"/>
            </a:xfrm>
            <a:custGeom>
              <a:avLst/>
              <a:gdLst/>
              <a:ahLst/>
              <a:cxnLst/>
              <a:rect r="r" b="b" t="t" l="l"/>
              <a:pathLst>
                <a:path h="442652" w="706883">
                  <a:moveTo>
                    <a:pt x="503683" y="0"/>
                  </a:moveTo>
                  <a:cubicBezTo>
                    <a:pt x="615907" y="0"/>
                    <a:pt x="706883" y="99091"/>
                    <a:pt x="706883" y="221326"/>
                  </a:cubicBezTo>
                  <a:cubicBezTo>
                    <a:pt x="706883" y="343561"/>
                    <a:pt x="615907" y="442652"/>
                    <a:pt x="503683" y="442652"/>
                  </a:cubicBezTo>
                  <a:lnTo>
                    <a:pt x="203200" y="442652"/>
                  </a:lnTo>
                  <a:cubicBezTo>
                    <a:pt x="90976" y="442652"/>
                    <a:pt x="0" y="343561"/>
                    <a:pt x="0" y="221326"/>
                  </a:cubicBezTo>
                  <a:cubicBezTo>
                    <a:pt x="0" y="99091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68A7FF">
                    <a:alpha val="100000"/>
                  </a:srgbClr>
                </a:gs>
                <a:gs pos="100000">
                  <a:srgbClr val="ADCFFF">
                    <a:alpha val="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706883" cy="49027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10800000">
            <a:off x="7933966" y="5700787"/>
            <a:ext cx="9630134" cy="2635012"/>
            <a:chOff x="0" y="0"/>
            <a:chExt cx="1485263" cy="4064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85263" cy="406400"/>
            </a:xfrm>
            <a:custGeom>
              <a:avLst/>
              <a:gdLst/>
              <a:ahLst/>
              <a:cxnLst/>
              <a:rect r="r" b="b" t="t" l="l"/>
              <a:pathLst>
                <a:path h="406400" w="1485263">
                  <a:moveTo>
                    <a:pt x="1282063" y="0"/>
                  </a:moveTo>
                  <a:cubicBezTo>
                    <a:pt x="1394288" y="0"/>
                    <a:pt x="1485263" y="90976"/>
                    <a:pt x="1485263" y="203200"/>
                  </a:cubicBezTo>
                  <a:cubicBezTo>
                    <a:pt x="1485263" y="315424"/>
                    <a:pt x="1394288" y="406400"/>
                    <a:pt x="1282063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68A7FF">
                    <a:alpha val="100000"/>
                  </a:srgbClr>
                </a:gs>
                <a:gs pos="100000">
                  <a:srgbClr val="ADCFFF">
                    <a:alpha val="0"/>
                  </a:srgbClr>
                </a:gs>
              </a:gsLst>
              <a:lin ang="0"/>
            </a:gra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1485263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-488917">
            <a:off x="-567418" y="3128352"/>
            <a:ext cx="9111664" cy="9111664"/>
          </a:xfrm>
          <a:custGeom>
            <a:avLst/>
            <a:gdLst/>
            <a:ahLst/>
            <a:cxnLst/>
            <a:rect r="r" b="b" t="t" l="l"/>
            <a:pathLst>
              <a:path h="9111664" w="9111664">
                <a:moveTo>
                  <a:pt x="0" y="0"/>
                </a:moveTo>
                <a:lnTo>
                  <a:pt x="9111665" y="0"/>
                </a:lnTo>
                <a:lnTo>
                  <a:pt x="9111665" y="9111665"/>
                </a:lnTo>
                <a:lnTo>
                  <a:pt x="0" y="91116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5556849" y="3305525"/>
            <a:ext cx="3675951" cy="3675951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name="Group 11" id="11"/>
          <p:cNvGrpSpPr/>
          <p:nvPr/>
        </p:nvGrpSpPr>
        <p:grpSpPr>
          <a:xfrm rot="0">
            <a:off x="512291" y="2067843"/>
            <a:ext cx="3365116" cy="3365116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1321" r="0" b="-1321"/>
              </a:stretch>
            </a:blipFill>
            <a:ln w="85725" cap="sq">
              <a:gradFill>
                <a:gsLst>
                  <a:gs pos="0">
                    <a:srgbClr val="68A7FF">
                      <a:alpha val="100000"/>
                    </a:srgbClr>
                  </a:gs>
                  <a:gs pos="100000">
                    <a:srgbClr val="ADCFFF">
                      <a:alpha val="0"/>
                    </a:srgbClr>
                  </a:gs>
                </a:gsLst>
                <a:lin ang="0"/>
              </a:gradFill>
              <a:prstDash val="solid"/>
              <a:miter/>
            </a:ln>
          </p:spPr>
        </p:sp>
      </p:grpSp>
      <p:sp>
        <p:nvSpPr>
          <p:cNvPr name="Freeform 13" id="13"/>
          <p:cNvSpPr/>
          <p:nvPr/>
        </p:nvSpPr>
        <p:spPr>
          <a:xfrm flipH="false" flipV="false" rot="-5400000">
            <a:off x="1382494" y="7863452"/>
            <a:ext cx="869266" cy="2609672"/>
          </a:xfrm>
          <a:custGeom>
            <a:avLst/>
            <a:gdLst/>
            <a:ahLst/>
            <a:cxnLst/>
            <a:rect r="r" b="b" t="t" l="l"/>
            <a:pathLst>
              <a:path h="2609672" w="869266">
                <a:moveTo>
                  <a:pt x="0" y="0"/>
                </a:moveTo>
                <a:lnTo>
                  <a:pt x="869266" y="0"/>
                </a:lnTo>
                <a:lnTo>
                  <a:pt x="869266" y="2609672"/>
                </a:lnTo>
                <a:lnTo>
                  <a:pt x="0" y="26096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650748" y="6426262"/>
            <a:ext cx="913352" cy="2742025"/>
          </a:xfrm>
          <a:custGeom>
            <a:avLst/>
            <a:gdLst/>
            <a:ahLst/>
            <a:cxnLst/>
            <a:rect r="r" b="b" t="t" l="l"/>
            <a:pathLst>
              <a:path h="2742025" w="913352">
                <a:moveTo>
                  <a:pt x="0" y="0"/>
                </a:moveTo>
                <a:lnTo>
                  <a:pt x="913352" y="0"/>
                </a:lnTo>
                <a:lnTo>
                  <a:pt x="913352" y="2742026"/>
                </a:lnTo>
                <a:lnTo>
                  <a:pt x="0" y="27420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150138" y="737941"/>
            <a:ext cx="13197791" cy="1489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301"/>
              </a:lnSpc>
            </a:pPr>
            <a:r>
              <a:rPr lang="en-US" b="true" sz="8730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DIPT NCD 2569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632954" y="2312241"/>
            <a:ext cx="11417669" cy="916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327"/>
              </a:lnSpc>
            </a:pPr>
            <a:r>
              <a:rPr lang="en-US" b="true" sz="5361">
                <a:solidFill>
                  <a:srgbClr val="000000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สำนักงานสาธารณสุขจังหวัดอุดรธานี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987307" y="6132058"/>
            <a:ext cx="6001313" cy="6671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10"/>
              </a:lnSpc>
            </a:pPr>
            <a:r>
              <a:rPr lang="en-US" b="true" sz="390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นำเสนอโดย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345309" y="6837645"/>
            <a:ext cx="6001313" cy="6187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47"/>
              </a:lnSpc>
            </a:pPr>
            <a:r>
              <a:rPr lang="en-US" sz="3599">
                <a:solidFill>
                  <a:srgbClr val="004173"/>
                </a:solidFill>
                <a:latin typeface="เอฟซี ซับเจค"/>
                <a:ea typeface="เอฟซี ซับเจค"/>
                <a:cs typeface="เอฟซี ซับเจค"/>
                <a:sym typeface="เอฟซี ซับเจค"/>
              </a:rPr>
              <a:t>พญ.สืบศิริ บัณทิตภิรมย์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-5400000">
            <a:off x="6864377" y="3577857"/>
            <a:ext cx="1060894" cy="3184967"/>
          </a:xfrm>
          <a:custGeom>
            <a:avLst/>
            <a:gdLst/>
            <a:ahLst/>
            <a:cxnLst/>
            <a:rect r="r" b="b" t="t" l="l"/>
            <a:pathLst>
              <a:path h="3184967" w="1060894">
                <a:moveTo>
                  <a:pt x="0" y="0"/>
                </a:moveTo>
                <a:lnTo>
                  <a:pt x="1060894" y="0"/>
                </a:lnTo>
                <a:lnTo>
                  <a:pt x="1060894" y="3184967"/>
                </a:lnTo>
                <a:lnTo>
                  <a:pt x="0" y="318496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9232799" y="7513539"/>
            <a:ext cx="7211697" cy="5513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893"/>
              </a:lnSpc>
            </a:pPr>
            <a:r>
              <a:rPr lang="en-US" sz="3299">
                <a:solidFill>
                  <a:srgbClr val="004173"/>
                </a:solidFill>
                <a:latin typeface="เอฟซี ซับเจค"/>
                <a:ea typeface="เอฟซี ซับเจค"/>
                <a:cs typeface="เอฟซี ซับเจค"/>
                <a:sym typeface="เอฟซี ซับเจค"/>
              </a:rPr>
              <a:t>รองนายแพทย์สาธารณสุขจังหวัดอุดรธานี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5039399" y="3192127"/>
            <a:ext cx="4710850" cy="5017320"/>
            <a:chOff x="0" y="0"/>
            <a:chExt cx="913977" cy="97343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913977" cy="973437"/>
            </a:xfrm>
            <a:custGeom>
              <a:avLst/>
              <a:gdLst/>
              <a:ahLst/>
              <a:cxnLst/>
              <a:rect r="r" b="b" t="t" l="l"/>
              <a:pathLst>
                <a:path h="973437" w="913977">
                  <a:moveTo>
                    <a:pt x="456988" y="0"/>
                  </a:moveTo>
                  <a:cubicBezTo>
                    <a:pt x="204601" y="0"/>
                    <a:pt x="0" y="217911"/>
                    <a:pt x="0" y="486718"/>
                  </a:cubicBezTo>
                  <a:cubicBezTo>
                    <a:pt x="0" y="755525"/>
                    <a:pt x="204601" y="973437"/>
                    <a:pt x="456988" y="973437"/>
                  </a:cubicBezTo>
                  <a:cubicBezTo>
                    <a:pt x="709376" y="973437"/>
                    <a:pt x="913977" y="755525"/>
                    <a:pt x="913977" y="486718"/>
                  </a:cubicBezTo>
                  <a:cubicBezTo>
                    <a:pt x="913977" y="217911"/>
                    <a:pt x="709376" y="0"/>
                    <a:pt x="456988" y="0"/>
                  </a:cubicBezTo>
                  <a:close/>
                </a:path>
              </a:pathLst>
            </a:custGeom>
            <a:blipFill>
              <a:blip r:embed="rId8"/>
              <a:stretch>
                <a:fillRect l="0" t="-23785" r="0" b="-23785"/>
              </a:stretch>
            </a:blipFill>
            <a:ln w="85725" cap="sq">
              <a:solidFill>
                <a:srgbClr val="068686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1526916">
            <a:off x="243748" y="2493124"/>
            <a:ext cx="18174685" cy="12259392"/>
          </a:xfrm>
          <a:custGeom>
            <a:avLst/>
            <a:gdLst/>
            <a:ahLst/>
            <a:cxnLst/>
            <a:rect r="r" b="b" t="t" l="l"/>
            <a:pathLst>
              <a:path h="12259392" w="18174685">
                <a:moveTo>
                  <a:pt x="18174685" y="0"/>
                </a:moveTo>
                <a:lnTo>
                  <a:pt x="0" y="0"/>
                </a:lnTo>
                <a:lnTo>
                  <a:pt x="0" y="12259392"/>
                </a:lnTo>
                <a:lnTo>
                  <a:pt x="18174685" y="12259392"/>
                </a:lnTo>
                <a:lnTo>
                  <a:pt x="18174685" y="0"/>
                </a:lnTo>
                <a:close/>
              </a:path>
            </a:pathLst>
          </a:custGeom>
          <a:blipFill>
            <a:blip r:embed="rId2"/>
            <a:stretch>
              <a:fillRect l="-2176" t="-54704" r="-2176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718430" y="371502"/>
            <a:ext cx="11308574" cy="1198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59"/>
              </a:lnSpc>
            </a:pPr>
            <a:r>
              <a:rPr lang="en-US" b="true" sz="6999">
                <a:solidFill>
                  <a:srgbClr val="026BB8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ตัวชี้วัดตรวจราชการ ปี 2569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2447590" y="1570382"/>
            <a:ext cx="7917913" cy="881349"/>
            <a:chOff x="0" y="0"/>
            <a:chExt cx="3651039" cy="4064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651039" cy="406400"/>
            </a:xfrm>
            <a:custGeom>
              <a:avLst/>
              <a:gdLst/>
              <a:ahLst/>
              <a:cxnLst/>
              <a:rect r="r" b="b" t="t" l="l"/>
              <a:pathLst>
                <a:path h="406400" w="3651039">
                  <a:moveTo>
                    <a:pt x="3447839" y="0"/>
                  </a:moveTo>
                  <a:cubicBezTo>
                    <a:pt x="3560063" y="0"/>
                    <a:pt x="3651039" y="90976"/>
                    <a:pt x="3651039" y="203200"/>
                  </a:cubicBezTo>
                  <a:cubicBezTo>
                    <a:pt x="3651039" y="315424"/>
                    <a:pt x="3560063" y="406400"/>
                    <a:pt x="3447839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3651039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2898482" y="1814315"/>
            <a:ext cx="7016129" cy="5027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รายละเเอียด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0" y="2618132"/>
            <a:ext cx="13606191" cy="881349"/>
            <a:chOff x="0" y="0"/>
            <a:chExt cx="6273968" cy="406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273968" cy="406400"/>
            </a:xfrm>
            <a:custGeom>
              <a:avLst/>
              <a:gdLst/>
              <a:ahLst/>
              <a:cxnLst/>
              <a:rect r="r" b="b" t="t" l="l"/>
              <a:pathLst>
                <a:path h="406400" w="6273968">
                  <a:moveTo>
                    <a:pt x="6070768" y="0"/>
                  </a:moveTo>
                  <a:cubicBezTo>
                    <a:pt x="6182992" y="0"/>
                    <a:pt x="6273968" y="90976"/>
                    <a:pt x="6273968" y="203200"/>
                  </a:cubicBezTo>
                  <a:cubicBezTo>
                    <a:pt x="6273968" y="315424"/>
                    <a:pt x="6182992" y="406400"/>
                    <a:pt x="6070768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47625"/>
              <a:ext cx="6273968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472711" y="2757144"/>
            <a:ext cx="13411979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1.ร้อยละการตรวจติดตามกลุ่มสงสัยป่วยโรคเบาหวานและ/หรือโรคความดันโลหิตสูง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1028700" y="3643096"/>
            <a:ext cx="11406969" cy="881349"/>
            <a:chOff x="0" y="0"/>
            <a:chExt cx="5259882" cy="4064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259882" cy="406400"/>
            </a:xfrm>
            <a:custGeom>
              <a:avLst/>
              <a:gdLst/>
              <a:ahLst/>
              <a:cxnLst/>
              <a:rect r="r" b="b" t="t" l="l"/>
              <a:pathLst>
                <a:path h="406400" w="5259882">
                  <a:moveTo>
                    <a:pt x="5056682" y="0"/>
                  </a:moveTo>
                  <a:cubicBezTo>
                    <a:pt x="5168906" y="0"/>
                    <a:pt x="5259882" y="90976"/>
                    <a:pt x="5259882" y="203200"/>
                  </a:cubicBezTo>
                  <a:cubicBezTo>
                    <a:pt x="5259882" y="315424"/>
                    <a:pt x="5168906" y="406400"/>
                    <a:pt x="5056682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47625"/>
              <a:ext cx="5259882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376112" y="3832826"/>
            <a:ext cx="8681872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1) ร้อย</a:t>
            </a: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ละการตรวจติดตามกลุ่มสงสัยป่วยโรคเบาหวาน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1028700" y="4668059"/>
            <a:ext cx="11271909" cy="881349"/>
            <a:chOff x="0" y="0"/>
            <a:chExt cx="5197604" cy="4064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5197604" cy="406400"/>
            </a:xfrm>
            <a:custGeom>
              <a:avLst/>
              <a:gdLst/>
              <a:ahLst/>
              <a:cxnLst/>
              <a:rect r="r" b="b" t="t" l="l"/>
              <a:pathLst>
                <a:path h="406400" w="5197604">
                  <a:moveTo>
                    <a:pt x="4994404" y="0"/>
                  </a:moveTo>
                  <a:cubicBezTo>
                    <a:pt x="5106628" y="0"/>
                    <a:pt x="5197604" y="90976"/>
                    <a:pt x="5197604" y="203200"/>
                  </a:cubicBezTo>
                  <a:cubicBezTo>
                    <a:pt x="5197604" y="315424"/>
                    <a:pt x="5106628" y="406400"/>
                    <a:pt x="4994404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47625"/>
              <a:ext cx="5197604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376112" y="4857789"/>
            <a:ext cx="10060869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2) ร้อยละการตรวจติดตามกลุ่มสงสัยป่วยโรคความดันโลหิตสูง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1028700" y="5693023"/>
            <a:ext cx="11271909" cy="881349"/>
            <a:chOff x="0" y="0"/>
            <a:chExt cx="5197604" cy="4064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5197604" cy="406400"/>
            </a:xfrm>
            <a:custGeom>
              <a:avLst/>
              <a:gdLst/>
              <a:ahLst/>
              <a:cxnLst/>
              <a:rect r="r" b="b" t="t" l="l"/>
              <a:pathLst>
                <a:path h="406400" w="5197604">
                  <a:moveTo>
                    <a:pt x="4994404" y="0"/>
                  </a:moveTo>
                  <a:cubicBezTo>
                    <a:pt x="5106628" y="0"/>
                    <a:pt x="5197604" y="90976"/>
                    <a:pt x="5197604" y="203200"/>
                  </a:cubicBezTo>
                  <a:cubicBezTo>
                    <a:pt x="5197604" y="315424"/>
                    <a:pt x="5106628" y="406400"/>
                    <a:pt x="4994404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47625"/>
              <a:ext cx="5197604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376112" y="5882752"/>
            <a:ext cx="10060869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3)ร้อยละผู้ป่วยโรคเบาหวานที่ควบคุมระดับน้ำตาลได้ดี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027004" y="1705061"/>
            <a:ext cx="4105956" cy="5511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807"/>
              </a:lnSpc>
              <a:spcBef>
                <a:spcPct val="0"/>
              </a:spcBef>
            </a:pPr>
            <a:r>
              <a:rPr lang="en-US" b="true" sz="32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ค่าเป้าหมาย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153344" y="3807482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≥ ร้อยละ 70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153344" y="4832445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≥ ร้อยละ 80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5659169" y="3807482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ร้้อยละ 49.64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1028700" y="7741471"/>
            <a:ext cx="11271909" cy="1781751"/>
            <a:chOff x="0" y="0"/>
            <a:chExt cx="5197604" cy="821585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5197604" cy="821585"/>
            </a:xfrm>
            <a:custGeom>
              <a:avLst/>
              <a:gdLst/>
              <a:ahLst/>
              <a:cxnLst/>
              <a:rect r="r" b="b" t="t" l="l"/>
              <a:pathLst>
                <a:path h="821585" w="5197604">
                  <a:moveTo>
                    <a:pt x="4994404" y="0"/>
                  </a:moveTo>
                  <a:cubicBezTo>
                    <a:pt x="5106628" y="0"/>
                    <a:pt x="5197604" y="183918"/>
                    <a:pt x="5197604" y="410793"/>
                  </a:cubicBezTo>
                  <a:cubicBezTo>
                    <a:pt x="5197604" y="637667"/>
                    <a:pt x="5106628" y="821585"/>
                    <a:pt x="4994404" y="821585"/>
                  </a:cubicBezTo>
                  <a:lnTo>
                    <a:pt x="203200" y="821585"/>
                  </a:lnTo>
                  <a:cubicBezTo>
                    <a:pt x="90976" y="821585"/>
                    <a:pt x="0" y="637667"/>
                    <a:pt x="0" y="410793"/>
                  </a:cubicBezTo>
                  <a:cubicBezTo>
                    <a:pt x="0" y="183918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47625"/>
              <a:ext cx="5197604" cy="86921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1376112" y="7931201"/>
            <a:ext cx="10730285" cy="9408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53"/>
              </a:lnSpc>
            </a:pPr>
            <a:r>
              <a:rPr lang="en-US" sz="2926" b="true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5)ร้อยละผู้ป่วยเบาหวานชนิดที่ 2 ที่เข้าสู่โรคเบาหวานระยะสงบ </a:t>
            </a:r>
          </a:p>
          <a:p>
            <a:pPr algn="l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(DM Remission)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5435987" y="1714586"/>
            <a:ext cx="4105956" cy="5125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571"/>
              </a:lnSpc>
              <a:spcBef>
                <a:spcPct val="0"/>
              </a:spcBef>
            </a:pPr>
            <a:r>
              <a:rPr lang="en-US" b="true" sz="30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ผลงานจังหวัด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5659169" y="4857789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ร้้อยละ 71.09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3153344" y="6004147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≥ ร้อยละ 40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1028700" y="6717247"/>
            <a:ext cx="11271909" cy="881349"/>
            <a:chOff x="0" y="0"/>
            <a:chExt cx="5197604" cy="4064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5197604" cy="406400"/>
            </a:xfrm>
            <a:custGeom>
              <a:avLst/>
              <a:gdLst/>
              <a:ahLst/>
              <a:cxnLst/>
              <a:rect r="r" b="b" t="t" l="l"/>
              <a:pathLst>
                <a:path h="406400" w="5197604">
                  <a:moveTo>
                    <a:pt x="4994404" y="0"/>
                  </a:moveTo>
                  <a:cubicBezTo>
                    <a:pt x="5106628" y="0"/>
                    <a:pt x="5197604" y="90976"/>
                    <a:pt x="5197604" y="203200"/>
                  </a:cubicBezTo>
                  <a:cubicBezTo>
                    <a:pt x="5197604" y="315424"/>
                    <a:pt x="5106628" y="406400"/>
                    <a:pt x="4994404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173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53ACF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7" id="37"/>
            <p:cNvSpPr txBox="true"/>
            <p:nvPr/>
          </p:nvSpPr>
          <p:spPr>
            <a:xfrm>
              <a:off x="0" y="-47625"/>
              <a:ext cx="5197604" cy="4540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1376112" y="6907747"/>
            <a:ext cx="10060869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FFFFF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4)ร้อยละผู้ป่วยโรคความดันโลหิตสูงที่ควบคุมความดันโลหิตได้ดี</a:t>
            </a:r>
          </a:p>
        </p:txBody>
      </p:sp>
      <p:sp>
        <p:nvSpPr>
          <p:cNvPr name="TextBox 39" id="39"/>
          <p:cNvSpPr txBox="true"/>
          <p:nvPr/>
        </p:nvSpPr>
        <p:spPr>
          <a:xfrm rot="0">
            <a:off x="13153344" y="6975824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≥ ร้อยละ 60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15659169" y="6004147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ร้้อยละ 22.5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15659169" y="6975824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ร้้อยละ 56.68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3153344" y="8023701"/>
            <a:ext cx="228264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≥ ร้อยละ 10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15309647" y="7691462"/>
            <a:ext cx="2179317" cy="9408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53"/>
              </a:lnSpc>
            </a:pPr>
            <a:r>
              <a:rPr lang="en-US" sz="2926" b="true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ร้้อยละ 0</a:t>
            </a:r>
          </a:p>
          <a:p>
            <a:pPr algn="ctr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(จากHDC)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5110138" y="9608946"/>
            <a:ext cx="8067723" cy="495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ข้อมูลผลงานจาก HDC วันที่ 30 มกราคม 2569</a:t>
            </a:r>
          </a:p>
        </p:txBody>
      </p:sp>
      <p:sp>
        <p:nvSpPr>
          <p:cNvPr name="TextBox 45" id="45"/>
          <p:cNvSpPr txBox="true"/>
          <p:nvPr/>
        </p:nvSpPr>
        <p:spPr>
          <a:xfrm rot="0">
            <a:off x="13265207" y="8725212"/>
            <a:ext cx="5022793" cy="9408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53"/>
              </a:lnSpc>
            </a:pPr>
            <a:r>
              <a:rPr lang="en-US" sz="2926" b="true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ร้้อยละ 16.97</a:t>
            </a:r>
          </a:p>
          <a:p>
            <a:pPr algn="ctr">
              <a:lnSpc>
                <a:spcPts val="3453"/>
              </a:lnSpc>
              <a:spcBef>
                <a:spcPct val="0"/>
              </a:spcBef>
            </a:pPr>
            <a:r>
              <a:rPr lang="en-US" b="true" sz="2926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(จากแบบรายงานจังหวัด)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29388" y="129256"/>
            <a:ext cx="16829225" cy="6281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3"/>
              </a:lnSpc>
            </a:pPr>
            <a:r>
              <a:rPr lang="en-US" b="true" sz="3561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ผลงานร้อยละการตรวจติดตามกลุ่มสงสัยป่วยโรคเบาหวานและ/หรือโรคความดันโลหิตสูง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-1485663">
            <a:off x="-423033" y="3128604"/>
            <a:ext cx="18174685" cy="12259392"/>
          </a:xfrm>
          <a:custGeom>
            <a:avLst/>
            <a:gdLst/>
            <a:ahLst/>
            <a:cxnLst/>
            <a:rect r="r" b="b" t="t" l="l"/>
            <a:pathLst>
              <a:path h="12259392" w="18174685">
                <a:moveTo>
                  <a:pt x="0" y="0"/>
                </a:moveTo>
                <a:lnTo>
                  <a:pt x="18174684" y="0"/>
                </a:lnTo>
                <a:lnTo>
                  <a:pt x="18174684" y="12259392"/>
                </a:lnTo>
                <a:lnTo>
                  <a:pt x="0" y="122593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76" t="-54704" r="-2176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147627" y="854028"/>
            <a:ext cx="13992746" cy="4565133"/>
          </a:xfrm>
          <a:custGeom>
            <a:avLst/>
            <a:gdLst/>
            <a:ahLst/>
            <a:cxnLst/>
            <a:rect r="r" b="b" t="t" l="l"/>
            <a:pathLst>
              <a:path h="4565133" w="13992746">
                <a:moveTo>
                  <a:pt x="0" y="0"/>
                </a:moveTo>
                <a:lnTo>
                  <a:pt x="13992746" y="0"/>
                </a:lnTo>
                <a:lnTo>
                  <a:pt x="13992746" y="4565134"/>
                </a:lnTo>
                <a:lnTo>
                  <a:pt x="0" y="45651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5114482" y="1553589"/>
            <a:ext cx="747742" cy="676288"/>
          </a:xfrm>
          <a:prstGeom prst="rect">
            <a:avLst/>
          </a:prstGeom>
        </p:spPr>
      </p:pic>
      <p:sp>
        <p:nvSpPr>
          <p:cNvPr name="Freeform 6" id="6"/>
          <p:cNvSpPr/>
          <p:nvPr/>
        </p:nvSpPr>
        <p:spPr>
          <a:xfrm flipH="false" flipV="false" rot="0">
            <a:off x="2147627" y="5419162"/>
            <a:ext cx="13992746" cy="4844988"/>
          </a:xfrm>
          <a:custGeom>
            <a:avLst/>
            <a:gdLst/>
            <a:ahLst/>
            <a:cxnLst/>
            <a:rect r="r" b="b" t="t" l="l"/>
            <a:pathLst>
              <a:path h="4844988" w="13992746">
                <a:moveTo>
                  <a:pt x="0" y="0"/>
                </a:moveTo>
                <a:lnTo>
                  <a:pt x="13992746" y="0"/>
                </a:lnTo>
                <a:lnTo>
                  <a:pt x="13992746" y="4844988"/>
                </a:lnTo>
                <a:lnTo>
                  <a:pt x="0" y="48449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5454943" y="6214100"/>
            <a:ext cx="747742" cy="6762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29388" y="615838"/>
            <a:ext cx="16337465" cy="4451959"/>
          </a:xfrm>
          <a:custGeom>
            <a:avLst/>
            <a:gdLst/>
            <a:ahLst/>
            <a:cxnLst/>
            <a:rect r="r" b="b" t="t" l="l"/>
            <a:pathLst>
              <a:path h="4451959" w="16337465">
                <a:moveTo>
                  <a:pt x="0" y="0"/>
                </a:moveTo>
                <a:lnTo>
                  <a:pt x="16337464" y="0"/>
                </a:lnTo>
                <a:lnTo>
                  <a:pt x="16337464" y="4451959"/>
                </a:lnTo>
                <a:lnTo>
                  <a:pt x="0" y="44519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6104924" y="1396019"/>
            <a:ext cx="747742" cy="676288"/>
          </a:xfrm>
          <a:prstGeom prst="rect">
            <a:avLst/>
          </a:prstGeom>
        </p:spPr>
      </p:pic>
      <p:sp>
        <p:nvSpPr>
          <p:cNvPr name="Freeform 4" id="4"/>
          <p:cNvSpPr/>
          <p:nvPr/>
        </p:nvSpPr>
        <p:spPr>
          <a:xfrm flipH="false" flipV="false" rot="0">
            <a:off x="729388" y="5067797"/>
            <a:ext cx="16310009" cy="5219203"/>
          </a:xfrm>
          <a:custGeom>
            <a:avLst/>
            <a:gdLst/>
            <a:ahLst/>
            <a:cxnLst/>
            <a:rect r="r" b="b" t="t" l="l"/>
            <a:pathLst>
              <a:path h="5219203" w="16310009">
                <a:moveTo>
                  <a:pt x="0" y="0"/>
                </a:moveTo>
                <a:lnTo>
                  <a:pt x="16310008" y="0"/>
                </a:lnTo>
                <a:lnTo>
                  <a:pt x="16310008" y="5219203"/>
                </a:lnTo>
                <a:lnTo>
                  <a:pt x="0" y="52192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29388" y="189866"/>
            <a:ext cx="16829225" cy="483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7"/>
              </a:lnSpc>
            </a:pPr>
            <a:r>
              <a:rPr lang="en-US" b="true" sz="2861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ผลงานร้อยละผู้ป่วยโรคเบาหวานที่ควบคุมระดับน้ำตาลได้ดีและร้อยละผู้ป่วยโรคเบาหวานที่ควบคุมระดับน้ำตาลได้ดี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52919" y="2836245"/>
            <a:ext cx="16679283" cy="4941238"/>
          </a:xfrm>
          <a:custGeom>
            <a:avLst/>
            <a:gdLst/>
            <a:ahLst/>
            <a:cxnLst/>
            <a:rect r="r" b="b" t="t" l="l"/>
            <a:pathLst>
              <a:path h="4941238" w="16679283">
                <a:moveTo>
                  <a:pt x="0" y="0"/>
                </a:moveTo>
                <a:lnTo>
                  <a:pt x="16679283" y="0"/>
                </a:lnTo>
                <a:lnTo>
                  <a:pt x="16679283" y="4941238"/>
                </a:lnTo>
                <a:lnTo>
                  <a:pt x="0" y="49412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2706283" y="3890612"/>
            <a:ext cx="1013369" cy="916531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031438" y="496794"/>
            <a:ext cx="16829225" cy="531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b="true" sz="3161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ผลงานร้อยละของผู้ป่วยเบาหวานชนิดที่ 2 ที่เข้าสู่โรคเบาหวานระยะสงบ (DM remission)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29388" y="1950799"/>
            <a:ext cx="16829225" cy="531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31"/>
              </a:lnSpc>
            </a:pPr>
            <a:r>
              <a:rPr lang="en-US" b="true" sz="3161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ร้อยละผู้ป่วยที่เข้าร่วมคลินิก DM Remission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922315" y="6805585"/>
            <a:ext cx="3086100" cy="1622947"/>
            <a:chOff x="0" y="0"/>
            <a:chExt cx="812800" cy="4274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427443"/>
            </a:xfrm>
            <a:custGeom>
              <a:avLst/>
              <a:gdLst/>
              <a:ahLst/>
              <a:cxnLst/>
              <a:rect r="r" b="b" t="t" l="l"/>
              <a:pathLst>
                <a:path h="427443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299502"/>
                  </a:lnTo>
                  <a:cubicBezTo>
                    <a:pt x="812800" y="333434"/>
                    <a:pt x="799321" y="365976"/>
                    <a:pt x="775327" y="389970"/>
                  </a:cubicBezTo>
                  <a:cubicBezTo>
                    <a:pt x="751333" y="413964"/>
                    <a:pt x="718791" y="427443"/>
                    <a:pt x="684859" y="427443"/>
                  </a:cubicBezTo>
                  <a:lnTo>
                    <a:pt x="127941" y="427443"/>
                  </a:lnTo>
                  <a:cubicBezTo>
                    <a:pt x="94009" y="427443"/>
                    <a:pt x="61467" y="413964"/>
                    <a:pt x="37473" y="389970"/>
                  </a:cubicBezTo>
                  <a:cubicBezTo>
                    <a:pt x="13479" y="365976"/>
                    <a:pt x="0" y="333434"/>
                    <a:pt x="0" y="299502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FFE2F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812800" cy="48459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  <a:spcBef>
                  <a:spcPct val="0"/>
                </a:spcBef>
              </a:pPr>
              <a:r>
                <a:rPr lang="en-US" sz="2799">
                  <a:solidFill>
                    <a:srgbClr val="000000"/>
                  </a:solidFill>
                  <a:latin typeface="Garuda"/>
                  <a:ea typeface="Garuda"/>
                  <a:cs typeface="Garuda"/>
                  <a:sym typeface="Garuda"/>
                </a:rPr>
                <a:t>จำนวนเข้าร่วม=6,535 คน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676321" y="6587089"/>
            <a:ext cx="3086100" cy="2059938"/>
            <a:chOff x="0" y="0"/>
            <a:chExt cx="812800" cy="54253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542535"/>
            </a:xfrm>
            <a:custGeom>
              <a:avLst/>
              <a:gdLst/>
              <a:ahLst/>
              <a:cxnLst/>
              <a:rect r="r" b="b" t="t" l="l"/>
              <a:pathLst>
                <a:path h="542535" w="812800">
                  <a:moveTo>
                    <a:pt x="127941" y="0"/>
                  </a:moveTo>
                  <a:lnTo>
                    <a:pt x="684859" y="0"/>
                  </a:lnTo>
                  <a:cubicBezTo>
                    <a:pt x="718791" y="0"/>
                    <a:pt x="751333" y="13479"/>
                    <a:pt x="775327" y="37473"/>
                  </a:cubicBezTo>
                  <a:cubicBezTo>
                    <a:pt x="799321" y="61467"/>
                    <a:pt x="812800" y="94009"/>
                    <a:pt x="812800" y="127941"/>
                  </a:cubicBezTo>
                  <a:lnTo>
                    <a:pt x="812800" y="414594"/>
                  </a:lnTo>
                  <a:cubicBezTo>
                    <a:pt x="812800" y="448526"/>
                    <a:pt x="799321" y="481069"/>
                    <a:pt x="775327" y="505062"/>
                  </a:cubicBezTo>
                  <a:cubicBezTo>
                    <a:pt x="751333" y="529056"/>
                    <a:pt x="718791" y="542535"/>
                    <a:pt x="684859" y="542535"/>
                  </a:cubicBezTo>
                  <a:lnTo>
                    <a:pt x="127941" y="542535"/>
                  </a:lnTo>
                  <a:cubicBezTo>
                    <a:pt x="94009" y="542535"/>
                    <a:pt x="61467" y="529056"/>
                    <a:pt x="37473" y="505062"/>
                  </a:cubicBezTo>
                  <a:cubicBezTo>
                    <a:pt x="13479" y="481069"/>
                    <a:pt x="0" y="448526"/>
                    <a:pt x="0" y="414594"/>
                  </a:cubicBezTo>
                  <a:lnTo>
                    <a:pt x="0" y="127941"/>
                  </a:lnTo>
                  <a:cubicBezTo>
                    <a:pt x="0" y="94009"/>
                    <a:pt x="13479" y="61467"/>
                    <a:pt x="37473" y="37473"/>
                  </a:cubicBezTo>
                  <a:cubicBezTo>
                    <a:pt x="61467" y="13479"/>
                    <a:pt x="94009" y="0"/>
                    <a:pt x="127941" y="0"/>
                  </a:cubicBezTo>
                  <a:close/>
                </a:path>
              </a:pathLst>
            </a:custGeom>
            <a:solidFill>
              <a:srgbClr val="BDE4A2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812800" cy="58063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  <a:spcBef>
                  <a:spcPct val="0"/>
                </a:spcBef>
              </a:pPr>
              <a:r>
                <a:rPr lang="en-US" sz="2499">
                  <a:solidFill>
                    <a:srgbClr val="000000"/>
                  </a:solidFill>
                  <a:latin typeface="Garuda"/>
                  <a:ea typeface="Garuda"/>
                  <a:cs typeface="Garuda"/>
                  <a:sym typeface="Garuda"/>
                </a:rPr>
                <a:t>จำนวน</a:t>
              </a:r>
              <a:r>
                <a:rPr lang="en-US" sz="2499">
                  <a:solidFill>
                    <a:srgbClr val="FF3131"/>
                  </a:solidFill>
                  <a:latin typeface="Garuda"/>
                  <a:ea typeface="Garuda"/>
                  <a:cs typeface="Garuda"/>
                  <a:sym typeface="Garuda"/>
                </a:rPr>
                <a:t> DRM</a:t>
              </a:r>
              <a:r>
                <a:rPr lang="en-US" sz="2499">
                  <a:solidFill>
                    <a:srgbClr val="000000"/>
                  </a:solidFill>
                  <a:latin typeface="Garuda"/>
                  <a:ea typeface="Garuda"/>
                  <a:cs typeface="Garuda"/>
                  <a:sym typeface="Garuda"/>
                </a:rPr>
                <a:t> </a:t>
              </a:r>
              <a:r>
                <a:rPr lang="en-US" sz="2499">
                  <a:solidFill>
                    <a:srgbClr val="FF3131"/>
                  </a:solidFill>
                  <a:latin typeface="Garuda"/>
                  <a:ea typeface="Garuda"/>
                  <a:cs typeface="Garuda"/>
                  <a:sym typeface="Garuda"/>
                </a:rPr>
                <a:t>(A1C&lt;6.5 หยุดยา 3ด.) </a:t>
              </a:r>
              <a:r>
                <a:rPr lang="en-US" sz="2499">
                  <a:solidFill>
                    <a:srgbClr val="000000"/>
                  </a:solidFill>
                  <a:latin typeface="Garuda"/>
                  <a:ea typeface="Garuda"/>
                  <a:cs typeface="Garuda"/>
                  <a:sym typeface="Garuda"/>
                </a:rPr>
                <a:t>=1,109 คน </a:t>
              </a:r>
              <a:r>
                <a:rPr lang="en-US" sz="2499">
                  <a:solidFill>
                    <a:srgbClr val="026BB8"/>
                  </a:solidFill>
                  <a:latin typeface="Garuda"/>
                  <a:ea typeface="Garuda"/>
                  <a:cs typeface="Garuda"/>
                  <a:sym typeface="Garuda"/>
                </a:rPr>
                <a:t>=16.97%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183450" y="1376422"/>
            <a:ext cx="16075850" cy="4862945"/>
          </a:xfrm>
          <a:custGeom>
            <a:avLst/>
            <a:gdLst/>
            <a:ahLst/>
            <a:cxnLst/>
            <a:rect r="r" b="b" t="t" l="l"/>
            <a:pathLst>
              <a:path h="4862945" w="16075850">
                <a:moveTo>
                  <a:pt x="0" y="0"/>
                </a:moveTo>
                <a:lnTo>
                  <a:pt x="16075850" y="0"/>
                </a:lnTo>
                <a:lnTo>
                  <a:pt x="16075850" y="4862945"/>
                </a:lnTo>
                <a:lnTo>
                  <a:pt x="0" y="4862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29388" y="545181"/>
            <a:ext cx="16829225" cy="483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7"/>
              </a:lnSpc>
            </a:pPr>
            <a:r>
              <a:rPr lang="en-US" b="true" sz="2861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ผลงานร้อยละของผู้ป่วยเบาหวานชนิดที่ 2 ที่เข้าสู่โรคเบาหวานระยะสงบ (DM remission)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2679" y="2726400"/>
            <a:ext cx="3223505" cy="3489586"/>
          </a:xfrm>
          <a:custGeom>
            <a:avLst/>
            <a:gdLst/>
            <a:ahLst/>
            <a:cxnLst/>
            <a:rect r="r" b="b" t="t" l="l"/>
            <a:pathLst>
              <a:path h="3489586" w="3223505">
                <a:moveTo>
                  <a:pt x="0" y="0"/>
                </a:moveTo>
                <a:lnTo>
                  <a:pt x="3223505" y="0"/>
                </a:lnTo>
                <a:lnTo>
                  <a:pt x="3223505" y="3489585"/>
                </a:lnTo>
                <a:lnTo>
                  <a:pt x="0" y="34895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651682" y="2726400"/>
            <a:ext cx="4603690" cy="3805577"/>
          </a:xfrm>
          <a:custGeom>
            <a:avLst/>
            <a:gdLst/>
            <a:ahLst/>
            <a:cxnLst/>
            <a:rect r="r" b="b" t="t" l="l"/>
            <a:pathLst>
              <a:path h="3805577" w="4603690">
                <a:moveTo>
                  <a:pt x="0" y="0"/>
                </a:moveTo>
                <a:lnTo>
                  <a:pt x="4603690" y="0"/>
                </a:lnTo>
                <a:lnTo>
                  <a:pt x="4603690" y="3805576"/>
                </a:lnTo>
                <a:lnTo>
                  <a:pt x="0" y="38055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109" t="0" r="-5109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593693" y="2726400"/>
            <a:ext cx="4867489" cy="3728097"/>
          </a:xfrm>
          <a:custGeom>
            <a:avLst/>
            <a:gdLst/>
            <a:ahLst/>
            <a:cxnLst/>
            <a:rect r="r" b="b" t="t" l="l"/>
            <a:pathLst>
              <a:path h="3728097" w="4867489">
                <a:moveTo>
                  <a:pt x="0" y="0"/>
                </a:moveTo>
                <a:lnTo>
                  <a:pt x="4867489" y="0"/>
                </a:lnTo>
                <a:lnTo>
                  <a:pt x="4867489" y="3728096"/>
                </a:lnTo>
                <a:lnTo>
                  <a:pt x="0" y="37280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122" t="-2078" r="-2122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567364" y="2726400"/>
            <a:ext cx="4835829" cy="3650617"/>
          </a:xfrm>
          <a:custGeom>
            <a:avLst/>
            <a:gdLst/>
            <a:ahLst/>
            <a:cxnLst/>
            <a:rect r="r" b="b" t="t" l="l"/>
            <a:pathLst>
              <a:path h="3650617" w="4835829">
                <a:moveTo>
                  <a:pt x="0" y="0"/>
                </a:moveTo>
                <a:lnTo>
                  <a:pt x="4835829" y="0"/>
                </a:lnTo>
                <a:lnTo>
                  <a:pt x="4835829" y="3650616"/>
                </a:lnTo>
                <a:lnTo>
                  <a:pt x="0" y="365061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207" t="-2261" r="0" b="-2261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679" y="6531976"/>
            <a:ext cx="4876857" cy="3657643"/>
          </a:xfrm>
          <a:custGeom>
            <a:avLst/>
            <a:gdLst/>
            <a:ahLst/>
            <a:cxnLst/>
            <a:rect r="r" b="b" t="t" l="l"/>
            <a:pathLst>
              <a:path h="3657643" w="4876857">
                <a:moveTo>
                  <a:pt x="0" y="0"/>
                </a:moveTo>
                <a:lnTo>
                  <a:pt x="4876858" y="0"/>
                </a:lnTo>
                <a:lnTo>
                  <a:pt x="4876858" y="3657643"/>
                </a:lnTo>
                <a:lnTo>
                  <a:pt x="0" y="36576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957851" y="6531976"/>
            <a:ext cx="5830544" cy="3657643"/>
          </a:xfrm>
          <a:custGeom>
            <a:avLst/>
            <a:gdLst/>
            <a:ahLst/>
            <a:cxnLst/>
            <a:rect r="r" b="b" t="t" l="l"/>
            <a:pathLst>
              <a:path h="3657643" w="5830544">
                <a:moveTo>
                  <a:pt x="0" y="0"/>
                </a:moveTo>
                <a:lnTo>
                  <a:pt x="5830544" y="0"/>
                </a:lnTo>
                <a:lnTo>
                  <a:pt x="5830544" y="3657643"/>
                </a:lnTo>
                <a:lnTo>
                  <a:pt x="0" y="36576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29709" r="-8493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712320" y="6617701"/>
            <a:ext cx="4841903" cy="3631428"/>
          </a:xfrm>
          <a:custGeom>
            <a:avLst/>
            <a:gdLst/>
            <a:ahLst/>
            <a:cxnLst/>
            <a:rect r="r" b="b" t="t" l="l"/>
            <a:pathLst>
              <a:path h="3631428" w="4841903">
                <a:moveTo>
                  <a:pt x="0" y="0"/>
                </a:moveTo>
                <a:lnTo>
                  <a:pt x="4841903" y="0"/>
                </a:lnTo>
                <a:lnTo>
                  <a:pt x="4841903" y="3631428"/>
                </a:lnTo>
                <a:lnTo>
                  <a:pt x="0" y="363142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29388" y="165970"/>
            <a:ext cx="16829225" cy="560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49"/>
              </a:lnSpc>
            </a:pPr>
            <a:r>
              <a:rPr lang="en-US" b="true" sz="3261">
                <a:solidFill>
                  <a:srgbClr val="0070C5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การดำเนินงานขับเคลื่อนงาน NCD จังหวัดอุดรธานี วันที่ 29 มกราคม 2569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29388" y="763128"/>
            <a:ext cx="16829225" cy="2198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77"/>
              </a:lnSpc>
            </a:pPr>
            <a:r>
              <a:rPr lang="en-US" b="true" sz="2861">
                <a:solidFill>
                  <a:srgbClr val="A12C9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ประชุมเชิงปฏิบัติการถอดบทเรียนการดำเนินงานสร้างเสริมสุขภาพและป้องกันโรคไม่ติดต่อ (NCDs) </a:t>
            </a:r>
          </a:p>
          <a:p>
            <a:pPr algn="ctr">
              <a:lnSpc>
                <a:spcPts val="3377"/>
              </a:lnSpc>
            </a:pPr>
            <a:r>
              <a:rPr lang="en-US" b="true" sz="2861">
                <a:solidFill>
                  <a:srgbClr val="A12C9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ปีงบประมาณ 2569 จังหวัดอุดรธานี    ณ โรงแรมเจริญโฮเต็ล</a:t>
            </a:r>
          </a:p>
          <a:p>
            <a:pPr algn="ctr">
              <a:lnSpc>
                <a:spcPts val="3377"/>
              </a:lnSpc>
            </a:pPr>
            <a:r>
              <a:rPr lang="en-US" b="true" sz="2861">
                <a:solidFill>
                  <a:srgbClr val="A12C9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ทีมวิทยากรจากอำเภอกระนวน</a:t>
            </a:r>
          </a:p>
          <a:p>
            <a:pPr algn="ctr">
              <a:lnSpc>
                <a:spcPts val="3377"/>
              </a:lnSpc>
            </a:pPr>
            <a:r>
              <a:rPr lang="en-US" b="true" sz="2861">
                <a:solidFill>
                  <a:srgbClr val="A12C9F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 นำโดยนายแพทย์วิโรจน์ เลิศพงศ์พิพัฒน์ ผู้อำนวยการโรงพยาบาลสมเด็จพระยุพราชกระนวน</a:t>
            </a:r>
          </a:p>
          <a:p>
            <a:pPr algn="ctr">
              <a:lnSpc>
                <a:spcPts val="3377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499067"/>
            <a:ext cx="16230600" cy="9288867"/>
          </a:xfrm>
          <a:custGeom>
            <a:avLst/>
            <a:gdLst/>
            <a:ahLst/>
            <a:cxnLst/>
            <a:rect r="r" b="b" t="t" l="l"/>
            <a:pathLst>
              <a:path h="9288867" w="16230600">
                <a:moveTo>
                  <a:pt x="0" y="0"/>
                </a:moveTo>
                <a:lnTo>
                  <a:pt x="16230600" y="0"/>
                </a:lnTo>
                <a:lnTo>
                  <a:pt x="16230600" y="9288866"/>
                </a:lnTo>
                <a:lnTo>
                  <a:pt x="0" y="92888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46" t="0" r="-646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FFFF">
                <a:alpha val="100000"/>
              </a:srgbClr>
            </a:gs>
            <a:gs pos="100000">
              <a:srgbClr val="C7E3FF">
                <a:alpha val="100000"/>
              </a:srgbClr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561453" y="-8676873"/>
            <a:ext cx="25891032" cy="30838253"/>
            <a:chOff x="0" y="0"/>
            <a:chExt cx="34521375" cy="41117670"/>
          </a:xfrm>
        </p:grpSpPr>
        <p:sp>
          <p:nvSpPr>
            <p:cNvPr name="Freeform 3" id="3"/>
            <p:cNvSpPr/>
            <p:nvPr/>
          </p:nvSpPr>
          <p:spPr>
            <a:xfrm flipH="true" flipV="false" rot="-9364555">
              <a:off x="2557589" y="4737935"/>
              <a:ext cx="27263012" cy="18389752"/>
            </a:xfrm>
            <a:custGeom>
              <a:avLst/>
              <a:gdLst/>
              <a:ahLst/>
              <a:cxnLst/>
              <a:rect r="r" b="b" t="t" l="l"/>
              <a:pathLst>
                <a:path h="18389752" w="27263012">
                  <a:moveTo>
                    <a:pt x="27263012" y="0"/>
                  </a:moveTo>
                  <a:lnTo>
                    <a:pt x="0" y="0"/>
                  </a:lnTo>
                  <a:lnTo>
                    <a:pt x="0" y="18389752"/>
                  </a:lnTo>
                  <a:lnTo>
                    <a:pt x="27263012" y="18389752"/>
                  </a:lnTo>
                  <a:lnTo>
                    <a:pt x="27263012" y="0"/>
                  </a:lnTo>
                  <a:close/>
                </a:path>
              </a:pathLst>
            </a:custGeom>
            <a:blipFill>
              <a:blip r:embed="rId2"/>
              <a:stretch>
                <a:fillRect l="-2176" t="-54704" r="-2176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-2420434">
              <a:off x="4547681" y="16090288"/>
              <a:ext cx="27263012" cy="18389752"/>
            </a:xfrm>
            <a:custGeom>
              <a:avLst/>
              <a:gdLst/>
              <a:ahLst/>
              <a:cxnLst/>
              <a:rect r="r" b="b" t="t" l="l"/>
              <a:pathLst>
                <a:path h="18389752" w="27263012">
                  <a:moveTo>
                    <a:pt x="0" y="0"/>
                  </a:moveTo>
                  <a:lnTo>
                    <a:pt x="27263013" y="0"/>
                  </a:lnTo>
                  <a:lnTo>
                    <a:pt x="27263013" y="18389752"/>
                  </a:lnTo>
                  <a:lnTo>
                    <a:pt x="0" y="183897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2176" t="-54704" r="-2176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4451825" y="5766057"/>
            <a:ext cx="9864476" cy="15664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891"/>
              </a:lnSpc>
            </a:pPr>
            <a:r>
              <a:rPr lang="en-US" b="true" sz="9230">
                <a:solidFill>
                  <a:srgbClr val="004173"/>
                </a:solidFill>
                <a:latin typeface="เอฟซี ซับเจค Bold"/>
                <a:ea typeface="เอฟซี ซับเจค Bold"/>
                <a:cs typeface="เอฟซี ซับเจค Bold"/>
                <a:sym typeface="เอฟซี ซับเจค Bold"/>
              </a:rPr>
              <a:t>ขอขอบคุณทุกท่าน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5643839" y="4020786"/>
            <a:ext cx="6602310" cy="1090343"/>
            <a:chOff x="0" y="0"/>
            <a:chExt cx="4482053" cy="7401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482053" cy="740192"/>
            </a:xfrm>
            <a:custGeom>
              <a:avLst/>
              <a:gdLst/>
              <a:ahLst/>
              <a:cxnLst/>
              <a:rect r="r" b="b" t="t" l="l"/>
              <a:pathLst>
                <a:path h="740192" w="4482053">
                  <a:moveTo>
                    <a:pt x="4278853" y="0"/>
                  </a:moveTo>
                  <a:cubicBezTo>
                    <a:pt x="4391077" y="0"/>
                    <a:pt x="4482053" y="165698"/>
                    <a:pt x="4482053" y="370096"/>
                  </a:cubicBezTo>
                  <a:cubicBezTo>
                    <a:pt x="4482053" y="574494"/>
                    <a:pt x="4391077" y="740192"/>
                    <a:pt x="4278853" y="740192"/>
                  </a:cubicBezTo>
                  <a:lnTo>
                    <a:pt x="203200" y="740192"/>
                  </a:lnTo>
                  <a:cubicBezTo>
                    <a:pt x="90976" y="740192"/>
                    <a:pt x="0" y="574494"/>
                    <a:pt x="0" y="370096"/>
                  </a:cubicBezTo>
                  <a:cubicBezTo>
                    <a:pt x="0" y="165698"/>
                    <a:pt x="90976" y="0"/>
                    <a:pt x="2032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53ACF0">
                    <a:alpha val="100000"/>
                  </a:srgbClr>
                </a:gs>
                <a:gs pos="50000">
                  <a:srgbClr val="0B8EF2">
                    <a:alpha val="100000"/>
                  </a:srgbClr>
                </a:gs>
                <a:gs pos="100000">
                  <a:srgbClr val="004173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04775"/>
              <a:ext cx="4482053" cy="8449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6719"/>
                </a:lnSpc>
              </a:pPr>
              <a:r>
                <a:rPr lang="en-US" sz="4799">
                  <a:solidFill>
                    <a:srgbClr val="000000"/>
                  </a:solidFill>
                  <a:latin typeface="Chonburi"/>
                  <a:ea typeface="Chonburi"/>
                  <a:cs typeface="Chonburi"/>
                  <a:sym typeface="Chonburi"/>
                </a:rPr>
                <a:t>จบการนำเสนอ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DAG_2hJc7Os</dc:identifier>
  <dcterms:modified xsi:type="dcterms:W3CDTF">2011-08-01T06:04:30Z</dcterms:modified>
  <cp:revision>1</cp:revision>
  <dc:title>นำเสนอ DIPT NCD พญ.สืบศิริ บัณฑิตภิรมย์ เดือน มกราคม 69</dc:title>
</cp:coreProperties>
</file>