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147471565" r:id="rId4"/>
    <p:sldId id="2147471562" r:id="rId5"/>
    <p:sldId id="259" r:id="rId6"/>
    <p:sldId id="2147471564" r:id="rId7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ไม่มีลักษณะ, เส้นตาราง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-594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3959B7-C996-4BC8-99E6-8AF5CA162D14}" type="datetimeFigureOut">
              <a:rPr lang="th-TH" smtClean="0"/>
              <a:t>01/09/68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7F4A62-7A5F-4E43-985E-AF430F73E51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61641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2C5D76F9-18CD-96BE-61AB-D37B2D86AA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0DDCE5C7-38EE-2E9A-F2CC-B9AA7D313D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AF6A4862-23AB-F194-EC80-7F2C8BBD6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3F5DC-B11F-49E2-A465-11F8D3A681DA}" type="datetimeFigureOut">
              <a:rPr lang="th-TH" smtClean="0"/>
              <a:t>01/09/68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D14C83E3-D38C-86B5-23D4-63734FACA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E73201AA-3070-354C-422E-422AE06A9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8762-75D9-4916-A144-6A1B2FE0C2E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93696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29B1B8EA-D840-3C06-CD1A-62C5B93CB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E5638727-7815-E046-A0A8-AB4ABD5D74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2CEDAE1E-83C6-E1D3-CDD0-2490BA091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3F5DC-B11F-49E2-A465-11F8D3A681DA}" type="datetimeFigureOut">
              <a:rPr lang="th-TH" smtClean="0"/>
              <a:t>01/09/68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36BD701-01F2-F145-CD39-48F13765C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AD08C362-4984-971C-F862-5C812EEC1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8762-75D9-4916-A144-6A1B2FE0C2E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0969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7DE974EB-D6AA-F9C9-89AF-8BF94964E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BD902FF1-D40F-836E-B495-C2129096CE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089CD629-8D16-AC5E-CCE7-9184AF87F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3F5DC-B11F-49E2-A465-11F8D3A681DA}" type="datetimeFigureOut">
              <a:rPr lang="th-TH" smtClean="0"/>
              <a:t>01/09/68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A100481E-B568-22F6-31A1-3BB170AD2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21C44408-8A10-DBE2-9DC2-E89154B67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8762-75D9-4916-A144-6A1B2FE0C2E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89186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88B2D308-CF71-C359-1710-D98FC0263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185957FA-4043-D2FC-2E4C-EB59258887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EBCA3B57-D326-201A-FB46-5DD6D4A960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605E0941-3BF4-C2D6-278B-0F674F316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3F5DC-B11F-49E2-A465-11F8D3A681DA}" type="datetimeFigureOut">
              <a:rPr lang="th-TH" smtClean="0"/>
              <a:t>01/09/68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62CCFC85-D654-F344-905B-F24A1E92C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786010D7-8F05-12AC-0C41-2E6AAF832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8762-75D9-4916-A144-6A1B2FE0C2E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064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8ACFE3A0-9917-AE7B-F453-06718AEFD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C1B3ADEA-7561-2346-8702-3D3A6D8FA6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A1AEAABD-00AF-F0AC-A186-2F859ED6CF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xmlns="" id="{F05E7CD6-1069-E7E5-4A8A-3DD2BD8F1E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xmlns="" id="{4F2C5996-D465-2EDF-4629-E9BFD2F41D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xmlns="" id="{C597D3D8-9DAD-4AD5-5D2E-B8CD96FD6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3F5DC-B11F-49E2-A465-11F8D3A681DA}" type="datetimeFigureOut">
              <a:rPr lang="th-TH" smtClean="0"/>
              <a:t>01/09/68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xmlns="" id="{98A10C2A-6530-10E9-6C48-21EA7FDFE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xmlns="" id="{0230F52F-8366-553E-79A4-2AF3AB5EF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8762-75D9-4916-A144-6A1B2FE0C2E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95874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E790B38B-5D11-707C-1456-683842D7A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xmlns="" id="{4000DADC-E170-4A74-5B43-ED526F3E9E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3F5DC-B11F-49E2-A465-11F8D3A681DA}" type="datetimeFigureOut">
              <a:rPr lang="th-TH" smtClean="0"/>
              <a:t>01/09/68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xmlns="" id="{D5F3115D-D545-BD7D-8425-D53697E5D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xmlns="" id="{A9345A49-EE9A-62AF-F1AA-C49B70ADF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8762-75D9-4916-A144-6A1B2FE0C2E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4420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xmlns="" id="{58C7D929-007C-090D-6114-A3CD2DF71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3F5DC-B11F-49E2-A465-11F8D3A681DA}" type="datetimeFigureOut">
              <a:rPr lang="th-TH" smtClean="0"/>
              <a:t>01/09/68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xmlns="" id="{78C603AF-6EC0-6429-7A5B-FA55E42E0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xmlns="" id="{67E358F8-793E-207C-068D-B058A3973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8762-75D9-4916-A144-6A1B2FE0C2E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0509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E7A306B-C7DA-98D2-9098-4AC59F6FD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8EB53F80-BA35-D737-8F46-B7D8EE657B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BF3CC64D-C7CE-D316-E5C9-D2CB5785D4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787538B1-8318-33AF-0899-A67B9210F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3F5DC-B11F-49E2-A465-11F8D3A681DA}" type="datetimeFigureOut">
              <a:rPr lang="th-TH" smtClean="0"/>
              <a:t>01/09/68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9316999C-5049-69B5-9DA3-34139F758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DAD1CD26-EBC0-B764-3ECA-C418AE411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8762-75D9-4916-A144-6A1B2FE0C2E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3660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6C4692E-5900-7B9D-3012-2C2F3A7F6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xmlns="" id="{FC81FAC7-C95F-166D-1685-666CAC0F9F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46F33176-2FCF-7137-BCA0-A921B4E02E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26403AE7-82C8-AF17-7298-0C1BEBE19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3F5DC-B11F-49E2-A465-11F8D3A681DA}" type="datetimeFigureOut">
              <a:rPr lang="th-TH" smtClean="0"/>
              <a:t>01/09/68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11F5E5BD-C476-7942-2F4B-55FE44513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8EDA3771-F948-C23A-1A10-DF2054B67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8762-75D9-4916-A144-6A1B2FE0C2E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0686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16E33A2-4094-B9FE-4E42-BBDF2F37A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1870F08B-4275-EBDF-7F53-7D3ED518B5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405DA4AB-AB43-D6FC-0226-8A4E51D76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3F5DC-B11F-49E2-A465-11F8D3A681DA}" type="datetimeFigureOut">
              <a:rPr lang="th-TH" smtClean="0"/>
              <a:t>01/09/68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BF418EFC-3641-D0B2-7103-315ED6784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881EB15A-D123-59AD-6F0B-B26728438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8762-75D9-4916-A144-6A1B2FE0C2E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9292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xmlns="" id="{637B5525-4185-A608-FF9B-67676275F9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6A0ECC88-4DCC-6D18-1E17-2F316ACCDC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EB202F1-5D35-A09F-2526-F3D0FA9DF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3F5DC-B11F-49E2-A465-11F8D3A681DA}" type="datetimeFigureOut">
              <a:rPr lang="th-TH" smtClean="0"/>
              <a:t>01/09/68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2638138-A232-0F35-BD21-E5BB33359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37B09DC9-07C3-8CB1-EDAA-1341DA810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B8762-75D9-4916-A144-6A1B2FE0C2E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90538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xmlns="" id="{0B08CCE8-2E93-52A9-3209-EF21BC7DC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2788EFA1-30FD-2220-BCE7-A41BA00CF8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4714FD12-8C6D-B305-1824-D8B1E12B5E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3F5DC-B11F-49E2-A465-11F8D3A681DA}" type="datetimeFigureOut">
              <a:rPr lang="th-TH" smtClean="0"/>
              <a:t>01/09/68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663052A5-8249-252B-757E-9B80D79691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27403F08-D74B-3E3E-3242-B5D807AA3B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B8762-75D9-4916-A144-6A1B2FE0C2E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86760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B69D1A2-633F-AEF7-A07D-2E88B339F6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96D5AD0F-4B6A-8B5C-A0FE-2F47EA2455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986F3314-DBD7-389C-226E-FA680E0938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854390"/>
          </a:xfrm>
          <a:prstGeom prst="rect">
            <a:avLst/>
          </a:prstGeom>
        </p:spPr>
      </p:pic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xmlns="" id="{BAC1B126-D338-3BAC-3AC3-AE4216E1342D}"/>
              </a:ext>
            </a:extLst>
          </p:cNvPr>
          <p:cNvSpPr txBox="1"/>
          <p:nvPr/>
        </p:nvSpPr>
        <p:spPr>
          <a:xfrm>
            <a:off x="319668" y="5780242"/>
            <a:ext cx="7865327" cy="1077218"/>
          </a:xfrm>
          <a:prstGeom prst="rect">
            <a:avLst/>
          </a:prstGeom>
          <a:solidFill>
            <a:srgbClr val="FF66CC"/>
          </a:solidFill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 13 ส.ค.2568 จ.อุดรธานี ผ่าน 49 ตัว        ร้อยละ 77.78 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ไม่ผ่าน 14 ตัวชี้วัด ร้อยละ 22.22</a:t>
            </a:r>
          </a:p>
        </p:txBody>
      </p:sp>
    </p:spTree>
    <p:extLst>
      <p:ext uri="{BB962C8B-B14F-4D97-AF65-F5344CB8AC3E}">
        <p14:creationId xmlns:p14="http://schemas.microsoft.com/office/powerpoint/2010/main" val="74873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74C307B-8DA9-5B6C-6536-6CD4CF909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92A4B7CF-27E9-1A1C-E1E2-BDFE89EE48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52DFF2A9-7D22-9B06-AE2D-0A4DAC6499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3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ัวแทนเนื้อหา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1285922"/>
              </p:ext>
            </p:extLst>
          </p:nvPr>
        </p:nvGraphicFramePr>
        <p:xfrm>
          <a:off x="251602" y="710241"/>
          <a:ext cx="11488949" cy="58139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79254"/>
                <a:gridCol w="6188662"/>
                <a:gridCol w="1833576"/>
                <a:gridCol w="1187457"/>
              </a:tblGrid>
              <a:tr h="437951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ประเด็น</a:t>
                      </a:r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ที่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ชื่อตัวชี้วัด (</a:t>
                      </a:r>
                      <a:r>
                        <a:rPr lang="en-US" sz="1800" b="1" u="none" strike="noStrike" dirty="0">
                          <a:solidFill>
                            <a:schemeClr val="tx1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KPIs)</a:t>
                      </a:r>
                      <a:endParaRPr lang="en-US" sz="1800" b="1" i="0" u="none" strike="noStrike" dirty="0">
                        <a:solidFill>
                          <a:schemeClr val="tx1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เป้าหมายปี</a:t>
                      </a:r>
                      <a:r>
                        <a:rPr lang="th-T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งบ 68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</a:t>
                      </a:r>
                      <a:r>
                        <a:rPr lang="th-TH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ผลการดำเนินงาน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16121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ประเด็นที่ 3 : </a:t>
                      </a:r>
                      <a:r>
                        <a:rPr lang="en-US" sz="1600" b="1" i="0" u="none" strike="noStrike" dirty="0" err="1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Attemp</a:t>
                      </a:r>
                      <a:r>
                        <a:rPr 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</a:t>
                      </a:r>
                      <a:r>
                        <a:rPr lang="en-US" sz="16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suicide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ร้อย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ละของผู้พยายามฆ่าตัวตายเข้าถึงบริการที่มีประสิทธิภาพ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&gt; ร้อยละ 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ED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29.46</a:t>
                      </a:r>
                    </a:p>
                  </a:txBody>
                  <a:tcPr marL="9525" marR="9525" marT="9525" marB="0" anchor="ctr"/>
                </a:tc>
              </a:tr>
              <a:tr h="316121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ประเด็นที่ 4 : </a:t>
                      </a:r>
                      <a:r>
                        <a:rPr lang="th-TH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พัฒนาการล่าช้า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ร้อย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ละเด็กของปฐมวัยที่มีพัฒนาการล่าช้าเข้าถึงบริการพัฒนาการและสุขภาพจิตที่ได้มาตรฐาน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ร้อยละ 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ED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18.72</a:t>
                      </a:r>
                    </a:p>
                  </a:txBody>
                  <a:tcPr marL="9525" marR="9525" marT="9525" marB="0" anchor="ctr"/>
                </a:tc>
              </a:tr>
              <a:tr h="522819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ประเด็นที่ 4 : </a:t>
                      </a:r>
                      <a:r>
                        <a:rPr 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DM </a:t>
                      </a:r>
                      <a:r>
                        <a:rPr lang="en-US" sz="1600" b="1" i="0" u="none" strike="noStrike" dirty="0" err="1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rms</a:t>
                      </a:r>
                      <a:r>
                        <a:rPr 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: type2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ร้อย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ละของผู้ป่วยเบาหวานชนิดที่ 2 ที่เข้าสู่โรคเบาหวานระยะสงบ (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DM remission) 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ต่อผู้ป่วยเบาหวานชนิดที่ 2 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   </a:t>
                      </a:r>
                    </a:p>
                    <a:p>
                      <a:pPr lvl="0" algn="l" fontAlgn="t"/>
                      <a:r>
                        <a:rPr lang="th-TH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ทั้งหมด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ในพื้นที่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≥ ร้อยละ 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ED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0.92</a:t>
                      </a:r>
                    </a:p>
                  </a:txBody>
                  <a:tcPr marL="9525" marR="9525" marT="9525" marB="0" anchor="ctr"/>
                </a:tc>
              </a:tr>
              <a:tr h="274169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ประเด็นที่ 4 : </a:t>
                      </a:r>
                      <a:r>
                        <a:rPr 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TB treatment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อัตรา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ความสำเร็จการรักษาผู้ป่วยวัณโรคปอดรายใหม่     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ร้อยละ 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ED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69.88</a:t>
                      </a:r>
                    </a:p>
                  </a:txBody>
                  <a:tcPr marL="9525" marR="9525" marT="9525" marB="0" anchor="ctr"/>
                </a:tc>
              </a:tr>
              <a:tr h="316121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ประเด็นที่ 4 : </a:t>
                      </a:r>
                      <a:r>
                        <a:rPr 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TB </a:t>
                      </a:r>
                      <a:r>
                        <a:rPr lang="en-US" sz="1600" b="1" i="0" u="none" strike="noStrike" dirty="0" err="1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regiter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อัตรา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ความครอบคลุมการขึ้นทะเบียนของผู้ป่วยวัณโรครายใหม่และกลับเป็นซ้ำ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ร้อยละ 85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ED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68.15</a:t>
                      </a:r>
                    </a:p>
                  </a:txBody>
                  <a:tcPr marL="9525" marR="9525" marT="9525" marB="0" anchor="ctr"/>
                </a:tc>
              </a:tr>
              <a:tr h="316121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ประเด็นที่ 4 : </a:t>
                      </a:r>
                      <a:r>
                        <a:rPr 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NICU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จำนวน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เตียง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NICU 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ในเขตสุขภาพ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≤ 1: 300 ทารก  เกิดมีชีพ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ED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1 ต่อ 379</a:t>
                      </a:r>
                    </a:p>
                  </a:txBody>
                  <a:tcPr marL="9525" marR="9525" marT="9525" marB="0" anchor="ctr"/>
                </a:tc>
              </a:tr>
              <a:tr h="316121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ประเด็นที่ 4 : </a:t>
                      </a:r>
                      <a:r>
                        <a:rPr 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Transplant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อัตราส่วน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ของจำนวนผู้บริจาคอวัยวะจากผู้ป่วยสมองตายต่อจำนวนผู้เสียชีวิตใน รพ.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A, S, 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≥ 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1.71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ED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1.27%</a:t>
                      </a:r>
                    </a:p>
                  </a:txBody>
                  <a:tcPr marL="9525" marR="9525" marT="9525" marB="0" anchor="ctr"/>
                </a:tc>
              </a:tr>
              <a:tr h="316121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ประเด็นที่ 4 : </a:t>
                      </a:r>
                      <a:r>
                        <a:rPr lang="en-US" sz="1600" b="1" i="0" u="none" strike="noStrike" dirty="0" err="1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CAcervix</a:t>
                      </a:r>
                      <a:r>
                        <a:rPr 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screening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ร้อย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ละของผู้ป่วยที่ได้รับการคัดกรองมะเร็งปากมดลูก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≥ ร้อยละ 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ED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5.02</a:t>
                      </a:r>
                    </a:p>
                  </a:txBody>
                  <a:tcPr marL="9525" marR="9525" marT="9525" marB="0" anchor="ctr"/>
                </a:tc>
              </a:tr>
              <a:tr h="437668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ประเด็นที่ 4 : </a:t>
                      </a:r>
                      <a:r>
                        <a:rPr 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Colonoscopy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ร้อย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ละของผู้ที่มีผลผิดปกติ (มะเร็งลำไส้ใหญ่และไส้ผิดปกติ) ได้รับการส่องกล้อง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Colonoscopy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≥ ร้อยละ 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ED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33.66</a:t>
                      </a:r>
                    </a:p>
                  </a:txBody>
                  <a:tcPr marL="9525" marR="9525" marT="9525" marB="0" anchor="ctr"/>
                </a:tc>
              </a:tr>
              <a:tr h="316121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ประเด็นที่ 6 : </a:t>
                      </a:r>
                      <a:r>
                        <a:rPr 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Home ward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ร้อย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ละของโรงพยาบาลที่ให้บริการ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Home ward for active dying patient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ร้อยละ 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ED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63.20</a:t>
                      </a:r>
                    </a:p>
                  </a:txBody>
                  <a:tcPr marL="9525" marR="9525" marT="9525" marB="0" anchor="ctr"/>
                </a:tc>
              </a:tr>
              <a:tr h="620357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ประเด็นที่ 7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OPD : </a:t>
                      </a:r>
                      <a:r>
                        <a:rPr lang="th-TH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แผนไทย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รายรับ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จากการให้บริการผู้ป่วยนอกที่ได้รับการบริการด้านการแพทย์แผนไทยและการแพทย์ทางเลือกที่ได้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มาตรฐาน</a:t>
                      </a:r>
                    </a:p>
                    <a:p>
                      <a:pPr lvl="0"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ต่อ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จำนวนครั้งผู้รับบริการทั้งหมด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(ไม่น้อยกว่า 80 บาท/ครั้ง)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ED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42.53</a:t>
                      </a:r>
                    </a:p>
                  </a:txBody>
                  <a:tcPr marL="9525" marR="9525" marT="9525" marB="0" anchor="ctr"/>
                </a:tc>
              </a:tr>
              <a:tr h="437668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ประเด็นที่ 8 : </a:t>
                      </a:r>
                      <a:r>
                        <a:rPr 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HbA1c 1 t./Y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ร้อย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ละของผู้ป่วยโรคเบาหวาน ได้รับการตรวจ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HbA1c 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อย่างน้อยปีละ 1 ครั้ง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มากกว่าร้อยละ 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ED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67.84%</a:t>
                      </a:r>
                    </a:p>
                  </a:txBody>
                  <a:tcPr marL="9525" marR="9525" marT="9525" marB="0" anchor="ctr"/>
                </a:tc>
              </a:tr>
              <a:tr h="316121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ประเด็นที่ 8  : </a:t>
                      </a:r>
                      <a:r>
                        <a:rPr lang="en-US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Risk score 6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ร้อย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ละของหน่วยบริการที่ประสบภาวะวิกฤตทางการเงิน ระดับ 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ระดับ 6  ไม่เกินร้อยละ 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ED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4.76</a:t>
                      </a:r>
                    </a:p>
                  </a:txBody>
                  <a:tcPr marL="9525" marR="9525" marT="9525" marB="0" anchor="ctr"/>
                </a:tc>
              </a:tr>
              <a:tr h="554366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ประเด็นที่ 8 : </a:t>
                      </a:r>
                      <a:r>
                        <a:rPr lang="th-TH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สินทรัพย์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l" fontAlgn="t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   หน่วยงาน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ในสังกัดสำนักงานปลัดกระทรวงสาธารณสุข ผ่านเกณฑ์การประเมินร้อยละ 70 ของการตรวจสอบรายงานการเงิน (หมวดสินทรัพย์ถาวร และลูกหนี้ค่ารักษาพยาบาล)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ผ่านเกณฑ์การประเมิน  ร้อยละ 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 smtClean="0">
                          <a:solidFill>
                            <a:srgbClr val="ED0000"/>
                          </a:solidFill>
                          <a:effectLst/>
                          <a:latin typeface="TH Sarabun New" pitchFamily="34" charset="-34"/>
                          <a:cs typeface="TH Sarabun New" pitchFamily="34" charset="-34"/>
                        </a:rPr>
                        <a:t>68</a:t>
                      </a:r>
                      <a:endParaRPr lang="th-TH" sz="1400" b="1" i="0" u="none" strike="noStrike" dirty="0">
                        <a:solidFill>
                          <a:srgbClr val="ED0000"/>
                        </a:solidFill>
                        <a:effectLst/>
                        <a:latin typeface="TH Sarabun New" pitchFamily="34" charset="-34"/>
                        <a:cs typeface="TH Sarabun New" pitchFamily="34" charset="-34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FA812C8B-95B1-B9F9-DFB2-E631B84BE5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604" b="92369"/>
          <a:stretch/>
        </p:blipFill>
        <p:spPr>
          <a:xfrm>
            <a:off x="97787" y="186905"/>
            <a:ext cx="10167668" cy="523336"/>
          </a:xfrm>
          <a:prstGeom prst="rect">
            <a:avLst/>
          </a:prstGeom>
        </p:spPr>
      </p:pic>
      <p:sp>
        <p:nvSpPr>
          <p:cNvPr id="8" name="สี่เหลี่ยมผืนผ้า 7"/>
          <p:cNvSpPr/>
          <p:nvPr/>
        </p:nvSpPr>
        <p:spPr>
          <a:xfrm>
            <a:off x="10139961" y="166258"/>
            <a:ext cx="21291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th-TH" b="1" dirty="0" smtClean="0">
                <a:latin typeface="JasmineUPC" pitchFamily="18" charset="-34"/>
                <a:ea typeface="Arial Unicode MS" pitchFamily="34" charset="-128"/>
                <a:cs typeface="JasmineUPC" pitchFamily="18" charset="-34"/>
              </a:rPr>
              <a:t>(จังหวัดอุดรธานี)</a:t>
            </a:r>
            <a:endParaRPr lang="th-TH" b="1" dirty="0">
              <a:latin typeface="JasmineUPC" pitchFamily="18" charset="-34"/>
              <a:ea typeface="Arial Unicode MS" pitchFamily="34" charset="-128"/>
              <a:cs typeface="Jasmine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3734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578D22D-B3FF-0FC6-79F3-E15E83CB6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ตัวแทนเนื้อหา 4">
            <a:extLst>
              <a:ext uri="{FF2B5EF4-FFF2-40B4-BE49-F238E27FC236}">
                <a16:creationId xmlns:a16="http://schemas.microsoft.com/office/drawing/2014/main" xmlns="" id="{F5AE96FB-9497-1AD9-7F19-3F47D123B1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869944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25640B7-7E3E-3515-C26D-80CDA93EA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B7B8F2A6-6BD1-C31C-3ED7-BE7D60F6E0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FA812C8B-95B1-B9F9-DFB2-E631B84BE5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23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ED936FBA-FEB5-50A5-3658-9912A0120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00DE4BAA-9379-2D70-AA19-28C22B3244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49FA357E-0B4F-BCA8-84D6-8FEB9CFDA7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01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461</Words>
  <Application>Microsoft Office PowerPoint</Application>
  <PresentationFormat>กำหนดเอง</PresentationFormat>
  <Paragraphs>65</Paragraphs>
  <Slides>6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6</vt:i4>
      </vt:variant>
    </vt:vector>
  </HeadingPairs>
  <TitlesOfParts>
    <vt:vector size="7" baseType="lpstr"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com7440011000106</dc:creator>
  <cp:lastModifiedBy>DelPhi-007</cp:lastModifiedBy>
  <cp:revision>14</cp:revision>
  <cp:lastPrinted>2025-09-01T13:21:47Z</cp:lastPrinted>
  <dcterms:created xsi:type="dcterms:W3CDTF">2025-09-01T02:46:20Z</dcterms:created>
  <dcterms:modified xsi:type="dcterms:W3CDTF">2025-09-01T13:47:06Z</dcterms:modified>
</cp:coreProperties>
</file>