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13" r:id="rId2"/>
    <p:sldId id="323" r:id="rId3"/>
    <p:sldId id="315" r:id="rId4"/>
    <p:sldId id="316" r:id="rId5"/>
    <p:sldId id="317" r:id="rId6"/>
    <p:sldId id="328" r:id="rId7"/>
    <p:sldId id="324" r:id="rId8"/>
    <p:sldId id="325" r:id="rId9"/>
    <p:sldId id="326" r:id="rId10"/>
    <p:sldId id="327" r:id="rId11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สไตล์สีปานกลาง 1 - เน้น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สไตล์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269D01E-BC32-4049-B463-5C60D7B0CCD2}" styleName="สไตล์ธีม 2 - เน้น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-84" y="-5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2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 </a:t>
            </a:r>
          </a:p>
          <a:p>
            <a:pPr>
              <a:defRPr sz="1400" b="1" i="0" u="none" strike="noStrike" kern="1200" spc="0" baseline="0">
                <a:solidFill>
                  <a:schemeClr val="tx2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5552232672678915"/>
          <c:y val="1.1786306938714284E-3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40"/>
      <c:rotY val="11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6703896090773933E-3"/>
          <c:y val="0.12095390321598361"/>
          <c:w val="0.84357770587498759"/>
          <c:h val="0.7355185554481200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รายการ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EA5-4A2C-A0D5-DDE54E869E5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EA5-4A2C-A0D5-DDE54E869E5D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0EA5-4A2C-A0D5-DDE54E869E5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6-0EA5-4A2C-A0D5-DDE54E869E5D}"/>
              </c:ext>
            </c:extLst>
          </c:dPt>
          <c:dPt>
            <c:idx val="4"/>
            <c:bubble3D val="0"/>
            <c:spPr>
              <a:solidFill>
                <a:srgbClr val="0070C0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EA5-4A2C-A0D5-DDE54E869E5D}"/>
              </c:ext>
            </c:extLst>
          </c:dPt>
          <c:dPt>
            <c:idx val="5"/>
            <c:bubble3D val="0"/>
            <c:explosion val="9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0EA5-4A2C-A0D5-DDE54E869E5D}"/>
              </c:ext>
            </c:extLst>
          </c:dPt>
          <c:dLbls>
            <c:dLbl>
              <c:idx val="0"/>
              <c:layout>
                <c:manualLayout>
                  <c:x val="6.5424856159388339E-2"/>
                  <c:y val="-0.22181026279714011"/>
                </c:manualLayout>
              </c:layout>
              <c:numFmt formatCode="0.00%" sourceLinked="0"/>
              <c:spPr>
                <a:solidFill>
                  <a:srgbClr val="FF000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91325483843801"/>
                      <c:h val="0.1079069459894019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0EA5-4A2C-A0D5-DDE54E869E5D}"/>
                </c:ext>
              </c:extLst>
            </c:dLbl>
            <c:dLbl>
              <c:idx val="1"/>
              <c:layout>
                <c:manualLayout>
                  <c:x val="6.5885661774625598E-2"/>
                  <c:y val="-8.6248263359095523E-2"/>
                </c:manualLayout>
              </c:layout>
              <c:numFmt formatCode="0.00%" sourceLinked="0"/>
              <c:spPr>
                <a:solidFill>
                  <a:schemeClr val="accent2">
                    <a:lumMod val="75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6327457297368"/>
                      <c:h val="0.1163596030734163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0EA5-4A2C-A0D5-DDE54E869E5D}"/>
                </c:ext>
              </c:extLst>
            </c:dLbl>
            <c:dLbl>
              <c:idx val="2"/>
              <c:layout>
                <c:manualLayout>
                  <c:x val="7.8420318471146624E-2"/>
                  <c:y val="2.8381923071957135E-2"/>
                </c:manualLayout>
              </c:layout>
              <c:numFmt formatCode="0.00%" sourceLinked="0"/>
              <c:spPr>
                <a:solidFill>
                  <a:srgbClr val="FFFF00"/>
                </a:solidFill>
                <a:ln>
                  <a:solidFill>
                    <a:srgbClr val="FFC000"/>
                  </a:solidFill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6423316138881755"/>
                      <c:h val="0.1155590933376726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0EA5-4A2C-A0D5-DDE54E869E5D}"/>
                </c:ext>
              </c:extLst>
            </c:dLbl>
            <c:dLbl>
              <c:idx val="3"/>
              <c:layout>
                <c:manualLayout>
                  <c:x val="-0.14904238948866194"/>
                  <c:y val="7.3968349738727734E-2"/>
                </c:manualLayout>
              </c:layout>
              <c:numFmt formatCode="0.00%" sourceLinked="0"/>
              <c:spPr>
                <a:solidFill>
                  <a:schemeClr val="accent1">
                    <a:lumMod val="60000"/>
                    <a:lumOff val="40000"/>
                  </a:scheme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0829727238899351"/>
                      <c:h val="0.104803150792594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0EA5-4A2C-A0D5-DDE54E869E5D}"/>
                </c:ext>
              </c:extLst>
            </c:dLbl>
            <c:dLbl>
              <c:idx val="4"/>
              <c:layout>
                <c:manualLayout>
                  <c:x val="-0.32916555968432409"/>
                  <c:y val="2.1056111305693587E-2"/>
                </c:manualLayout>
              </c:layout>
              <c:numFmt formatCode="0.00%" sourceLinked="0"/>
              <c:spPr>
                <a:solidFill>
                  <a:srgbClr val="0070C0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19886244519184418"/>
                      <c:h val="0.1062723697396899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EA5-4A2C-A0D5-DDE54E869E5D}"/>
                </c:ext>
              </c:extLst>
            </c:dLbl>
            <c:dLbl>
              <c:idx val="5"/>
              <c:layout>
                <c:manualLayout>
                  <c:x val="0.23947186627872197"/>
                  <c:y val="6.7440076025881077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5709305033035301"/>
                      <c:h val="0.166106180054027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EA5-4A2C-A0D5-DDE54E869E5D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 - ยังไม่ได้ดำเนินการ</c:v>
                </c:pt>
                <c:pt idx="1">
                  <c:v> - จัดทำแผนการจัดซื้อ/จ้างแล้ว</c:v>
                </c:pt>
                <c:pt idx="2">
                  <c:v> - ขออนุมัติจัดซื้อ/จ้างแล้ว</c:v>
                </c:pt>
                <c:pt idx="3">
                  <c:v> - ทำสัญญาเรียบร้อย</c:v>
                </c:pt>
                <c:pt idx="4">
                  <c:v> - ตรวจรับเรียบร้อย</c:v>
                </c:pt>
                <c:pt idx="5">
                  <c:v>เบิกจ่ายเงินแล้ว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>
                  <c:v>20</c:v>
                </c:pt>
                <c:pt idx="3">
                  <c:v>19</c:v>
                </c:pt>
                <c:pt idx="4">
                  <c:v>10</c:v>
                </c:pt>
                <c:pt idx="5">
                  <c:v>556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EA5-4A2C-A0D5-DDE54E869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สถานะการเบิกจ่ายเงิน </a:t>
            </a:r>
          </a:p>
          <a:p>
            <a:pPr>
              <a:defRPr sz="2000" b="1" i="0" u="none" strike="noStrike" kern="1200" spc="0" baseline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20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</a:t>
            </a:r>
          </a:p>
        </c:rich>
      </c:tx>
      <c:layout>
        <c:manualLayout>
          <c:xMode val="edge"/>
          <c:yMode val="edge"/>
          <c:x val="0.23998614860464662"/>
          <c:y val="1.4676032363540344E-2"/>
        </c:manualLayout>
      </c:layout>
      <c:overlay val="0"/>
      <c:spPr>
        <a:noFill/>
        <a:ln>
          <a:noFill/>
        </a:ln>
        <a:effectLst/>
      </c:spPr>
    </c:title>
    <c:autoTitleDeleted val="0"/>
    <c:view3D>
      <c:rotX val="30"/>
      <c:rotY val="220"/>
      <c:depthPercent val="100"/>
      <c:rAngAx val="0"/>
      <c:perspective val="3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2223142193867266E-4"/>
          <c:y val="0.10374820960769068"/>
          <c:w val="0.99752488009347751"/>
          <c:h val="0.8867317682369269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งบประมาณตามแผน(บาท)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</c:spPr>
          <c:explosion val="20"/>
          <c:dPt>
            <c:idx val="0"/>
            <c:bubble3D val="0"/>
            <c:explosion val="6"/>
            <c:spPr>
              <a:solidFill>
                <a:schemeClr val="tx2">
                  <a:lumMod val="50000"/>
                  <a:lumOff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8668-4CF5-BC3F-0E851D59700F}"/>
              </c:ext>
            </c:extLst>
          </c:dPt>
          <c:dPt>
            <c:idx val="1"/>
            <c:bubble3D val="0"/>
            <c:explosion val="6"/>
            <c:spPr>
              <a:solidFill>
                <a:schemeClr val="accent6">
                  <a:lumMod val="60000"/>
                  <a:lumOff val="4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68-4CF5-BC3F-0E851D59700F}"/>
              </c:ext>
            </c:extLst>
          </c:dPt>
          <c:dLbls>
            <c:dLbl>
              <c:idx val="0"/>
              <c:layout>
                <c:manualLayout>
                  <c:x val="9.4148069705687579E-2"/>
                  <c:y val="9.2867553040869993E-2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34004808459370978"/>
                      <c:h val="0.179975304158207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668-4CF5-BC3F-0E851D59700F}"/>
                </c:ext>
              </c:extLst>
            </c:dLbl>
            <c:dLbl>
              <c:idx val="1"/>
              <c:layout>
                <c:manualLayout>
                  <c:x val="-0.1773907035697791"/>
                  <c:y val="-0.18131616580658505"/>
                </c:manualLayout>
              </c:layout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ahoma" panose="020B0604030504040204" pitchFamily="34" charset="0"/>
                      <a:ea typeface="Tahoma" panose="020B0604030504040204" pitchFamily="34" charset="0"/>
                      <a:cs typeface="Tahoma" panose="020B0604030504040204" pitchFamily="34" charset="0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>
                    <c:manualLayout>
                      <c:w val="0.29161966001318101"/>
                      <c:h val="0.193336882728109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668-4CF5-BC3F-0E851D59700F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53432094.140000001</c:v>
                </c:pt>
                <c:pt idx="1">
                  <c:v>99138169.760000005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668-4CF5-BC3F-0E851D59700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คิดร้อยละ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3B76-4F94-806B-94F5627D48D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3B76-4F94-806B-94F5627D48D5}"/>
              </c:ext>
            </c:extLst>
          </c:dPt>
          <c:cat>
            <c:strRef>
              <c:f>Sheet1!$A$2:$A$3</c:f>
              <c:strCache>
                <c:ptCount val="2"/>
                <c:pt idx="0">
                  <c:v>รอการเบิกจ่าย</c:v>
                </c:pt>
                <c:pt idx="1">
                  <c:v>เบิกจ่ายเงินแล้ว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35.021302824134395</c:v>
                </c:pt>
                <c:pt idx="1">
                  <c:v>64.978697175865605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195-42DF-BCA4-6221D76047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0C52A-76DC-4A83-820A-1B5659C877A6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4A27E-1B5C-4BDB-9721-23CDE54EC15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092996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72F65-D46F-4A74-AB63-F0CD729DACC9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D8EDC-0E94-4B1C-9257-9CB17CEB882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69075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2218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719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EA18DD-E85C-4523-83D2-6EEE8E29F881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816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162083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4D8EDC-0E94-4B1C-9257-9CB17CEB882E}" type="slidenum">
              <a:rPr lang="th-TH" smtClean="0"/>
              <a:t>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38929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D37FF1CC-26BB-425B-780B-5E14135138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="" xmlns:a16="http://schemas.microsoft.com/office/drawing/2014/main" id="{78F38D3A-AE23-A466-7652-2C3E8E0E9D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8FF5C5F3-19E5-D1F2-0164-35FFDAA1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75CD54B-6981-82BC-97BA-AE121B626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9675E9E1-07FF-388F-78FA-A33E6BB42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8648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F7220A5-9C97-01A6-68DC-74B1D3F6C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4BE9F773-82FC-F443-4A57-859E4A0BE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295A03E2-3774-1C17-4C4F-FBD9D1A1D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85BF6DE-0DAD-2BDA-E0ED-6C0562311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4E77AB4-2F37-3CEC-38DB-10D0FF31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5118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E1416853-334A-4741-A5BC-14F22E413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5889933F-1970-3D50-7527-8578C2501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5F41B393-D060-A4CA-ADF6-B37273B30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673D59C3-8595-1EC3-040A-73C8E9205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7BC41D4-174E-58F6-3BEF-A4D345B2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93663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4B480083-6EE5-A4B4-9B8B-A0D9DF27D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2EFA39F5-673A-7F1F-F58E-17BD0C304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EA61D947-3DA6-D997-D66A-71A3E83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BBB59AF9-EF21-837C-2054-E7A9B0173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DC33EA00-539E-5F6A-05A5-E2F23C637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1999888F-A651-711B-253B-50149A831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142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D68B455-9502-2F3F-6123-4395FB92A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29DD8016-6E0D-E6BB-509F-9AED864ECB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="" xmlns:a16="http://schemas.microsoft.com/office/drawing/2014/main" id="{6F786FDC-FDB6-0BF4-6B01-C0295634D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="" xmlns:a16="http://schemas.microsoft.com/office/drawing/2014/main" id="{92BE6806-FE9D-8F73-494A-A2A2846343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="" xmlns:a16="http://schemas.microsoft.com/office/drawing/2014/main" id="{8AA5D2C5-89A4-6AFB-B58C-74308F6EA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="" xmlns:a16="http://schemas.microsoft.com/office/drawing/2014/main" id="{64600C18-4B10-0EC3-72EF-9FCE07BA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="" xmlns:a16="http://schemas.microsoft.com/office/drawing/2014/main" id="{CDE607CA-CEB3-7AE4-B901-6A0A63355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="" xmlns:a16="http://schemas.microsoft.com/office/drawing/2014/main" id="{2A41A306-F82F-D982-161C-AA495C3FCF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12155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1C429A84-2865-5E14-2290-634A3BD1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="" xmlns:a16="http://schemas.microsoft.com/office/drawing/2014/main" id="{205E0C2C-481F-196A-A1AA-78B13D0C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="" xmlns:a16="http://schemas.microsoft.com/office/drawing/2014/main" id="{993D50A9-34CB-591F-688D-E9C27B77E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15B8929-EB62-5527-655E-F5115651B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61648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="" xmlns:a16="http://schemas.microsoft.com/office/drawing/2014/main" id="{CB775048-6509-B05F-C09E-45AD42DB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="" xmlns:a16="http://schemas.microsoft.com/office/drawing/2014/main" id="{F63FA8CE-6C17-0A35-B8FB-98B2A3BB2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="" xmlns:a16="http://schemas.microsoft.com/office/drawing/2014/main" id="{BA4C4FEA-E9E8-9C03-D59C-05528EE83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1221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35438715-B399-3EC1-AE4D-AAF93303C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="" xmlns:a16="http://schemas.microsoft.com/office/drawing/2014/main" id="{01774901-3FC1-692C-36FA-63A33D960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32620751-5EA9-8BFB-E6D5-7C905F4A2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E6397F72-43B3-2D03-05C7-EB80B524D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BA8BE567-61A4-38FE-F07A-EA84B3F9C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33E4AFFF-96C6-0B2C-4E78-E749CE2AE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69020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FAC379-B1B5-2CDE-C797-77E325F20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="" xmlns:a16="http://schemas.microsoft.com/office/drawing/2014/main" id="{59FA8F62-9FF6-FBBC-625A-92A1301583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="" xmlns:a16="http://schemas.microsoft.com/office/drawing/2014/main" id="{D1C54815-EA9B-D5D2-0018-99FEA5EAC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="" xmlns:a16="http://schemas.microsoft.com/office/drawing/2014/main" id="{78BB1F2D-AC1D-A1B1-FAA6-63AA9F70A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="" xmlns:a16="http://schemas.microsoft.com/office/drawing/2014/main" id="{A15D37A0-3F3E-D49A-8ABE-39D92642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="" xmlns:a16="http://schemas.microsoft.com/office/drawing/2014/main" id="{2A2D638A-D7AF-7235-9805-67A2E4F42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86580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7C9A49D-703D-C898-90EF-4151F7715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EC1E3D46-57F0-5C4F-081C-EB32244F5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07CBE05D-E70F-C8AF-A122-8A0A3634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5AD48725-9603-3DBE-7D4B-A5DDF43D5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45532E4-2EE4-C6A5-5902-500C3FB20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83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="" xmlns:a16="http://schemas.microsoft.com/office/drawing/2014/main" id="{8A6C086E-3E7F-B7BE-2B2A-22CACB6AC9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="" xmlns:a16="http://schemas.microsoft.com/office/drawing/2014/main" id="{960C0EE5-A25E-6180-CEC2-2F4DA7142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2E44E3E-0D7F-680D-6F1A-441905F25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AD14224E-9BCA-4136-CD1A-248CEAC96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6306D2E4-1E89-2FCE-F8E2-FC02270A0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4567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>
              <a:lumMod val="6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="" xmlns:a16="http://schemas.microsoft.com/office/drawing/2014/main" id="{F8E29908-2FF6-7B2E-F7B4-C7EF9EBC1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="" xmlns:a16="http://schemas.microsoft.com/office/drawing/2014/main" id="{D30C517A-3413-1454-FC62-A182EBE6A1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="" xmlns:a16="http://schemas.microsoft.com/office/drawing/2014/main" id="{614B8610-119A-AA37-DD99-DB9FB2DF5A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E9F674A-1C5C-4A49-84AA-6C1D13A783B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="" xmlns:a16="http://schemas.microsoft.com/office/drawing/2014/main" id="{7016D612-A7BA-9E83-FA9A-81438ABDF5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="" xmlns:a16="http://schemas.microsoft.com/office/drawing/2014/main" id="{0B95495D-4F73-A413-A7C2-118BE61C6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9CDDB28-3CD9-470D-A1B0-265D64AE48DB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17653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/>
          <p:cNvSpPr>
            <a:spLocks noGrp="1"/>
          </p:cNvSpPr>
          <p:nvPr>
            <p:ph type="ctrTitle"/>
          </p:nvPr>
        </p:nvSpPr>
        <p:spPr>
          <a:xfrm>
            <a:off x="0" y="1030636"/>
            <a:ext cx="12192000" cy="1505299"/>
          </a:xfrm>
          <a:solidFill>
            <a:srgbClr val="000066"/>
          </a:solidFill>
        </p:spPr>
        <p:txBody>
          <a:bodyPr>
            <a:normAutofit/>
          </a:bodyPr>
          <a:lstStyle/>
          <a:p>
            <a:r>
              <a:rPr lang="th-TH" sz="48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การบริหารงบประมาณ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ประจำปีงบประมาณ พ.ศ. 25</a:t>
            </a:r>
            <a:r>
              <a:rPr lang="en-US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8 </a:t>
            </a:r>
            <a:br>
              <a:rPr lang="th-TH" sz="18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4800" b="1" dirty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ประจำปีงบประมาณ พ.ศ. 25</a:t>
            </a:r>
            <a:r>
              <a:rPr lang="en-US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6</a:t>
            </a:r>
            <a:r>
              <a:rPr lang="th-TH" sz="4800" b="1" dirty="0" smtClean="0">
                <a:solidFill>
                  <a:schemeClr val="bg1"/>
                </a:solidFill>
                <a:latin typeface="Tahoma" pitchFamily="34" charset="0"/>
                <a:ea typeface="+mn-ea"/>
                <a:cs typeface="Tahoma" pitchFamily="34" charset="0"/>
              </a:rPr>
              <a:t>9 </a:t>
            </a:r>
            <a:endParaRPr lang="en-US" sz="4800" dirty="0">
              <a:solidFill>
                <a:schemeClr val="bg1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90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493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032" y="5672018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147" y="5659825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7414" y="5672017"/>
            <a:ext cx="2400267" cy="891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420" y="2769935"/>
            <a:ext cx="3073490" cy="2689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54635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xmlns="" id="{2275CB17-4E0E-2113-89AA-9CFC1A96F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022" y="852928"/>
            <a:ext cx="9459045" cy="1168378"/>
          </a:xfrm>
          <a:solidFill>
            <a:srgbClr val="000066"/>
          </a:solidFill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เป้าหมายการเบิกจ่ายเงินงบประมาณและการใช้จ่าย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ภาครัฐ</a:t>
            </a:r>
            <a:b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งบประมาณ พ.ศ. </a:t>
            </a:r>
            <a:r>
              <a:rPr lang="th-TH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2569 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(จำแนกราย</a:t>
            </a:r>
            <a:r>
              <a:rPr lang="th-TH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ไตรมาส</a:t>
            </a:r>
            <a:r>
              <a:rPr lang="th-TH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ตัวแทนเนื้อหา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1057638"/>
              </p:ext>
            </p:extLst>
          </p:nvPr>
        </p:nvGraphicFramePr>
        <p:xfrm>
          <a:off x="1337022" y="2051639"/>
          <a:ext cx="9466729" cy="2579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8914"/>
                <a:gridCol w="815412"/>
                <a:gridCol w="729230"/>
                <a:gridCol w="715971"/>
                <a:gridCol w="742489"/>
                <a:gridCol w="769006"/>
                <a:gridCol w="722601"/>
                <a:gridCol w="815412"/>
                <a:gridCol w="729229"/>
                <a:gridCol w="808783"/>
                <a:gridCol w="759682"/>
              </a:tblGrid>
              <a:tr h="49832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เป้าหมายทั้งปี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ไตรมาส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ที่ 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49832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ใช้จ่าย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ภาพรวม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8620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รายจ่ายประจำ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9832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9740" y="4834550"/>
            <a:ext cx="1996935" cy="174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8529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3060192" y="5744263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ณ 30 พฤศจิกายน </a:t>
            </a:r>
            <a:r>
              <a:rPr lang="en-US" sz="1600" dirty="0" smtClean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8</a:t>
            </a:r>
            <a:endParaRPr lang="th-TH" sz="1600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821267" y="863600"/>
            <a:ext cx="10456333" cy="4861715"/>
          </a:xfrm>
        </p:spPr>
        <p:txBody>
          <a:bodyPr/>
          <a:lstStyle/>
          <a:p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สรุปการเบิกจ่ายงบประมาณภาพรวม </a:t>
            </a:r>
            <a:r>
              <a:rPr lang="th-TH" sz="32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32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32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สำนักงานสาธารณสุขจังหวัดอุดรธานี  ประจำปีงบประมาณ พ.ศ.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</a:t>
            </a:r>
            <a:r>
              <a:rPr lang="en-US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th-TH" dirty="0"/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351078"/>
              </p:ext>
            </p:extLst>
          </p:nvPr>
        </p:nvGraphicFramePr>
        <p:xfrm>
          <a:off x="852513" y="1931221"/>
          <a:ext cx="10223501" cy="2962275"/>
        </p:xfrm>
        <a:graphic>
          <a:graphicData uri="http://schemas.openxmlformats.org/drawingml/2006/table">
            <a:tbl>
              <a:tblPr/>
              <a:tblGrid>
                <a:gridCol w="977293"/>
                <a:gridCol w="3325335"/>
                <a:gridCol w="2122757"/>
                <a:gridCol w="2122757"/>
                <a:gridCol w="1675359"/>
              </a:tblGrid>
              <a:tr h="600075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งบประมาณ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</a:t>
                      </a:r>
                      <a:b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</a:br>
                      <a:r>
                        <a:rPr lang="th-TH" sz="2000" b="0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การเบิกจ่าย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งบดำเนินงาน/งบเบิกแทนกัน/งบอุดหนุน/รายจ่ายอื่นๆ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59,659,621.00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17,903,581.46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30.01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งบลงทุน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111,226,000.00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81,219,265.00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73.02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algn="l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170,885,621.00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99,122,846.46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58.01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1880" y="5188544"/>
            <a:ext cx="1657134" cy="144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988747"/>
      </p:ext>
    </p:extLst>
  </p:cSld>
  <p:clrMapOvr>
    <a:masterClrMapping/>
  </p:clrMapOvr>
  <p:transition advClick="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627D54FB-771A-400B-B807-C8CDFC3D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529" y="274639"/>
            <a:ext cx="10716596" cy="639762"/>
          </a:xfrm>
        </p:spPr>
        <p:txBody>
          <a:bodyPr>
            <a:noAutofit/>
          </a:bodyPr>
          <a:lstStyle/>
          <a:p>
            <a:pPr algn="ctr"/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งบดำเนินงาน สสจ.อุดรธานี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2400" b="1" dirty="0" err="1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ไตร</a:t>
            </a:r>
            <a:r>
              <a:rPr lang="th-TH" sz="2400" b="1" dirty="0" err="1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มาส</a:t>
            </a:r>
            <a:r>
              <a:rPr lang="th-TH" sz="2400" b="1" dirty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 </a:t>
            </a:r>
            <a:r>
              <a:rPr lang="en-US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1-2/256</a:t>
            </a:r>
            <a:r>
              <a:rPr lang="th-TH" sz="2400" b="1" dirty="0" smtClean="0">
                <a:solidFill>
                  <a:srgbClr val="000066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en-US" sz="2400" b="1" dirty="0">
              <a:solidFill>
                <a:srgbClr val="000066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901718" y="5806122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30 พฤศจิกายน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</a:p>
        </p:txBody>
      </p:sp>
      <p:graphicFrame>
        <p:nvGraphicFramePr>
          <p:cNvPr id="3" name="ตาราง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755157"/>
              </p:ext>
            </p:extLst>
          </p:nvPr>
        </p:nvGraphicFramePr>
        <p:xfrm>
          <a:off x="660904" y="916862"/>
          <a:ext cx="10655930" cy="4202230"/>
        </p:xfrm>
        <a:graphic>
          <a:graphicData uri="http://schemas.openxmlformats.org/drawingml/2006/table">
            <a:tbl>
              <a:tblPr/>
              <a:tblGrid>
                <a:gridCol w="959666"/>
                <a:gridCol w="3847723"/>
                <a:gridCol w="1711105"/>
                <a:gridCol w="1566250"/>
                <a:gridCol w="1557196"/>
                <a:gridCol w="1013990"/>
              </a:tblGrid>
              <a:tr h="7758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ลำดับที่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รายการ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เบิกจ่าย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คงเหลือ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 dirty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</a:t>
                      </a:r>
                      <a:r>
                        <a:rPr lang="th-TH" sz="18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ละเบิกจ่าย</a:t>
                      </a:r>
                      <a:endParaRPr lang="th-TH" sz="1800" b="1" i="0" u="none" strike="noStrike" dirty="0">
                        <a:solidFill>
                          <a:srgbClr val="FFFFFF"/>
                        </a:solidFill>
                        <a:effectLst/>
                        <a:latin typeface="Tahom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F9A"/>
                    </a:solidFill>
                  </a:tcPr>
                </a:tc>
              </a:tr>
              <a:tr h="3714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งป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ม.ตามกลุ่มงาน/หน่วยงาน </a:t>
                      </a:r>
                      <a:r>
                        <a:rPr lang="th-TH" sz="16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สสจ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.อุดรธานี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2,871,554.00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97,754.10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2,773,799.90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3.40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752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งบประมาณขั้นต่ำ (เงินไม่ทำเวชฯ/ประกันสังคม</a:t>
                      </a:r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/</a:t>
                      </a:r>
                    </a:p>
                    <a:p>
                      <a:pPr algn="l" rtl="0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ค่าสาธารณูปโภค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/ชันสูตร)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1,461,954.00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555,108.36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906,845.64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37.97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847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ค่าตอบแทนกำลังคนด้านสาธารณสุข   </a:t>
                      </a:r>
                      <a:endParaRPr lang="th-TH" sz="1600" b="0" i="0" u="none" strike="noStrike" dirty="0" smtClean="0">
                        <a:solidFill>
                          <a:srgbClr val="000000"/>
                        </a:solidFill>
                        <a:effectLst/>
                        <a:latin typeface="Tahoma"/>
                      </a:endParaRPr>
                    </a:p>
                    <a:p>
                      <a:pPr algn="l" rtl="0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(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ค่าตอบแทนเบี้ยเลี้ยงเหมาจ่าย)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29,572,923.00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13,130,479.00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16,442,444.00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44.40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97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ค่าตอบแทน พ.ต.ส.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25,287,000.00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4,090,500.00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21,196,500.00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16.18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978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งบเบิกแทนกัน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159,300.00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-  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159,300.00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0.00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497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งบอุดหนุน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81,000.00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-  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81,000.00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0.00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1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งบ</a:t>
                      </a:r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รายจ่ายอื่น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225,890.00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h-TH" sz="1600" b="0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29,740.00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196,150.00 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13.17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932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59,659,621.00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17,903,581.46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41,756,039.54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30.01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910" y="5210269"/>
            <a:ext cx="1645142" cy="143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840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79424" y="308049"/>
            <a:ext cx="9937188" cy="1143000"/>
          </a:xfr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สรุปการเบิกจ่ายงบประมาณงบลงทุน </a:t>
            </a:r>
            <a:b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</a:b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ปีงบประมาณ 25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69</a:t>
            </a:r>
            <a:r>
              <a:rPr lang="th-TH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th-TH" sz="2400" b="1" dirty="0" err="1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ไตรมาส</a:t>
            </a:r>
            <a:r>
              <a:rPr lang="th-TH" sz="2400" b="1" dirty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2400" b="1" dirty="0" smtClean="0">
                <a:solidFill>
                  <a:srgbClr val="000066"/>
                </a:solidFill>
                <a:latin typeface="Tahoma" pitchFamily="34" charset="0"/>
                <a:cs typeface="Tahoma" pitchFamily="34" charset="0"/>
              </a:rPr>
              <a:t>1-2</a:t>
            </a:r>
            <a:endParaRPr lang="th-TH" sz="2400" b="1" dirty="0">
              <a:solidFill>
                <a:srgbClr val="000066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4040245" y="5664238"/>
            <a:ext cx="48889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"/>
            <a:r>
              <a:rPr lang="th-TH" sz="1600" dirty="0">
                <a:latin typeface="Tahoma" pitchFamily="34" charset="0"/>
                <a:cs typeface="Tahoma" pitchFamily="34" charset="0"/>
              </a:rPr>
              <a:t>แหล่งข้อมูล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: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 รายงานการเงิน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 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ณ </a:t>
            </a:r>
            <a:r>
              <a:rPr lang="th-TH" sz="1600" dirty="0" smtClean="0">
                <a:latin typeface="Tahoma" pitchFamily="34" charset="0"/>
                <a:cs typeface="Tahoma" pitchFamily="34" charset="0"/>
              </a:rPr>
              <a:t>พฤศจิกายน </a:t>
            </a:r>
            <a:r>
              <a:rPr lang="en-US" sz="1600" dirty="0">
                <a:latin typeface="Tahoma" pitchFamily="34" charset="0"/>
                <a:cs typeface="Tahoma" pitchFamily="34" charset="0"/>
              </a:rPr>
              <a:t>256</a:t>
            </a:r>
            <a:r>
              <a:rPr lang="th-TH" sz="1600" dirty="0">
                <a:latin typeface="Tahoma" pitchFamily="34" charset="0"/>
                <a:cs typeface="Tahoma" pitchFamily="34" charset="0"/>
              </a:rPr>
              <a:t>8</a:t>
            </a: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796157"/>
              </p:ext>
            </p:extLst>
          </p:nvPr>
        </p:nvGraphicFramePr>
        <p:xfrm>
          <a:off x="822702" y="1491734"/>
          <a:ext cx="10515599" cy="2647880"/>
        </p:xfrm>
        <a:graphic>
          <a:graphicData uri="http://schemas.openxmlformats.org/drawingml/2006/table">
            <a:tbl>
              <a:tblPr/>
              <a:tblGrid>
                <a:gridCol w="859965"/>
                <a:gridCol w="3443021"/>
                <a:gridCol w="2200498"/>
                <a:gridCol w="2200498"/>
                <a:gridCol w="1811617"/>
              </a:tblGrid>
              <a:tr h="949061"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ลำดับ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หมวดเงิน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ได้รับจัดสรร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    เบิกจ่าย+</a:t>
                      </a:r>
                      <a:r>
                        <a:rPr lang="en-US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PO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000" b="1" i="0" u="none" strike="noStrike">
                          <a:solidFill>
                            <a:srgbClr val="FFFFFF"/>
                          </a:solidFill>
                          <a:effectLst/>
                          <a:latin typeface="Tahoma"/>
                        </a:rPr>
                        <a:t>ร้อยละการเบิกจ่าย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ครุภัณฑ์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19,752,800.00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      -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7399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สิ่งก่อสร้าง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91,473,200.00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81,219,265.00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88.79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021">
                <a:tc>
                  <a:txBody>
                    <a:bodyPr/>
                    <a:lstStyle/>
                    <a:p>
                      <a:pPr algn="ctr" rtl="0" fontAlgn="b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รวม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111,226,000.00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81,219,265.00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th-TH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/>
                        </a:rPr>
                        <a:t>               73.02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406" y="4397028"/>
            <a:ext cx="1835159" cy="160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825922"/>
      </p:ext>
    </p:extLst>
  </p:cSld>
  <p:clrMapOvr>
    <a:masterClrMapping/>
  </p:clrMapOvr>
  <p:transition advClick="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38200" y="283643"/>
            <a:ext cx="10515600" cy="413473"/>
          </a:xfrm>
        </p:spPr>
        <p:txBody>
          <a:bodyPr>
            <a:noAutofit/>
          </a:bodyPr>
          <a:lstStyle/>
          <a:p>
            <a:pPr algn="ctr"/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รายละเอียดการจัดสรร 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Fix </a:t>
            </a:r>
            <a:r>
              <a:rPr lang="en-US" sz="16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coxt</a:t>
            </a:r>
            <a:r>
              <a:rPr lang="en-US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th-TH" sz="16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สสอ</a:t>
            </a: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 (งบดำเนินงานตามภารกิจพื้นฐานและสาธารณูปโภค) </a:t>
            </a:r>
            <a:r>
              <a:rPr lang="th-TH" sz="16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th-TH" sz="16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th-TH" sz="16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ปีงบประมาณ </a:t>
            </a: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2569 งวดที่ 1 (</a:t>
            </a:r>
            <a:r>
              <a:rPr lang="th-TH" sz="16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ไตรมาส</a:t>
            </a: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1-2 ต.ค.68-</a:t>
            </a:r>
            <a:r>
              <a:rPr lang="th-TH" sz="16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มี.ค</a:t>
            </a: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69)</a:t>
            </a:r>
          </a:p>
        </p:txBody>
      </p:sp>
      <p:graphicFrame>
        <p:nvGraphicFramePr>
          <p:cNvPr id="4" name="ตัวแทนเนื้อหา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3982831"/>
              </p:ext>
            </p:extLst>
          </p:nvPr>
        </p:nvGraphicFramePr>
        <p:xfrm>
          <a:off x="1513436" y="814817"/>
          <a:ext cx="9180215" cy="497197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49386"/>
                <a:gridCol w="1763144"/>
                <a:gridCol w="2017443"/>
                <a:gridCol w="2229359"/>
                <a:gridCol w="2220883"/>
              </a:tblGrid>
              <a:tr h="3440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ลำดับ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อำเภอ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</a:t>
                      </a:r>
                      <a:r>
                        <a:rPr lang="th-TH" sz="14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ดำเนินงาน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งบค่าสาธารณูปโภค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8971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เมือง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4,000.00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14,000.00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เพ็ญ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กุมภวาปี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บ้านดุง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บ้านผือ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หนองหาน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น้ำโสม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หนองวัวซอ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วังสามหมอ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กุดจับ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11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ทุ่งฝน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ไชยวาน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13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ศรีธาตุ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โนนสะอาด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สร้างคอม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พิบูลรักษ์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17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หนองแสง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นายูง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กู่แก้ว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ประจักษ์ฯ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10,000.00 </a:t>
                      </a:r>
                      <a:endParaRPr lang="th-TH" sz="1400" b="0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           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  12,000.00 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76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 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รวม</a:t>
                      </a:r>
                      <a:endParaRPr lang="th-TH" sz="1400" b="1" i="0" u="none" strike="noStrike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200,000.00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</a:t>
                      </a:r>
                      <a:r>
                        <a:rPr lang="th-TH" sz="1400" u="none" strike="noStrike" dirty="0" smtClean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</a:t>
                      </a:r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42,000.00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u="none" strike="noStrike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       242,000.00 </a:t>
                      </a:r>
                      <a:endParaRPr lang="th-TH" sz="140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552" marR="3552" marT="355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1466662" y="5922442"/>
            <a:ext cx="8428776" cy="41347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ตามมติที่ประชุมคณะกรรมการบริหาร </a:t>
            </a:r>
            <a:r>
              <a:rPr lang="th-TH" sz="1600" b="1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สสจ</a:t>
            </a: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.อุดรธานี ครั้งที่ 2/2569  </a:t>
            </a:r>
            <a:r>
              <a:rPr lang="th-TH" sz="16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ในวันที่ </a:t>
            </a:r>
            <a:r>
              <a:rPr lang="th-TH" sz="16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 พ.ย.68</a:t>
            </a:r>
          </a:p>
        </p:txBody>
      </p:sp>
      <p:pic>
        <p:nvPicPr>
          <p:cNvPr id="6" name="Picture 8" descr="https://tia.or.th/webmin/image/20-07-2023%2013-01-332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5438" y="5884719"/>
            <a:ext cx="900350" cy="787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70597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3112D80-768B-D118-D818-53E6FE291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1FD90F0-E007-0DF8-147B-94D27B5C8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577" y="2303232"/>
            <a:ext cx="10076337" cy="1501657"/>
          </a:xfrm>
        </p:spPr>
        <p:txBody>
          <a:bodyPr>
            <a:normAutofit/>
          </a:bodyPr>
          <a:lstStyle/>
          <a:p>
            <a:r>
              <a:rPr lang="th-TH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ความก้าวหน้าการดำเนินงานงบค่าบริการทางการแพทย์</a:t>
            </a:r>
            <a:br>
              <a:rPr lang="th-TH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ที่เบิกจ่ายในลักษณะงบลงทุน (งบค่าเสื่อม) </a:t>
            </a:r>
            <a:r>
              <a:rPr lang="th-TH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</a:t>
            </a:r>
            <a:r>
              <a:rPr 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</a:t>
            </a:r>
            <a:r>
              <a:rPr lang="en-US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2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จังหวัดอุดรธานี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="" xmlns:a16="http://schemas.microsoft.com/office/drawing/2014/main" id="{55276924-BD06-1811-62F0-DC778DDFCA95}"/>
              </a:ext>
            </a:extLst>
          </p:cNvPr>
          <p:cNvSpPr txBox="1"/>
          <p:nvPr/>
        </p:nvSpPr>
        <p:spPr>
          <a:xfrm>
            <a:off x="6788805" y="5697695"/>
            <a:ext cx="4475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 ณ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th-TH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ธันวาคม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2568</a:t>
            </a:r>
            <a:endParaRPr lang="th-TH" b="1" dirty="0">
              <a:solidFill>
                <a:schemeClr val="accent6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DD668738-E373-26BE-DAEF-934AE2234C5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637086"/>
            <a:ext cx="2160269" cy="931712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="" xmlns:a16="http://schemas.microsoft.com/office/drawing/2014/main" id="{F7820030-6789-4434-66F4-0A3D08ECD89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458348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6483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1">
            <a:extLst>
              <a:ext uri="{FF2B5EF4-FFF2-40B4-BE49-F238E27FC236}">
                <a16:creationId xmlns="" xmlns:a16="http://schemas.microsoft.com/office/drawing/2014/main" id="{3B57BAFC-9647-3C37-C3A6-6DD520F76C40}"/>
              </a:ext>
            </a:extLst>
          </p:cNvPr>
          <p:cNvSpPr txBox="1">
            <a:spLocks/>
          </p:cNvSpPr>
          <p:nvPr/>
        </p:nvSpPr>
        <p:spPr>
          <a:xfrm>
            <a:off x="180881" y="54303"/>
            <a:ext cx="9887351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(ตามจำนวนรายการ)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จังหวัดอุดรธานี</a:t>
            </a:r>
            <a:endParaRPr lang="th-TH" sz="18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แผนภูมิ 8">
            <a:extLst>
              <a:ext uri="{FF2B5EF4-FFF2-40B4-BE49-F238E27FC236}">
                <a16:creationId xmlns="" xmlns:a16="http://schemas.microsoft.com/office/drawing/2014/main" id="{3A59DF46-E9E4-A957-DEE5-695967144E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5132393"/>
              </p:ext>
            </p:extLst>
          </p:nvPr>
        </p:nvGraphicFramePr>
        <p:xfrm>
          <a:off x="180881" y="989304"/>
          <a:ext cx="7004779" cy="48793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EFD5C7CA-E5CE-3395-2E0C-EE26E7A72FE0}"/>
              </a:ext>
            </a:extLst>
          </p:cNvPr>
          <p:cNvCxnSpPr>
            <a:cxnSpLocks/>
          </p:cNvCxnSpPr>
          <p:nvPr/>
        </p:nvCxnSpPr>
        <p:spPr>
          <a:xfrm>
            <a:off x="0" y="947945"/>
            <a:ext cx="12192000" cy="0"/>
          </a:xfrm>
          <a:prstGeom prst="line">
            <a:avLst/>
          </a:prstGeom>
          <a:ln w="5080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กล่องข้อความ 20">
            <a:extLst>
              <a:ext uri="{FF2B5EF4-FFF2-40B4-BE49-F238E27FC236}">
                <a16:creationId xmlns="" xmlns:a16="http://schemas.microsoft.com/office/drawing/2014/main" id="{65974F17-93DD-ACC3-977E-6A74A6A889D1}"/>
              </a:ext>
            </a:extLst>
          </p:cNvPr>
          <p:cNvSpPr txBox="1"/>
          <p:nvPr/>
        </p:nvSpPr>
        <p:spPr>
          <a:xfrm>
            <a:off x="8322274" y="968700"/>
            <a:ext cx="3203799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สถานะการดำเนินงานตามจำนวนรายการ</a:t>
            </a:r>
          </a:p>
          <a:p>
            <a:pPr algn="ctr"/>
            <a:r>
              <a:rPr lang="th-TH" sz="1200" b="1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(แยกตามวงเงิน)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04B82855-340C-4166-66B3-BFD698A9BF3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704995" y="199282"/>
            <a:ext cx="1381535" cy="595848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="" xmlns:a16="http://schemas.microsoft.com/office/drawing/2014/main" id="{50E4C4DC-8217-C6AB-BA73-9EFEA9C4A25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67363" y="74019"/>
            <a:ext cx="787793" cy="789505"/>
          </a:xfrm>
          <a:prstGeom prst="rect">
            <a:avLst/>
          </a:prstGeom>
        </p:spPr>
      </p:pic>
      <p:sp>
        <p:nvSpPr>
          <p:cNvPr id="18" name="สี่เหลี่ยมผืนผ้า 17">
            <a:extLst>
              <a:ext uri="{FF2B5EF4-FFF2-40B4-BE49-F238E27FC236}">
                <a16:creationId xmlns="" xmlns:a16="http://schemas.microsoft.com/office/drawing/2014/main" id="{F384A9D1-9F8D-F2DB-CD1D-17F6D8100C91}"/>
              </a:ext>
            </a:extLst>
          </p:cNvPr>
          <p:cNvSpPr/>
          <p:nvPr/>
        </p:nvSpPr>
        <p:spPr>
          <a:xfrm>
            <a:off x="8060715" y="2833890"/>
            <a:ext cx="3773479" cy="14828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ADFE40CB-05F9-40B6-7178-FA4B429BDE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2274" y="1529351"/>
            <a:ext cx="3203799" cy="4879391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="" xmlns:a16="http://schemas.microsoft.com/office/drawing/2014/main" id="{D1805EF5-EC52-F00F-ED6C-3B38E40016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06502" y="4602754"/>
            <a:ext cx="1156813" cy="32634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</p:pic>
      <p:pic>
        <p:nvPicPr>
          <p:cNvPr id="17" name="รูปภาพ 16">
            <a:extLst>
              <a:ext uri="{FF2B5EF4-FFF2-40B4-BE49-F238E27FC236}">
                <a16:creationId xmlns="" xmlns:a16="http://schemas.microsoft.com/office/drawing/2014/main" id="{178440A6-D0AD-676E-FBE7-F11D0A2CB3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8493" y="5094356"/>
            <a:ext cx="1431050" cy="105137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รูปภาพ 19">
            <a:extLst>
              <a:ext uri="{FF2B5EF4-FFF2-40B4-BE49-F238E27FC236}">
                <a16:creationId xmlns="" xmlns:a16="http://schemas.microsoft.com/office/drawing/2014/main" id="{08969C99-392C-FDE0-0D14-46F2996F0A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4346" y="5080559"/>
            <a:ext cx="1372862" cy="53649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380454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EC69402-F348-5D61-D776-4123290D3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ตัวเชื่อมต่อตรง 7">
            <a:extLst>
              <a:ext uri="{FF2B5EF4-FFF2-40B4-BE49-F238E27FC236}">
                <a16:creationId xmlns="" xmlns:a16="http://schemas.microsoft.com/office/drawing/2014/main" id="{B4F1E60B-E13C-BF45-B599-B76001D984ED}"/>
              </a:ext>
            </a:extLst>
          </p:cNvPr>
          <p:cNvCxnSpPr>
            <a:cxnSpLocks/>
          </p:cNvCxnSpPr>
          <p:nvPr/>
        </p:nvCxnSpPr>
        <p:spPr>
          <a:xfrm>
            <a:off x="0" y="947950"/>
            <a:ext cx="121920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แผนภูมิ 16">
            <a:extLst>
              <a:ext uri="{FF2B5EF4-FFF2-40B4-BE49-F238E27FC236}">
                <a16:creationId xmlns="" xmlns:a16="http://schemas.microsoft.com/office/drawing/2014/main" id="{F7A7EE96-14A1-E49B-AA50-37F1FC9B39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28598508"/>
              </p:ext>
            </p:extLst>
          </p:nvPr>
        </p:nvGraphicFramePr>
        <p:xfrm>
          <a:off x="314632" y="1085050"/>
          <a:ext cx="6186181" cy="53361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ชื่อเรื่อง 1">
            <a:extLst>
              <a:ext uri="{FF2B5EF4-FFF2-40B4-BE49-F238E27FC236}">
                <a16:creationId xmlns="" xmlns:a16="http://schemas.microsoft.com/office/drawing/2014/main" id="{FEB60023-9BFC-C805-5C5E-52932BF90061}"/>
              </a:ext>
            </a:extLst>
          </p:cNvPr>
          <p:cNvSpPr txBox="1">
            <a:spLocks/>
          </p:cNvSpPr>
          <p:nvPr/>
        </p:nvSpPr>
        <p:spPr>
          <a:xfrm>
            <a:off x="180882" y="54303"/>
            <a:ext cx="9641544" cy="75918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การเบิกจ่ายงบค่าบริการทางการแพทย์ที่เบิกจ่ายในลักษณะงบลงทุน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พ.ศ. </a:t>
            </a:r>
            <a:r>
              <a:rPr lang="en-US" sz="18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2568 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หน่วยงานในสังกัด สป.สธ. จังหวัดอุดรธานี</a:t>
            </a:r>
            <a:endParaRPr lang="th-TH" sz="1800" dirty="0">
              <a:solidFill>
                <a:schemeClr val="accent2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0606C7D2-92F2-A339-468A-914F89C977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43215" y="199282"/>
            <a:ext cx="1381535" cy="595848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2F3D2769-4A0B-5338-D465-651D09159E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5583" y="74019"/>
            <a:ext cx="787793" cy="789505"/>
          </a:xfrm>
          <a:prstGeom prst="rect">
            <a:avLst/>
          </a:prstGeom>
        </p:spPr>
      </p:pic>
      <p:sp>
        <p:nvSpPr>
          <p:cNvPr id="10" name="สี่เหลี่ยมผืนผ้า 9">
            <a:extLst>
              <a:ext uri="{FF2B5EF4-FFF2-40B4-BE49-F238E27FC236}">
                <a16:creationId xmlns="" xmlns:a16="http://schemas.microsoft.com/office/drawing/2014/main" id="{3ED54F6C-4D34-ECDC-B243-16320C9886A3}"/>
              </a:ext>
            </a:extLst>
          </p:cNvPr>
          <p:cNvSpPr/>
          <p:nvPr/>
        </p:nvSpPr>
        <p:spPr>
          <a:xfrm>
            <a:off x="7716786" y="2665779"/>
            <a:ext cx="4112429" cy="1431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1" name="รูปภาพ 10">
            <a:extLst>
              <a:ext uri="{FF2B5EF4-FFF2-40B4-BE49-F238E27FC236}">
                <a16:creationId xmlns="" xmlns:a16="http://schemas.microsoft.com/office/drawing/2014/main" id="{91D3A981-7BCB-BCBA-2C1D-982196BBAF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4141" y="2115113"/>
            <a:ext cx="3778148" cy="3377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144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93F768A6-14C7-8F73-A4B3-95E35D90D3CA}"/>
              </a:ext>
            </a:extLst>
          </p:cNvPr>
          <p:cNvSpPr txBox="1"/>
          <p:nvPr/>
        </p:nvSpPr>
        <p:spPr>
          <a:xfrm>
            <a:off x="4571592" y="4407625"/>
            <a:ext cx="318228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tx2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You</a:t>
            </a:r>
            <a:endParaRPr lang="th-TH" sz="4400" b="1" dirty="0">
              <a:solidFill>
                <a:schemeClr val="tx2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รูปภาพ 1">
            <a:extLst>
              <a:ext uri="{FF2B5EF4-FFF2-40B4-BE49-F238E27FC236}">
                <a16:creationId xmlns="" xmlns:a16="http://schemas.microsoft.com/office/drawing/2014/main" id="{C520B63E-DE1D-EDFA-A665-C37735631AC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753873" y="711222"/>
            <a:ext cx="2160269" cy="931712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="" xmlns:a16="http://schemas.microsoft.com/office/drawing/2014/main" id="{B17538A3-C1FF-0BD2-0C66-7544F9B19A7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0767" y="532484"/>
            <a:ext cx="1231851" cy="123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954222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2021</TotalTime>
  <Words>723</Words>
  <Application>Microsoft Office PowerPoint</Application>
  <PresentationFormat>กำหนดเอง</PresentationFormat>
  <Paragraphs>291</Paragraphs>
  <Slides>10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10</vt:i4>
      </vt:variant>
    </vt:vector>
  </HeadingPairs>
  <TitlesOfParts>
    <vt:vector size="11" baseType="lpstr">
      <vt:lpstr>ธีมของ Office</vt:lpstr>
      <vt:lpstr>            การบริหารงบประมาณประจำปีงบประมาณ พ.ศ. 2568  ประจำปีงบประมาณ พ.ศ. 2569 </vt:lpstr>
      <vt:lpstr>เป้าหมายการเบิกจ่ายเงินงบประมาณและการใช้จ่ายภาครัฐ ประจำปีงบประมาณ พ.ศ. 2569 (จำแนกรายไตรมาส)</vt:lpstr>
      <vt:lpstr>งานนำเสนอ PowerPoint</vt:lpstr>
      <vt:lpstr>งบดำเนินงาน สสจ.อุดรธานี  ไตรมาสที่ 1-2/2569</vt:lpstr>
      <vt:lpstr>สรุปการเบิกจ่ายงบประมาณงบลงทุน  ปีงบประมาณ 2569 ไตรมาส 1-2</vt:lpstr>
      <vt:lpstr>รายละเอียดการจัดสรร Fix coxt   สสอ.  (งบดำเนินงานตามภารกิจพื้นฐานและสาธารณูปโภค)  ปีงบประมาณ 2569 งวดที่ 1 (ไตรมาส 1-2 ต.ค.68-มี.ค 69)</vt:lpstr>
      <vt:lpstr>ความก้าวหน้าการดำเนินงานงบค่าบริการทางการแพทย์ ที่เบิกจ่ายในลักษณะงบลงทุน (งบค่าเสื่อม) ปีงบประมาณ 2568 จังหวัดอุดรธานี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การบริหารงบประมาณประจำปีงบประมาณ พ.ศ. 2568  ประจำปีงบประมาณ พ.ศ. 2568</dc:title>
  <dc:creator>Amnat Ketawandee</dc:creator>
  <cp:lastModifiedBy>computer09-AIO</cp:lastModifiedBy>
  <cp:revision>176</cp:revision>
  <cp:lastPrinted>2025-11-03T04:52:13Z</cp:lastPrinted>
  <dcterms:created xsi:type="dcterms:W3CDTF">2024-10-22T08:37:13Z</dcterms:created>
  <dcterms:modified xsi:type="dcterms:W3CDTF">2025-12-01T09:43:45Z</dcterms:modified>
</cp:coreProperties>
</file>