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notesSlides/notesSlide6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  <Override PartName="/ppt/charts/colors3.xml" ContentType="application/vnd.ms-office.chartcolorstyle+xml"/>
  <Override PartName="/ppt/charts/style3.xml" ContentType="application/vnd.ms-office.chartstyle+xml"/>
  <Override PartName="/ppt/charts/colors4.xml" ContentType="application/vnd.ms-office.chartcolorstyle+xml"/>
  <Override PartName="/ppt/charts/style4.xml" ContentType="application/vnd.ms-office.chartstyle+xml"/>
  <Override PartName="/ppt/charts/colors5.xml" ContentType="application/vnd.ms-office.chartcolorstyle+xml"/>
  <Override PartName="/ppt/charts/style5.xml" ContentType="application/vnd.ms-office.chartstyle+xml"/>
  <Override PartName="/ppt/charts/colors6.xml" ContentType="application/vnd.ms-office.chartcolorstyle+xml"/>
  <Override PartName="/ppt/charts/style6.xml" ContentType="application/vnd.ms-office.chartstyle+xml"/>
  <Override PartName="/ppt/charts/colors7.xml" ContentType="application/vnd.ms-office.chartcolorstyle+xml"/>
  <Override PartName="/ppt/charts/style7.xml" ContentType="application/vnd.ms-office.chartstyle+xml"/>
  <Override PartName="/ppt/charts/colors8.xml" ContentType="application/vnd.ms-office.chartcolorstyle+xml"/>
  <Override PartName="/ppt/charts/style8.xml" ContentType="application/vnd.ms-office.chartstyle+xml"/>
  <Override PartName="/ppt/charts/colors9.xml" ContentType="application/vnd.ms-office.chartcolorstyle+xml"/>
  <Override PartName="/ppt/charts/style9.xml" ContentType="application/vnd.ms-office.chartstyle+xml"/>
  <Override PartName="/ppt/charts/colors10.xml" ContentType="application/vnd.ms-office.chartcolorstyle+xml"/>
  <Override PartName="/ppt/charts/style10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318" r:id="rId2"/>
    <p:sldId id="319" r:id="rId3"/>
    <p:sldId id="320" r:id="rId4"/>
    <p:sldId id="321" r:id="rId5"/>
    <p:sldId id="322" r:id="rId6"/>
    <p:sldId id="292" r:id="rId7"/>
    <p:sldId id="309" r:id="rId8"/>
    <p:sldId id="312" r:id="rId9"/>
    <p:sldId id="311" r:id="rId10"/>
    <p:sldId id="256" r:id="rId11"/>
    <p:sldId id="263" r:id="rId12"/>
    <p:sldId id="262" r:id="rId13"/>
    <p:sldId id="265" r:id="rId14"/>
    <p:sldId id="266" r:id="rId15"/>
    <p:sldId id="267" r:id="rId16"/>
    <p:sldId id="258" r:id="rId17"/>
    <p:sldId id="270" r:id="rId18"/>
    <p:sldId id="269" r:id="rId19"/>
    <p:sldId id="268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77" d="100"/>
          <a:sy n="77" d="100"/>
        </p:scale>
        <p:origin x="-150" y="-1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___Microsoft_Excel1.xlsx"/><Relationship Id="rId4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________Microsoft_Excel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________Microsoft_Excel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package" Target="../embeddings/________Microsoft_Excel4.xlsx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5.xml"/><Relationship Id="rId2" Type="http://schemas.microsoft.com/office/2011/relationships/chartColorStyle" Target="colors5.xml"/><Relationship Id="rId1" Type="http://schemas.openxmlformats.org/officeDocument/2006/relationships/package" Target="../embeddings/________Microsoft_Excel5.xlsx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Style" Target="style6.xml"/><Relationship Id="rId2" Type="http://schemas.microsoft.com/office/2011/relationships/chartColorStyle" Target="colors6.xml"/><Relationship Id="rId1" Type="http://schemas.openxmlformats.org/officeDocument/2006/relationships/package" Target="../embeddings/________Microsoft_Excel6.xlsx"/></Relationships>
</file>

<file path=ppt/charts/_rels/chart7.xml.rels><?xml version="1.0" encoding="UTF-8" standalone="yes"?>
<Relationships xmlns="http://schemas.openxmlformats.org/package/2006/relationships"><Relationship Id="rId3" Type="http://schemas.microsoft.com/office/2011/relationships/chartStyle" Target="style7.xml"/><Relationship Id="rId2" Type="http://schemas.microsoft.com/office/2011/relationships/chartColorStyle" Target="colors7.xml"/><Relationship Id="rId1" Type="http://schemas.openxmlformats.org/officeDocument/2006/relationships/package" Target="../embeddings/________Microsoft_Excel7.xlsx"/></Relationships>
</file>

<file path=ppt/charts/_rels/chart8.xml.rels><?xml version="1.0" encoding="UTF-8" standalone="yes"?>
<Relationships xmlns="http://schemas.openxmlformats.org/package/2006/relationships"><Relationship Id="rId3" Type="http://schemas.microsoft.com/office/2011/relationships/chartStyle" Target="style8.xml"/><Relationship Id="rId2" Type="http://schemas.microsoft.com/office/2011/relationships/chartColorStyle" Target="colors8.xml"/><Relationship Id="rId1" Type="http://schemas.openxmlformats.org/officeDocument/2006/relationships/package" Target="../embeddings/________Microsoft_Excel8.xlsx"/></Relationships>
</file>

<file path=ppt/charts/_rels/chart9.xml.rels><?xml version="1.0" encoding="UTF-8" standalone="yes"?>
<Relationships xmlns="http://schemas.openxmlformats.org/package/2006/relationships"><Relationship Id="rId3" Type="http://schemas.microsoft.com/office/2011/relationships/chartStyle" Target="style9.xml"/><Relationship Id="rId2" Type="http://schemas.microsoft.com/office/2011/relationships/chartColorStyle" Target="colors9.xml"/><Relationship Id="rId1" Type="http://schemas.openxmlformats.org/officeDocument/2006/relationships/package" Target="../embeddings/________Microsoft_Excel9.xlsx"/></Relationships>
</file>

<file path=ppt/charts/_rels/chart10.xml.rels><?xml version="1.0" encoding="UTF-8" standalone="yes"?>
<Relationships xmlns="http://schemas.openxmlformats.org/package/2006/relationships"><Relationship Id="rId3" Type="http://schemas.microsoft.com/office/2011/relationships/chartStyle" Target="style10.xml"/><Relationship Id="rId2" Type="http://schemas.microsoft.com/office/2011/relationships/chartColorStyle" Target="colors10.xml"/><Relationship Id="rId1" Type="http://schemas.openxmlformats.org/officeDocument/2006/relationships/package" Target="../embeddings/________Microsoft_Excel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สถานะการดำเนินงานตามจำนวนรายการ </a:t>
            </a:r>
          </a:p>
          <a:p>
            <a:pPr>
              <a:defRPr sz="1400" b="1" i="0" u="none" strike="noStrike" kern="1200" spc="0" baseline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</a:p>
        </c:rich>
      </c:tx>
      <c:layout>
        <c:manualLayout>
          <c:xMode val="edge"/>
          <c:yMode val="edge"/>
          <c:x val="0.25552232672678915"/>
          <c:y val="1.1786306938714284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40"/>
      <c:rotY val="14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442704901896259E-3"/>
          <c:y val="0.12095382395057087"/>
          <c:w val="0.84357770587498759"/>
          <c:h val="0.7355185554481200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รายการ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EA5-4A2C-A0D5-DDE54E869E5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EA5-4A2C-A0D5-DDE54E869E5D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EA5-4A2C-A0D5-DDE54E869E5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0EA5-4A2C-A0D5-DDE54E869E5D}"/>
              </c:ext>
            </c:extLst>
          </c:dPt>
          <c:dPt>
            <c:idx val="4"/>
            <c:bubble3D val="0"/>
            <c:spPr>
              <a:solidFill>
                <a:srgbClr val="0070C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A5-4A2C-A0D5-DDE54E869E5D}"/>
              </c:ext>
            </c:extLst>
          </c:dPt>
          <c:dPt>
            <c:idx val="5"/>
            <c:bubble3D val="0"/>
            <c:explosion val="9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0EA5-4A2C-A0D5-DDE54E869E5D}"/>
              </c:ext>
            </c:extLst>
          </c:dPt>
          <c:dLbls>
            <c:dLbl>
              <c:idx val="0"/>
              <c:layout>
                <c:manualLayout>
                  <c:x val="6.5424856159388339E-2"/>
                  <c:y val="-0.22181026279714011"/>
                </c:manualLayout>
              </c:layout>
              <c:numFmt formatCode="0.00%" sourceLinked="0"/>
              <c:spPr>
                <a:solidFill>
                  <a:srgbClr val="FF000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691325483843801"/>
                      <c:h val="0.1079069459894019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0EA5-4A2C-A0D5-DDE54E869E5D}"/>
                </c:ext>
              </c:extLst>
            </c:dLbl>
            <c:dLbl>
              <c:idx val="1"/>
              <c:layout>
                <c:manualLayout>
                  <c:x val="6.5885661774625598E-2"/>
                  <c:y val="-8.6248263359095523E-2"/>
                </c:manualLayout>
              </c:layout>
              <c:numFmt formatCode="0.00%" sourceLinked="0"/>
              <c:spPr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646327457297368"/>
                      <c:h val="0.1163596030734163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0EA5-4A2C-A0D5-DDE54E869E5D}"/>
                </c:ext>
              </c:extLst>
            </c:dLbl>
            <c:dLbl>
              <c:idx val="2"/>
              <c:layout>
                <c:manualLayout>
                  <c:x val="0.12211672102271945"/>
                  <c:y val="7.2149734641760901E-2"/>
                </c:manualLayout>
              </c:layout>
              <c:numFmt formatCode="0.00%" sourceLinked="0"/>
              <c:spPr>
                <a:solidFill>
                  <a:srgbClr val="FFFF00"/>
                </a:solidFill>
                <a:ln>
                  <a:solidFill>
                    <a:srgbClr val="FFC000"/>
                  </a:solidFill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0254254581071707"/>
                      <c:h val="0.115559163826227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0EA5-4A2C-A0D5-DDE54E869E5D}"/>
                </c:ext>
              </c:extLst>
            </c:dLbl>
            <c:dLbl>
              <c:idx val="3"/>
              <c:layout>
                <c:manualLayout>
                  <c:x val="-0.11640752691840819"/>
                  <c:y val="7.1365565907712758E-2"/>
                </c:manualLayout>
              </c:layout>
              <c:numFmt formatCode="0.00%" sourceLinked="0"/>
              <c:spPr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0829727238899351"/>
                      <c:h val="0.1048031507925945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0EA5-4A2C-A0D5-DDE54E869E5D}"/>
                </c:ext>
              </c:extLst>
            </c:dLbl>
            <c:dLbl>
              <c:idx val="4"/>
              <c:layout>
                <c:manualLayout>
                  <c:x val="-0.33460470344603305"/>
                  <c:y val="6.0097868770918432E-2"/>
                </c:manualLayout>
              </c:layout>
              <c:numFmt formatCode="0.00%" sourceLinked="0"/>
              <c:spPr>
                <a:solidFill>
                  <a:srgbClr val="0070C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9886244519184418"/>
                      <c:h val="0.1062723697396899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EA5-4A2C-A0D5-DDE54E869E5D}"/>
                </c:ext>
              </c:extLst>
            </c:dLbl>
            <c:dLbl>
              <c:idx val="5"/>
              <c:layout>
                <c:manualLayout>
                  <c:x val="0.30379901946610782"/>
                  <c:y val="0.21319592855792285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34948639829373151"/>
                      <c:h val="0.1661060960444332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0EA5-4A2C-A0D5-DDE54E869E5D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 - ยังไม่ได้ดำเนินการ</c:v>
                </c:pt>
                <c:pt idx="1">
                  <c:v> - จัดทำแผนการจัดซื้อ/จ้างแล้ว</c:v>
                </c:pt>
                <c:pt idx="2">
                  <c:v> - ขออนุมัติจัดซื้อ/จ้างแล้ว</c:v>
                </c:pt>
                <c:pt idx="3">
                  <c:v> - ทำสัญญาเรียบร้อย</c:v>
                </c:pt>
                <c:pt idx="4">
                  <c:v> - ตรวจรับเรียบร้อย</c:v>
                </c:pt>
                <c:pt idx="5">
                  <c:v>เบิกจ่ายเงินแล้ว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1</c:v>
                </c:pt>
                <c:pt idx="4">
                  <c:v>0</c:v>
                </c:pt>
                <c:pt idx="5">
                  <c:v>604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EA5-4A2C-A0D5-DDE54E869E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20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สถานะการเบิกจ่ายเงิน </a:t>
            </a:r>
          </a:p>
          <a:p>
            <a:pPr>
              <a:defRPr sz="2000" b="1" i="0" u="none" strike="noStrike" kern="1200" spc="0" baseline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20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</a:p>
        </c:rich>
      </c:tx>
      <c:layout>
        <c:manualLayout>
          <c:xMode val="edge"/>
          <c:yMode val="edge"/>
          <c:x val="0.23998618857094547"/>
          <c:y val="9.9160045283830725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30"/>
      <c:rotY val="27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2221840920695584E-4"/>
          <c:y val="0.10850826903946986"/>
          <c:w val="0.99752488009347751"/>
          <c:h val="0.8867317682369269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งบประมาณตามแผน(บาท)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explosion val="20"/>
          <c:dPt>
            <c:idx val="0"/>
            <c:bubble3D val="0"/>
            <c:explosion val="6"/>
            <c:spPr>
              <a:solidFill>
                <a:schemeClr val="accent2">
                  <a:lumMod val="7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8668-4CF5-BC3F-0E851D59700F}"/>
              </c:ext>
            </c:extLst>
          </c:dPt>
          <c:dPt>
            <c:idx val="1"/>
            <c:bubble3D val="0"/>
            <c:explosion val="8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668-4CF5-BC3F-0E851D59700F}"/>
              </c:ext>
            </c:extLst>
          </c:dPt>
          <c:dLbls>
            <c:dLbl>
              <c:idx val="0"/>
              <c:layout>
                <c:manualLayout>
                  <c:x val="2.3853350971603949E-2"/>
                  <c:y val="-0.13572238250412283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rgbClr val="FF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34004808459370978"/>
                      <c:h val="0.1799753041582077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8668-4CF5-BC3F-0E851D59700F}"/>
                </c:ext>
              </c:extLst>
            </c:dLbl>
            <c:dLbl>
              <c:idx val="1"/>
              <c:layout>
                <c:manualLayout>
                  <c:x val="-0.15981693260141891"/>
                  <c:y val="-6.1941399354988123E-2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9161966001318101"/>
                      <c:h val="0.1933368827281090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8668-4CF5-BC3F-0E851D59700F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5170000</c:v>
                </c:pt>
                <c:pt idx="1">
                  <c:v>147400263.90000001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668-4CF5-BC3F-0E851D59700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คิดร้อยละ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B76-4F94-806B-94F5627D48D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3B76-4F94-806B-94F5627D48D5}"/>
              </c:ext>
            </c:extLst>
          </c:dPt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Sheet1!$C$2:$C$3</c:f>
              <c:numCache>
                <c:formatCode>_(* #,##0.00_);_(* \(#,##0.00\);_(* "-"??_);_(@_)</c:formatCode>
                <c:ptCount val="2"/>
                <c:pt idx="0">
                  <c:v>3.3886026463116052</c:v>
                </c:pt>
                <c:pt idx="1">
                  <c:v>96.611397353688389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195-42DF-BCA4-6221D76047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277544999602488E-2"/>
          <c:y val="0.10253399784980936"/>
          <c:w val="0.84357770587498759"/>
          <c:h val="0.73551855544812006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รายการ</c:v>
                </c:pt>
              </c:strCache>
            </c:strRef>
          </c:tx>
          <c:spPr>
            <a:ln w="28575"/>
          </c:spPr>
          <c:explosion val="2"/>
          <c:dPt>
            <c:idx val="0"/>
            <c:bubble3D val="0"/>
            <c:spPr>
              <a:solidFill>
                <a:srgbClr val="FF0000"/>
              </a:solidFill>
              <a:ln w="28575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A4F-40D4-967B-B4EA52DD7A3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8575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A4F-40D4-967B-B4EA52DD7A31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 w="28575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A4F-40D4-967B-B4EA52DD7A3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8575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A4F-40D4-967B-B4EA52DD7A31}"/>
              </c:ext>
            </c:extLst>
          </c:dPt>
          <c:dPt>
            <c:idx val="4"/>
            <c:bubble3D val="0"/>
            <c:spPr>
              <a:solidFill>
                <a:srgbClr val="0070C0"/>
              </a:solidFill>
              <a:ln w="28575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0A4F-40D4-967B-B4EA52DD7A31}"/>
              </c:ext>
            </c:extLst>
          </c:dPt>
          <c:dPt>
            <c:idx val="5"/>
            <c:bubble3D val="0"/>
            <c:spPr>
              <a:solidFill>
                <a:srgbClr val="92D050"/>
              </a:solidFill>
              <a:ln w="28575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0A4F-40D4-967B-B4EA52DD7A31}"/>
              </c:ext>
            </c:extLst>
          </c:dPt>
          <c:dLbls>
            <c:dLbl>
              <c:idx val="0"/>
              <c:layout>
                <c:manualLayout>
                  <c:x val="0.25679403113454308"/>
                  <c:y val="-0.23615150424901879"/>
                </c:manualLayout>
              </c:layout>
              <c:numFmt formatCode="0.00%" sourceLinked="0"/>
              <c:spPr>
                <a:solidFill>
                  <a:srgbClr val="FF0000"/>
                </a:solidFill>
                <a:ln w="12700">
                  <a:solidFill>
                    <a:srgbClr val="E7E6E6">
                      <a:lumMod val="50000"/>
                    </a:srgbClr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oundRectCallou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19156332162218759"/>
                      <c:h val="5.3004966885139164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0A4F-40D4-967B-B4EA52DD7A31}"/>
                </c:ext>
              </c:extLst>
            </c:dLbl>
            <c:dLbl>
              <c:idx val="1"/>
              <c:layout>
                <c:manualLayout>
                  <c:x val="0.2632141753239523"/>
                  <c:y val="-7.7185190091652159E-2"/>
                </c:manualLayout>
              </c:layout>
              <c:numFmt formatCode="0.00%" sourceLinked="0"/>
              <c:spPr>
                <a:solidFill>
                  <a:srgbClr val="ED7D31">
                    <a:lumMod val="75000"/>
                  </a:srgbClr>
                </a:solidFill>
                <a:ln w="12700">
                  <a:solidFill>
                    <a:srgbClr val="E7E6E6">
                      <a:lumMod val="50000"/>
                    </a:srgbClr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oundRectCallou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19895585773340022"/>
                      <c:h val="5.0214000677515157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A4F-40D4-967B-B4EA52DD7A31}"/>
                </c:ext>
              </c:extLst>
            </c:dLbl>
            <c:dLbl>
              <c:idx val="2"/>
              <c:layout>
                <c:manualLayout>
                  <c:x val="0.24859674966687431"/>
                  <c:y val="4.37943059702183E-2"/>
                </c:manualLayout>
              </c:layout>
              <c:numFmt formatCode="0.00%" sourceLinked="0"/>
              <c:spPr>
                <a:solidFill>
                  <a:srgbClr val="FFFF00"/>
                </a:solidFill>
                <a:ln w="12700">
                  <a:solidFill>
                    <a:srgbClr val="E7E6E6">
                      <a:lumMod val="50000"/>
                    </a:srgbClr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oundRectCallou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19868196982136349"/>
                      <c:h val="5.2634562574799794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0A4F-40D4-967B-B4EA52DD7A31}"/>
                </c:ext>
              </c:extLst>
            </c:dLbl>
            <c:dLbl>
              <c:idx val="3"/>
              <c:layout>
                <c:manualLayout>
                  <c:x val="0.22629768379619425"/>
                  <c:y val="0.13962714063647139"/>
                </c:manualLayout>
              </c:layout>
              <c:numFmt formatCode="0.00%" sourceLinked="0"/>
              <c:spPr>
                <a:solidFill>
                  <a:srgbClr val="FFC000"/>
                </a:solidFill>
                <a:ln w="12700">
                  <a:solidFill>
                    <a:srgbClr val="E7E6E6">
                      <a:lumMod val="50000"/>
                    </a:srgbClr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oundRectCallou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18618439348563359"/>
                      <c:h val="5.050790246313361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0A4F-40D4-967B-B4EA52DD7A31}"/>
                </c:ext>
              </c:extLst>
            </c:dLbl>
            <c:dLbl>
              <c:idx val="4"/>
              <c:layout>
                <c:manualLayout>
                  <c:x val="0.22387956854547275"/>
                  <c:y val="0.15577672450039742"/>
                </c:manualLayout>
              </c:layout>
              <c:numFmt formatCode="0.00%" sourceLinked="0"/>
              <c:spPr>
                <a:solidFill>
                  <a:srgbClr val="0070C0"/>
                </a:solidFill>
                <a:ln w="12700">
                  <a:solidFill>
                    <a:srgbClr val="E7E6E6">
                      <a:lumMod val="50000"/>
                    </a:srgbClr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oundRectCallou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18581499935184292"/>
                      <c:h val="5.97239799915627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0A4F-40D4-967B-B4EA52DD7A31}"/>
                </c:ext>
              </c:extLst>
            </c:dLbl>
            <c:dLbl>
              <c:idx val="5"/>
              <c:layout>
                <c:manualLayout>
                  <c:x val="0.46354987322400387"/>
                  <c:y val="0.29350825334055258"/>
                </c:manualLayout>
              </c:layout>
              <c:numFmt formatCode="0.00%" sourceLinked="0"/>
              <c:spPr>
                <a:solidFill>
                  <a:srgbClr val="92D050"/>
                </a:solidFill>
                <a:ln w="12700" cap="flat" cmpd="sng" algn="ctr">
                  <a:solidFill>
                    <a:srgbClr val="E7E6E6">
                      <a:lumMod val="5000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  <a:extLst>
                    <a:ext uri="{C807C97D-BFC1-408E-A445-0C87EB9F89A2}">
                      <ask:lineSketchStyleProps xmlns:ask="http://schemas.microsoft.com/office/drawing/2018/sketchyshapes" xmlns:c16r2="http://schemas.microsoft.com/office/drawing/2015/06/chart" xmlns:r="http://schemas.openxmlformats.org/officeDocument/2006/relationships" xmlns="" sd="0"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/>
                        </a:custGeom>
                        <ask:type/>
                      </ask:lineSketchStyleProps>
                    </a:ext>
                  </a:extLst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oundRectCallout">
                      <a:avLst>
                        <a:gd name="adj1" fmla="val -152552"/>
                        <a:gd name="adj2" fmla="val -113881"/>
                        <a:gd name="adj3" fmla="val 16667"/>
                      </a:avLst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15096820900092672"/>
                      <c:h val="0.1114476905330200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0A4F-40D4-967B-B4EA52DD7A31}"/>
                </c:ext>
              </c:extLst>
            </c:dLbl>
            <c:numFmt formatCode="0.00%" sourceLinked="0"/>
            <c:spPr>
              <a:solidFill>
                <a:prstClr val="white"/>
              </a:solidFill>
              <a:ln w="12700">
                <a:solidFill>
                  <a:schemeClr val="bg2">
                    <a:lumMod val="50000"/>
                  </a:scheme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ound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Sheet1!$A$2:$A$7</c:f>
              <c:strCache>
                <c:ptCount val="6"/>
                <c:pt idx="0">
                  <c:v> - ยังไม่ได้ดำเนินการ</c:v>
                </c:pt>
                <c:pt idx="1">
                  <c:v> - จัดทำแผนการจัดซื้อ/จ้างแล้ว</c:v>
                </c:pt>
                <c:pt idx="2">
                  <c:v> - ขออนุมัติจัดซื้อ/จ้างแล้ว</c:v>
                </c:pt>
                <c:pt idx="3">
                  <c:v> - ทำสัญญาเรียบร้อย</c:v>
                </c:pt>
                <c:pt idx="4">
                  <c:v> - ตรวจรับเรียบร้อย</c:v>
                </c:pt>
                <c:pt idx="5">
                  <c:v>เบิกจ่ายเงินแล้ว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>
                  <c:v>25</c:v>
                </c:pt>
                <c:pt idx="3">
                  <c:v>50</c:v>
                </c:pt>
                <c:pt idx="4">
                  <c:v>44</c:v>
                </c:pt>
                <c:pt idx="5">
                  <c:v>648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0A4F-40D4-967B-B4EA52DD7A3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50"/>
        <c:holeSize val="40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28575"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0" baseline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</a:t>
            </a:r>
            <a:r>
              <a:rPr lang="en-US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65%</a:t>
            </a:r>
            <a:endParaRPr lang="th-TH" sz="12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c:rich>
      </c:tx>
      <c:layout>
        <c:manualLayout>
          <c:xMode val="edge"/>
          <c:yMode val="edge"/>
          <c:x val="0.24488496464893622"/>
          <c:y val="0.43935211403068669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3.3837861882592177E-2"/>
          <c:y val="5.8563250928284731E-2"/>
          <c:w val="0.71214865280676409"/>
          <c:h val="0.8869327153677854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รายการ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A4F-40D4-967B-B4EA52DD7A3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A4F-40D4-967B-B4EA52DD7A31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A4F-40D4-967B-B4EA52DD7A3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A4F-40D4-967B-B4EA52DD7A31}"/>
              </c:ext>
            </c:extLst>
          </c:dPt>
          <c:dPt>
            <c:idx val="4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0A4F-40D4-967B-B4EA52DD7A31}"/>
              </c:ext>
            </c:extLst>
          </c:dPt>
          <c:dPt>
            <c:idx val="5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0A4F-40D4-967B-B4EA52DD7A31}"/>
              </c:ext>
            </c:extLst>
          </c:dPt>
          <c:dLbls>
            <c:dLbl>
              <c:idx val="0"/>
              <c:layout>
                <c:manualLayout>
                  <c:x val="0.23920405590850863"/>
                  <c:y val="-0.28919989487241698"/>
                </c:manualLayout>
              </c:layout>
              <c:numFmt formatCode="0.00%" sourceLinked="0"/>
              <c:spPr>
                <a:solidFill>
                  <a:srgbClr val="FF0000"/>
                </a:solidFill>
                <a:ln w="19050">
                  <a:solidFill>
                    <a:srgbClr val="0070C0"/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oundRectCallou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19979401609757189"/>
                      <c:h val="7.221906177699777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0A4F-40D4-967B-B4EA52DD7A31}"/>
                </c:ext>
              </c:extLst>
            </c:dLbl>
            <c:dLbl>
              <c:idx val="1"/>
              <c:layout>
                <c:manualLayout>
                  <c:x val="0.23828308895789896"/>
                  <c:y val="-0.13546883959828079"/>
                </c:manualLayout>
              </c:layout>
              <c:numFmt formatCode="0.00%" sourceLinked="0"/>
              <c:spPr>
                <a:solidFill>
                  <a:srgbClr val="ED7D31">
                    <a:lumMod val="75000"/>
                  </a:srgbClr>
                </a:solidFill>
                <a:ln w="19050">
                  <a:solidFill>
                    <a:srgbClr val="0070C0"/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oundRectCallou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19874363832029235"/>
                      <c:h val="5.4937438298268512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A4F-40D4-967B-B4EA52DD7A31}"/>
                </c:ext>
              </c:extLst>
            </c:dLbl>
            <c:dLbl>
              <c:idx val="2"/>
              <c:layout>
                <c:manualLayout>
                  <c:x val="0.22821440082815497"/>
                  <c:y val="-2.2951477627449396E-2"/>
                </c:manualLayout>
              </c:layout>
              <c:numFmt formatCode="0.00%" sourceLinked="0"/>
              <c:spPr>
                <a:solidFill>
                  <a:srgbClr val="FFFF00"/>
                </a:solidFill>
                <a:ln w="19050" cap="flat" cmpd="sng" algn="ctr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  <a:extLst>
                    <a:ext uri="{C807C97D-BFC1-408E-A445-0C87EB9F89A2}">
                      <ask:lineSketchStyleProps xmlns:ask="http://schemas.microsoft.com/office/drawing/2018/sketchyshapes" xmlns:c16r2="http://schemas.microsoft.com/office/drawing/2015/06/chart" xmlns:r="http://schemas.openxmlformats.org/officeDocument/2006/relationships" xmlns="" sd="0"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/>
                        </a:custGeom>
                        <ask:type/>
                      </ask:lineSketchStyleProps>
                    </a:ext>
                  </a:extLst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oundRectCallout">
                      <a:avLst>
                        <a:gd name="adj1" fmla="val -94880"/>
                        <a:gd name="adj2" fmla="val -11481"/>
                        <a:gd name="adj3" fmla="val 16667"/>
                      </a:avLst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0009304306885187"/>
                      <c:h val="6.0677021776441582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0A4F-40D4-967B-B4EA52DD7A31}"/>
                </c:ext>
              </c:extLst>
            </c:dLbl>
            <c:dLbl>
              <c:idx val="3"/>
              <c:layout>
                <c:manualLayout>
                  <c:x val="0.21851292774482911"/>
                  <c:y val="1.4801811781416541E-2"/>
                </c:manualLayout>
              </c:layout>
              <c:numFmt formatCode="0.00%" sourceLinked="0"/>
              <c:spPr>
                <a:solidFill>
                  <a:srgbClr val="FFC000"/>
                </a:solidFill>
                <a:ln w="19050" cap="flat" cmpd="sng" algn="ctr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  <a:extLst>
                    <a:ext uri="{C807C97D-BFC1-408E-A445-0C87EB9F89A2}">
                      <ask:lineSketchStyleProps xmlns:ask="http://schemas.microsoft.com/office/drawing/2018/sketchyshapes" xmlns:c16r2="http://schemas.microsoft.com/office/drawing/2015/06/chart" xmlns:r="http://schemas.openxmlformats.org/officeDocument/2006/relationships" xmlns="" sd="0"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/>
                        </a:custGeom>
                        <ask:type/>
                      </ask:lineSketchStyleProps>
                    </a:ext>
                  </a:extLst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oundRectCallout">
                      <a:avLst>
                        <a:gd name="adj1" fmla="val -90421"/>
                        <a:gd name="adj2" fmla="val 10548"/>
                        <a:gd name="adj3" fmla="val 16667"/>
                      </a:avLst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19923183418155729"/>
                      <c:h val="6.13383978376509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0A4F-40D4-967B-B4EA52DD7A31}"/>
                </c:ext>
              </c:extLst>
            </c:dLbl>
            <c:dLbl>
              <c:idx val="4"/>
              <c:layout>
                <c:manualLayout>
                  <c:x val="0.25665637032361266"/>
                  <c:y val="3.4042289452520164E-2"/>
                </c:manualLayout>
              </c:layout>
              <c:numFmt formatCode="0.00%" sourceLinked="0"/>
              <c:spPr>
                <a:solidFill>
                  <a:srgbClr val="0070C0"/>
                </a:solidFill>
                <a:ln w="19050" cap="flat" cmpd="sng" algn="ctr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  <a:extLst>
                    <a:ext uri="{C807C97D-BFC1-408E-A445-0C87EB9F89A2}">
                      <ask:lineSketchStyleProps xmlns:ask="http://schemas.microsoft.com/office/drawing/2018/sketchyshapes" xmlns:c16r2="http://schemas.microsoft.com/office/drawing/2015/06/chart" xmlns:r="http://schemas.openxmlformats.org/officeDocument/2006/relationships" xmlns="" sd="0"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/>
                        </a:custGeom>
                        <ask:type/>
                      </ask:lineSketchStyleProps>
                    </a:ext>
                  </a:extLst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oundRectCallout">
                      <a:avLst>
                        <a:gd name="adj1" fmla="val -108259"/>
                        <a:gd name="adj2" fmla="val -2818"/>
                        <a:gd name="adj3" fmla="val 16667"/>
                      </a:avLst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1298203035670246"/>
                      <c:h val="6.357371592386799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0A4F-40D4-967B-B4EA52DD7A31}"/>
                </c:ext>
              </c:extLst>
            </c:dLbl>
            <c:dLbl>
              <c:idx val="5"/>
              <c:layout>
                <c:manualLayout>
                  <c:x val="0.72832135044426038"/>
                  <c:y val="0.43560158493528217"/>
                </c:manualLayout>
              </c:layout>
              <c:numFmt formatCode="0.00%" sourceLinked="0"/>
              <c:spPr>
                <a:solidFill>
                  <a:srgbClr val="92D050"/>
                </a:solidFill>
                <a:ln w="19050" cap="flat" cmpd="sng" algn="ctr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  <a:extLst>
                    <a:ext uri="{C807C97D-BFC1-408E-A445-0C87EB9F89A2}">
                      <ask:lineSketchStyleProps xmlns:ask="http://schemas.microsoft.com/office/drawing/2018/sketchyshapes" xmlns:c16r2="http://schemas.microsoft.com/office/drawing/2015/06/chart" xmlns:r="http://schemas.openxmlformats.org/officeDocument/2006/relationships" xmlns="" sd="0"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/>
                        </a:custGeom>
                        <ask:type/>
                      </ask:lineSketchStyleProps>
                    </a:ext>
                  </a:extLst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oundRectCallout">
                      <a:avLst>
                        <a:gd name="adj1" fmla="val -132432"/>
                        <a:gd name="adj2" fmla="val -32550"/>
                        <a:gd name="adj3" fmla="val 16667"/>
                      </a:avLst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5087038736700906"/>
                      <c:h val="0.1320634865949058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0A4F-40D4-967B-B4EA52DD7A31}"/>
                </c:ext>
              </c:extLst>
            </c:dLbl>
            <c:numFmt formatCode="0.00%" sourceLinked="0"/>
            <c:spPr>
              <a:solidFill>
                <a:prstClr val="white"/>
              </a:solidFill>
              <a:ln w="19050">
                <a:solidFill>
                  <a:srgbClr val="0070C0"/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ound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Sheet1!$A$2:$A$7</c:f>
              <c:strCache>
                <c:ptCount val="6"/>
                <c:pt idx="0">
                  <c:v> - ยังไม่ได้ดำเนินการ</c:v>
                </c:pt>
                <c:pt idx="1">
                  <c:v> - จัดทำแผนการจัดซื้อ/จ้างแล้ว</c:v>
                </c:pt>
                <c:pt idx="2">
                  <c:v> - ขออนุมัติจัดซื้อ/จ้างแล้ว</c:v>
                </c:pt>
                <c:pt idx="3">
                  <c:v> - ทำสัญญาเรียบร้อย</c:v>
                </c:pt>
                <c:pt idx="4">
                  <c:v> - ตรวจรับเรียบร้อย</c:v>
                </c:pt>
                <c:pt idx="5">
                  <c:v>เบิกจ่ายเงินแล้ว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>
                  <c:v>20</c:v>
                </c:pt>
                <c:pt idx="3">
                  <c:v>42</c:v>
                </c:pt>
                <c:pt idx="4">
                  <c:v>41</c:v>
                </c:pt>
                <c:pt idx="5">
                  <c:v>542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0A4F-40D4-967B-B4EA52DD7A3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7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19050">
      <a:solidFill>
        <a:schemeClr val="accent2">
          <a:lumMod val="75000"/>
        </a:schemeClr>
      </a:solidFill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0" baseline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</a:t>
            </a:r>
            <a:r>
              <a:rPr lang="en-US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20%</a:t>
            </a:r>
            <a:endParaRPr lang="th-TH" sz="12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c:rich>
      </c:tx>
      <c:layout>
        <c:manualLayout>
          <c:xMode val="edge"/>
          <c:yMode val="edge"/>
          <c:x val="0.24665759349532029"/>
          <c:y val="0.4568792576148098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3.3837861882592177E-2"/>
          <c:y val="5.8563250928284731E-2"/>
          <c:w val="0.71214865280676409"/>
          <c:h val="0.8869327153677854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รายการ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DB6-46BB-A22A-09FD3AA351D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DB6-46BB-A22A-09FD3AA351DB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FDB6-46BB-A22A-09FD3AA351D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FDB6-46BB-A22A-09FD3AA351DB}"/>
              </c:ext>
            </c:extLst>
          </c:dPt>
          <c:dPt>
            <c:idx val="4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FDB6-46BB-A22A-09FD3AA351DB}"/>
              </c:ext>
            </c:extLst>
          </c:dPt>
          <c:dPt>
            <c:idx val="5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FDB6-46BB-A22A-09FD3AA351DB}"/>
              </c:ext>
            </c:extLst>
          </c:dPt>
          <c:dLbls>
            <c:dLbl>
              <c:idx val="0"/>
              <c:layout>
                <c:manualLayout>
                  <c:x val="0.23920405590850863"/>
                  <c:y val="-0.29694454824975214"/>
                </c:manualLayout>
              </c:layout>
              <c:numFmt formatCode="0.00%" sourceLinked="0"/>
              <c:spPr>
                <a:solidFill>
                  <a:srgbClr val="FF0000"/>
                </a:solidFill>
                <a:ln w="19050">
                  <a:solidFill>
                    <a:srgbClr val="E7E6E6">
                      <a:lumMod val="25000"/>
                    </a:srgbClr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oundRectCallou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19979401609757189"/>
                      <c:h val="5.6729755022327522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FDB6-46BB-A22A-09FD3AA351DB}"/>
                </c:ext>
              </c:extLst>
            </c:dLbl>
            <c:dLbl>
              <c:idx val="1"/>
              <c:layout>
                <c:manualLayout>
                  <c:x val="0.23828308895789896"/>
                  <c:y val="-0.13751473769897421"/>
                </c:manualLayout>
              </c:layout>
              <c:numFmt formatCode="0.00%" sourceLinked="0"/>
              <c:spPr>
                <a:solidFill>
                  <a:srgbClr val="ED7D31">
                    <a:lumMod val="75000"/>
                  </a:srgbClr>
                </a:solidFill>
                <a:ln w="19050">
                  <a:solidFill>
                    <a:srgbClr val="E7E6E6">
                      <a:lumMod val="25000"/>
                    </a:srgbClr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oundRectCallou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19874363832029235"/>
                      <c:h val="5.084564209688167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FDB6-46BB-A22A-09FD3AA351DB}"/>
                </c:ext>
              </c:extLst>
            </c:dLbl>
            <c:dLbl>
              <c:idx val="2"/>
              <c:layout>
                <c:manualLayout>
                  <c:x val="0.22821440082815497"/>
                  <c:y val="-2.3033279637702641E-2"/>
                </c:manualLayout>
              </c:layout>
              <c:numFmt formatCode="0.00%" sourceLinked="0"/>
              <c:spPr>
                <a:solidFill>
                  <a:srgbClr val="FFFF00"/>
                </a:solidFill>
                <a:ln w="19050" cap="flat" cmpd="sng" algn="ctr">
                  <a:solidFill>
                    <a:schemeClr val="bg2">
                      <a:lumMod val="2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  <a:extLst>
                    <a:ext uri="{C807C97D-BFC1-408E-A445-0C87EB9F89A2}">
                      <ask:lineSketchStyleProps xmlns:ask="http://schemas.microsoft.com/office/drawing/2018/sketchyshapes" xmlns:c16r2="http://schemas.microsoft.com/office/drawing/2015/06/chart" xmlns:r="http://schemas.openxmlformats.org/officeDocument/2006/relationships" xmlns="" sd="0"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/>
                        </a:custGeom>
                        <ask:type/>
                      </ask:lineSketchStyleProps>
                    </a:ext>
                  </a:extLst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oundRectCallout">
                      <a:avLst>
                        <a:gd name="adj1" fmla="val -94880"/>
                        <a:gd name="adj2" fmla="val -11481"/>
                        <a:gd name="adj3" fmla="val 16667"/>
                      </a:avLst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0009304306885187"/>
                      <c:h val="6.0513417755935092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FDB6-46BB-A22A-09FD3AA351DB}"/>
                </c:ext>
              </c:extLst>
            </c:dLbl>
            <c:dLbl>
              <c:idx val="3"/>
              <c:layout>
                <c:manualLayout>
                  <c:x val="0.21851292774482911"/>
                  <c:y val="1.2822784018026827E-2"/>
                </c:manualLayout>
              </c:layout>
              <c:numFmt formatCode="0.00%" sourceLinked="0"/>
              <c:spPr>
                <a:solidFill>
                  <a:srgbClr val="FFC000"/>
                </a:solidFill>
                <a:ln w="19050" cap="flat" cmpd="sng" algn="ctr">
                  <a:solidFill>
                    <a:schemeClr val="bg2">
                      <a:lumMod val="2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  <a:extLst>
                    <a:ext uri="{C807C97D-BFC1-408E-A445-0C87EB9F89A2}">
                      <ask:lineSketchStyleProps xmlns:ask="http://schemas.microsoft.com/office/drawing/2018/sketchyshapes" xmlns:c16r2="http://schemas.microsoft.com/office/drawing/2015/06/chart" xmlns:r="http://schemas.openxmlformats.org/officeDocument/2006/relationships" xmlns="" sd="0"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/>
                        </a:custGeom>
                        <ask:type/>
                      </ask:lineSketchStyleProps>
                    </a:ext>
                  </a:extLst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oundRectCallout">
                      <a:avLst>
                        <a:gd name="adj1" fmla="val -90421"/>
                        <a:gd name="adj2" fmla="val 10548"/>
                        <a:gd name="adj3" fmla="val 16667"/>
                      </a:avLst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19923183418155729"/>
                      <c:h val="5.7380342310871482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FDB6-46BB-A22A-09FD3AA351DB}"/>
                </c:ext>
              </c:extLst>
            </c:dLbl>
            <c:dLbl>
              <c:idx val="4"/>
              <c:layout>
                <c:manualLayout>
                  <c:x val="0.24597883742223819"/>
                  <c:y val="3.7836547951779861E-2"/>
                </c:manualLayout>
              </c:layout>
              <c:numFmt formatCode="0.00%" sourceLinked="0"/>
              <c:spPr>
                <a:solidFill>
                  <a:srgbClr val="0070C0"/>
                </a:solidFill>
                <a:ln w="19050" cap="flat" cmpd="sng" algn="ctr">
                  <a:solidFill>
                    <a:schemeClr val="bg2">
                      <a:lumMod val="2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  <a:extLst>
                    <a:ext uri="{C807C97D-BFC1-408E-A445-0C87EB9F89A2}">
                      <ask:lineSketchStyleProps xmlns:ask="http://schemas.microsoft.com/office/drawing/2018/sketchyshapes" xmlns:c16r2="http://schemas.microsoft.com/office/drawing/2015/06/chart" xmlns:r="http://schemas.openxmlformats.org/officeDocument/2006/relationships" xmlns="" sd="0"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/>
                        </a:custGeom>
                        <ask:type/>
                      </ask:lineSketchStyleProps>
                    </a:ext>
                  </a:extLst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oundRectCallout">
                      <a:avLst>
                        <a:gd name="adj1" fmla="val -107007"/>
                        <a:gd name="adj2" fmla="val -37626"/>
                        <a:gd name="adj3" fmla="val 16667"/>
                      </a:avLst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19874531982153668"/>
                      <c:h val="5.574719828711047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FDB6-46BB-A22A-09FD3AA351DB}"/>
                </c:ext>
              </c:extLst>
            </c:dLbl>
            <c:dLbl>
              <c:idx val="5"/>
              <c:layout>
                <c:manualLayout>
                  <c:x val="0.70874598433211611"/>
                  <c:y val="0.40824377022763303"/>
                </c:manualLayout>
              </c:layout>
              <c:numFmt formatCode="0.00%" sourceLinked="0"/>
              <c:spPr>
                <a:solidFill>
                  <a:srgbClr val="92D050"/>
                </a:solidFill>
                <a:ln w="19050" cap="flat" cmpd="sng" algn="ctr">
                  <a:solidFill>
                    <a:schemeClr val="bg2">
                      <a:lumMod val="2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  <a:extLst>
                    <a:ext uri="{C807C97D-BFC1-408E-A445-0C87EB9F89A2}">
                      <ask:lineSketchStyleProps xmlns:ask="http://schemas.microsoft.com/office/drawing/2018/sketchyshapes" xmlns:c16r2="http://schemas.microsoft.com/office/drawing/2015/06/chart" xmlns:r="http://schemas.openxmlformats.org/officeDocument/2006/relationships" xmlns="" sd="0"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/>
                        </a:custGeom>
                        <ask:type/>
                      </ask:lineSketchStyleProps>
                    </a:ext>
                  </a:extLst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oundRectCallout">
                      <a:avLst>
                        <a:gd name="adj1" fmla="val -145428"/>
                        <a:gd name="adj2" fmla="val -40685"/>
                        <a:gd name="adj3" fmla="val 16667"/>
                      </a:avLst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5442963477792968"/>
                      <c:h val="7.73476672925737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FDB6-46BB-A22A-09FD3AA351DB}"/>
                </c:ext>
              </c:extLst>
            </c:dLbl>
            <c:numFmt formatCode="0.00%" sourceLinked="0"/>
            <c:spPr>
              <a:solidFill>
                <a:prstClr val="white"/>
              </a:solidFill>
              <a:ln w="19050">
                <a:solidFill>
                  <a:schemeClr val="bg2">
                    <a:lumMod val="25000"/>
                  </a:scheme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ound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Sheet1!$A$2:$A$7</c:f>
              <c:strCache>
                <c:ptCount val="6"/>
                <c:pt idx="0">
                  <c:v> - ยังไม่ได้ดำเนินการ</c:v>
                </c:pt>
                <c:pt idx="1">
                  <c:v> - จัดทำแผนการจัดซื้อ/จ้างแล้ว</c:v>
                </c:pt>
                <c:pt idx="2">
                  <c:v> - ขออนุมัติจัดซื้อ/จ้างแล้ว</c:v>
                </c:pt>
                <c:pt idx="3">
                  <c:v> - ทำสัญญาเรียบร้อย</c:v>
                </c:pt>
                <c:pt idx="4">
                  <c:v> - ตรวจรับเรียบร้อย</c:v>
                </c:pt>
                <c:pt idx="5">
                  <c:v>เบิกจ่ายเงินแล้ว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>
                  <c:v>5</c:v>
                </c:pt>
                <c:pt idx="3">
                  <c:v>6</c:v>
                </c:pt>
                <c:pt idx="4">
                  <c:v>3</c:v>
                </c:pt>
                <c:pt idx="5">
                  <c:v>94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FDB6-46BB-A22A-09FD3AA351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7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19050">
      <a:solidFill>
        <a:schemeClr val="accent2">
          <a:lumMod val="75000"/>
        </a:schemeClr>
      </a:solidFill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0" baseline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</a:t>
            </a:r>
            <a:r>
              <a:rPr lang="en-US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15%</a:t>
            </a:r>
            <a:endParaRPr lang="th-TH" sz="12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c:rich>
      </c:tx>
      <c:layout>
        <c:manualLayout>
          <c:xMode val="edge"/>
          <c:yMode val="edge"/>
          <c:x val="0.22977526398658071"/>
          <c:y val="0.4607328677994228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3.3837861882592177E-2"/>
          <c:y val="5.8563250928284731E-2"/>
          <c:w val="0.71214865280676409"/>
          <c:h val="0.8869327153677854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รายการ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054-49BA-8D98-FD1BE3AC831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054-49BA-8D98-FD1BE3AC8317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8054-49BA-8D98-FD1BE3AC8317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8054-49BA-8D98-FD1BE3AC8317}"/>
              </c:ext>
            </c:extLst>
          </c:dPt>
          <c:dPt>
            <c:idx val="4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8054-49BA-8D98-FD1BE3AC8317}"/>
              </c:ext>
            </c:extLst>
          </c:dPt>
          <c:dPt>
            <c:idx val="5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8054-49BA-8D98-FD1BE3AC8317}"/>
              </c:ext>
            </c:extLst>
          </c:dPt>
          <c:dLbls>
            <c:dLbl>
              <c:idx val="0"/>
              <c:layout>
                <c:manualLayout>
                  <c:x val="0.23920405590850863"/>
                  <c:y val="-0.29111933636632892"/>
                </c:manualLayout>
              </c:layout>
              <c:numFmt formatCode="0.00%" sourceLinked="0"/>
              <c:spPr>
                <a:solidFill>
                  <a:srgbClr val="FF0000"/>
                </a:solidFill>
                <a:ln w="19050">
                  <a:solidFill>
                    <a:srgbClr val="E7E6E6">
                      <a:lumMod val="25000"/>
                    </a:srgbClr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oundRectCallou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19979401609757189"/>
                      <c:h val="6.83801787891739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8054-49BA-8D98-FD1BE3AC8317}"/>
                </c:ext>
              </c:extLst>
            </c:dLbl>
            <c:dLbl>
              <c:idx val="1"/>
              <c:layout>
                <c:manualLayout>
                  <c:x val="0.23828308895789896"/>
                  <c:y val="-0.12395219063480942"/>
                </c:manualLayout>
              </c:layout>
              <c:numFmt formatCode="0.00%" sourceLinked="0"/>
              <c:spPr>
                <a:solidFill>
                  <a:srgbClr val="ED7D31">
                    <a:lumMod val="75000"/>
                  </a:srgbClr>
                </a:solidFill>
                <a:ln w="19050">
                  <a:solidFill>
                    <a:srgbClr val="E7E6E6">
                      <a:lumMod val="25000"/>
                    </a:srgbClr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oundRectCallou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19874363832029235"/>
                      <c:h val="7.797073622521125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8054-49BA-8D98-FD1BE3AC8317}"/>
                </c:ext>
              </c:extLst>
            </c:dLbl>
            <c:dLbl>
              <c:idx val="2"/>
              <c:layout>
                <c:manualLayout>
                  <c:x val="0.24245114183673766"/>
                  <c:y val="7.848977134174831E-3"/>
                </c:manualLayout>
              </c:layout>
              <c:numFmt formatCode="0.00%" sourceLinked="0"/>
              <c:spPr>
                <a:solidFill>
                  <a:srgbClr val="FFFF00"/>
                </a:solidFill>
                <a:ln w="19050" cap="flat" cmpd="sng" algn="ctr">
                  <a:solidFill>
                    <a:schemeClr val="bg2">
                      <a:lumMod val="2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  <a:extLst>
                    <a:ext uri="{C807C97D-BFC1-408E-A445-0C87EB9F89A2}">
                      <ask:lineSketchStyleProps xmlns:ask="http://schemas.microsoft.com/office/drawing/2018/sketchyshapes" xmlns:c16r2="http://schemas.microsoft.com/office/drawing/2015/06/chart" xmlns:r="http://schemas.openxmlformats.org/officeDocument/2006/relationships" xmlns="" sd="0"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/>
                        </a:custGeom>
                        <ask:type/>
                      </ask:lineSketchStyleProps>
                    </a:ext>
                  </a:extLst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oundRectCallout">
                      <a:avLst>
                        <a:gd name="adj1" fmla="val -122422"/>
                        <a:gd name="adj2" fmla="val -25978"/>
                        <a:gd name="adj3" fmla="val 16667"/>
                      </a:avLst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0009304306885187"/>
                      <c:h val="7.603255372773674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8054-49BA-8D98-FD1BE3AC8317}"/>
                </c:ext>
              </c:extLst>
            </c:dLbl>
            <c:dLbl>
              <c:idx val="3"/>
              <c:layout>
                <c:manualLayout>
                  <c:x val="0.21851292774482911"/>
                  <c:y val="2.247957775706412E-2"/>
                </c:manualLayout>
              </c:layout>
              <c:numFmt formatCode="0.00%" sourceLinked="0"/>
              <c:spPr>
                <a:solidFill>
                  <a:srgbClr val="FFC000"/>
                </a:solidFill>
                <a:ln w="19050" cap="flat" cmpd="sng" algn="ctr">
                  <a:solidFill>
                    <a:schemeClr val="bg2">
                      <a:lumMod val="2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  <a:extLst>
                    <a:ext uri="{C807C97D-BFC1-408E-A445-0C87EB9F89A2}">
                      <ask:lineSketchStyleProps xmlns:ask="http://schemas.microsoft.com/office/drawing/2018/sketchyshapes" xmlns:c16r2="http://schemas.microsoft.com/office/drawing/2015/06/chart" xmlns:r="http://schemas.openxmlformats.org/officeDocument/2006/relationships" xmlns="" sd="0"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/>
                        </a:custGeom>
                        <ask:type/>
                      </ask:lineSketchStyleProps>
                    </a:ext>
                  </a:extLst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oundRectCallout">
                      <a:avLst>
                        <a:gd name="adj1" fmla="val -90421"/>
                        <a:gd name="adj2" fmla="val 10548"/>
                        <a:gd name="adj3" fmla="val 16667"/>
                      </a:avLst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19923183418155729"/>
                      <c:h val="7.669392978894606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8054-49BA-8D98-FD1BE3AC8317}"/>
                </c:ext>
              </c:extLst>
            </c:dLbl>
            <c:dLbl>
              <c:idx val="4"/>
              <c:layout>
                <c:manualLayout>
                  <c:x val="0.24953814765822926"/>
                  <c:y val="4.9219316291917128E-2"/>
                </c:manualLayout>
              </c:layout>
              <c:numFmt formatCode="0.00%" sourceLinked="0"/>
              <c:spPr>
                <a:solidFill>
                  <a:srgbClr val="0070C0"/>
                </a:solidFill>
                <a:ln w="19050" cap="flat" cmpd="sng" algn="ctr">
                  <a:solidFill>
                    <a:srgbClr val="E7E6E6">
                      <a:lumMod val="2500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  <a:extLst>
                    <a:ext uri="{C807C97D-BFC1-408E-A445-0C87EB9F89A2}">
                      <ask:lineSketchStyleProps xmlns:ask="http://schemas.microsoft.com/office/drawing/2018/sketchyshapes" xmlns:c16r2="http://schemas.microsoft.com/office/drawing/2015/06/chart" xmlns:r="http://schemas.openxmlformats.org/officeDocument/2006/relationships" xmlns="" sd="0"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/>
                        </a:custGeom>
                        <ask:type/>
                      </ask:lineSketchStyleProps>
                    </a:ext>
                  </a:extLst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oundRectCallout">
                      <a:avLst>
                        <a:gd name="adj1" fmla="val -109511"/>
                        <a:gd name="adj2" fmla="val -53124"/>
                        <a:gd name="adj3" fmla="val 16667"/>
                      </a:avLst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2010038562428536"/>
                      <c:h val="7.8929247875163158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8054-49BA-8D98-FD1BE3AC8317}"/>
                </c:ext>
              </c:extLst>
            </c:dLbl>
            <c:dLbl>
              <c:idx val="5"/>
              <c:layout>
                <c:manualLayout>
                  <c:x val="0.70874598433211611"/>
                  <c:y val="0.40837756743435805"/>
                </c:manualLayout>
              </c:layout>
              <c:numFmt formatCode="0.00%" sourceLinked="0"/>
              <c:spPr>
                <a:solidFill>
                  <a:srgbClr val="92D050"/>
                </a:solidFill>
                <a:ln w="19050" cap="flat" cmpd="sng" algn="ctr">
                  <a:solidFill>
                    <a:schemeClr val="bg2">
                      <a:lumMod val="2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  <a:extLst>
                    <a:ext uri="{C807C97D-BFC1-408E-A445-0C87EB9F89A2}">
                      <ask:lineSketchStyleProps xmlns:ask="http://schemas.microsoft.com/office/drawing/2018/sketchyshapes" xmlns:c16r2="http://schemas.microsoft.com/office/drawing/2015/06/chart" xmlns:r="http://schemas.openxmlformats.org/officeDocument/2006/relationships" xmlns="" sd="0"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/>
                        </a:custGeom>
                        <ask:type/>
                      </ask:lineSketchStyleProps>
                    </a:ext>
                  </a:extLst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wedgeRoundRectCallout">
                      <a:avLst>
                        <a:gd name="adj1" fmla="val -150843"/>
                        <a:gd name="adj2" fmla="val -44752"/>
                        <a:gd name="adj3" fmla="val 16667"/>
                      </a:avLst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5442963477792968"/>
                      <c:h val="7.7615261706023786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8054-49BA-8D98-FD1BE3AC8317}"/>
                </c:ext>
              </c:extLst>
            </c:dLbl>
            <c:numFmt formatCode="0.00%" sourceLinked="0"/>
            <c:spPr>
              <a:solidFill>
                <a:prstClr val="white"/>
              </a:solidFill>
              <a:ln w="19050">
                <a:solidFill>
                  <a:schemeClr val="bg2">
                    <a:lumMod val="25000"/>
                  </a:scheme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ound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Sheet1!$A$2:$A$7</c:f>
              <c:strCache>
                <c:ptCount val="6"/>
                <c:pt idx="0">
                  <c:v> - ยังไม่ได้ดำเนินการ</c:v>
                </c:pt>
                <c:pt idx="1">
                  <c:v> - จัดทำแผนการจัดซื้อ/จ้างแล้ว</c:v>
                </c:pt>
                <c:pt idx="2">
                  <c:v> - ขออนุมัติจัดซื้อ/จ้างแล้ว</c:v>
                </c:pt>
                <c:pt idx="3">
                  <c:v> - ทำสัญญาเรียบร้อย</c:v>
                </c:pt>
                <c:pt idx="4">
                  <c:v> - ตรวจรับเรียบร้อย</c:v>
                </c:pt>
                <c:pt idx="5">
                  <c:v>เบิกจ่ายเงินแล้ว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2</c:v>
                </c:pt>
                <c:pt idx="4">
                  <c:v>0</c:v>
                </c:pt>
                <c:pt idx="5" formatCode="0">
                  <c:v>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8054-49BA-8D98-FD1BE3AC83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7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19050">
      <a:solidFill>
        <a:schemeClr val="accent2">
          <a:lumMod val="75000"/>
        </a:schemeClr>
      </a:solidFill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0" baseline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งบฯในสังกัดสป.สธ.</a:t>
            </a:r>
          </a:p>
        </c:rich>
      </c:tx>
      <c:layout>
        <c:manualLayout>
          <c:xMode val="edge"/>
          <c:yMode val="edge"/>
          <c:x val="0.29596414857168191"/>
          <c:y val="0.49429326162655179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3629236020199961"/>
          <c:y val="9.8557151489143943E-2"/>
          <c:w val="0.76970152715598494"/>
          <c:h val="0.7831035652505535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งบประมาณได้รับอนุมัติ(บาท)</c:v>
                </c:pt>
              </c:strCache>
            </c:strRef>
          </c:tx>
          <c:spPr>
            <a:solidFill>
              <a:srgbClr val="00B0F0"/>
            </a:solidFill>
          </c:spPr>
          <c:dPt>
            <c:idx val="0"/>
            <c:bubble3D val="0"/>
            <c:spPr>
              <a:solidFill>
                <a:schemeClr val="accent5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E31A-4B66-9B9B-9AD6126A5956}"/>
              </c:ext>
            </c:extLst>
          </c:dPt>
          <c:dPt>
            <c:idx val="1"/>
            <c:bubble3D val="0"/>
            <c:spPr>
              <a:solidFill>
                <a:schemeClr val="accent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31A-4B66-9B9B-9AD6126A5956}"/>
              </c:ext>
            </c:extLst>
          </c:dPt>
          <c:dLbls>
            <c:dLbl>
              <c:idx val="0"/>
              <c:layout>
                <c:manualLayout>
                  <c:x val="-3.7990214125824692E-2"/>
                  <c:y val="0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37294286787229031"/>
                      <c:h val="0.1329463949388982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E31A-4B66-9B9B-9AD6126A5956}"/>
                </c:ext>
              </c:extLst>
            </c:dLbl>
            <c:dLbl>
              <c:idx val="1"/>
              <c:layout>
                <c:manualLayout>
                  <c:x val="5.5524159106974551E-2"/>
                  <c:y val="2.0812570628313664E-2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3637897804253063"/>
                      <c:h val="0.1306476606123262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E31A-4B66-9B9B-9AD6126A595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62961182.049999997</c:v>
                </c:pt>
                <c:pt idx="1">
                  <c:v>78047975.920000002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31A-4B66-9B9B-9AD6126A59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90"/>
        <c:holeSize val="55"/>
      </c:doughnut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defRPr>
          </a:pPr>
          <a:endParaRPr lang="th-TH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spc="0" baseline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</a:t>
            </a:r>
            <a:r>
              <a:rPr lang="en-US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65%</a:t>
            </a:r>
            <a:endParaRPr lang="th-TH" sz="18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c:rich>
      </c:tx>
      <c:layout>
        <c:manualLayout>
          <c:xMode val="edge"/>
          <c:yMode val="edge"/>
          <c:x val="0.36641121834284246"/>
          <c:y val="0.477451884383944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3629236020199961"/>
          <c:y val="9.7285271904530943E-2"/>
          <c:w val="0.69664330895407267"/>
          <c:h val="0.8718531634556766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งบประมาณได้รับอนุมัติ(บาท)</c:v>
                </c:pt>
              </c:strCache>
            </c:strRef>
          </c:tx>
          <c:spPr>
            <a:solidFill>
              <a:srgbClr val="00B0F0"/>
            </a:solidFill>
          </c:spPr>
          <c:dPt>
            <c:idx val="0"/>
            <c:bubble3D val="0"/>
            <c:spPr>
              <a:solidFill>
                <a:schemeClr val="accent6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E31A-4B66-9B9B-9AD6126A5956}"/>
              </c:ext>
            </c:extLst>
          </c:dPt>
          <c:dPt>
            <c:idx val="1"/>
            <c:bubble3D val="0"/>
            <c:spPr>
              <a:solidFill>
                <a:schemeClr val="accent6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31A-4B66-9B9B-9AD6126A5956}"/>
              </c:ext>
            </c:extLst>
          </c:dPt>
          <c:dLbls>
            <c:dLbl>
              <c:idx val="0"/>
              <c:layout/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effectLst/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3115740951367823"/>
                      <c:h val="0.1329464262716512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E31A-4B66-9B9B-9AD6126A5956}"/>
                </c:ext>
              </c:extLst>
            </c:dLbl>
            <c:dLbl>
              <c:idx val="1"/>
              <c:layout/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33002988447916842"/>
                      <c:h val="0.1306476462663246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E31A-4B66-9B9B-9AD6126A595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47361182.049999997</c:v>
                </c:pt>
                <c:pt idx="1">
                  <c:v>52286997.579999998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31A-4B66-9B9B-9AD6126A59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90"/>
        <c:holeSize val="55"/>
      </c:doughnut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defRPr>
          </a:pPr>
          <a:endParaRPr lang="th-TH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spc="0" baseline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</a:t>
            </a:r>
            <a:r>
              <a:rPr lang="en-US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20%</a:t>
            </a:r>
            <a:endParaRPr lang="th-TH" sz="18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c:rich>
      </c:tx>
      <c:layout>
        <c:manualLayout>
          <c:xMode val="edge"/>
          <c:yMode val="edge"/>
          <c:x val="0.36173972888440786"/>
          <c:y val="0.4582668619542433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7.2219723702114894E-2"/>
          <c:y val="9.9610766501809847E-2"/>
          <c:w val="0.76071600859490918"/>
          <c:h val="0.74551752845675467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งบประมาณได้รับอนุมัติ(บาท)</c:v>
                </c:pt>
              </c:strCache>
            </c:strRef>
          </c:tx>
          <c:spPr>
            <a:solidFill>
              <a:srgbClr val="00B0F0"/>
            </a:solidFill>
          </c:spPr>
          <c:explosion val="6"/>
          <c:dPt>
            <c:idx val="0"/>
            <c:bubble3D val="0"/>
            <c:explosion val="0"/>
            <c:spPr>
              <a:solidFill>
                <a:srgbClr val="FFCCFF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E31A-4B66-9B9B-9AD6126A5956}"/>
              </c:ext>
            </c:extLst>
          </c:dPt>
          <c:dPt>
            <c:idx val="1"/>
            <c:bubble3D val="0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31A-4B66-9B9B-9AD6126A5956}"/>
              </c:ext>
            </c:extLst>
          </c:dPt>
          <c:dLbls>
            <c:dLbl>
              <c:idx val="0"/>
              <c:layout/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37259565488133944"/>
                      <c:h val="0.1329463600828945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E31A-4B66-9B9B-9AD6126A5956}"/>
                </c:ext>
              </c:extLst>
            </c:dLbl>
            <c:dLbl>
              <c:idx val="1"/>
              <c:layout>
                <c:manualLayout>
                  <c:x val="8.6568754055384056E-2"/>
                  <c:y val="1.1062344684379393E-2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35759780745250891"/>
                      <c:h val="0.1306477352082088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E31A-4B66-9B9B-9AD6126A595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12650000</c:v>
                </c:pt>
                <c:pt idx="1">
                  <c:v>18010978.34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31A-4B66-9B9B-9AD6126A59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90"/>
        <c:holeSize val="55"/>
      </c:doughnut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defRPr>
          </a:pPr>
          <a:endParaRPr lang="th-TH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spc="0" baseline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</a:t>
            </a:r>
            <a:r>
              <a:rPr lang="th-TH" sz="1800" b="1" baseline="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800" b="1" baseline="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15%</a:t>
            </a:r>
            <a:endParaRPr lang="th-TH" sz="18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c:rich>
      </c:tx>
      <c:layout>
        <c:manualLayout>
          <c:xMode val="edge"/>
          <c:yMode val="edge"/>
          <c:x val="0.35940398415519054"/>
          <c:y val="0.46373827574965754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0770828581831859"/>
          <c:y val="0.11993627059732564"/>
          <c:w val="0.72522742186530942"/>
          <c:h val="0.73855027833225773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งบประมาณได้รับอนุมัติ(บาท)</c:v>
                </c:pt>
              </c:strCache>
            </c:strRef>
          </c:tx>
          <c:spPr>
            <a:solidFill>
              <a:srgbClr val="00B0F0"/>
            </a:solidFill>
          </c:spPr>
          <c:explosion val="2"/>
          <c:dPt>
            <c:idx val="0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E31A-4B66-9B9B-9AD6126A5956}"/>
              </c:ext>
            </c:extLst>
          </c:dPt>
          <c:dPt>
            <c:idx val="1"/>
            <c:bubble3D val="0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31A-4B66-9B9B-9AD6126A5956}"/>
              </c:ext>
            </c:extLst>
          </c:dPt>
          <c:dLbls>
            <c:dLbl>
              <c:idx val="0"/>
              <c:layout/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35286225447241321"/>
                      <c:h val="0.1329465018354292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E31A-4B66-9B9B-9AD6126A5956}"/>
                </c:ext>
              </c:extLst>
            </c:dLbl>
            <c:dLbl>
              <c:idx val="1"/>
              <c:layout>
                <c:manualLayout>
                  <c:x val="0.22086454943489267"/>
                  <c:y val="-5.2068009181769667E-2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33151225787348804"/>
                      <c:h val="0.1306478222137104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E31A-4B66-9B9B-9AD6126A595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2950000</c:v>
                </c:pt>
                <c:pt idx="1">
                  <c:v>7750000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31A-4B66-9B9B-9AD6126A59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90"/>
        <c:holeSize val="55"/>
      </c:doughnut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defRPr>
          </a:pPr>
          <a:endParaRPr lang="th-TH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0.56298</cdr:x>
      <cdr:y>0.91182</cdr:y>
    </cdr:from>
    <cdr:to>
      <cdr:x>0.75692</cdr:x>
      <cdr:y>0.96794</cdr:y>
    </cdr:to>
    <cdr:pic>
      <cdr:nvPicPr>
        <cdr:cNvPr id="3" name="chart">
          <a:extLst xmlns:a="http://schemas.openxmlformats.org/drawingml/2006/main">
            <a:ext uri="{FF2B5EF4-FFF2-40B4-BE49-F238E27FC236}">
              <a16:creationId xmlns:a16="http://schemas.microsoft.com/office/drawing/2014/main" xmlns="" id="{FCADF4BB-8AEB-C712-BAE6-CC17520ABD88}"/>
            </a:ext>
          </a:extLst>
        </cdr:cNvPr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3477425" y="4245407"/>
          <a:ext cx="1197941" cy="261293"/>
        </a:xfrm>
        <a:prstGeom xmlns:a="http://schemas.openxmlformats.org/drawingml/2006/main" prst="rect">
          <a:avLst/>
        </a:prstGeom>
      </cdr:spPr>
    </cdr:pic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ACF732-6D7D-4C7E-85EA-244A4D33F546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A2FF0-DBFC-40D3-A99A-0157833DC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226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>
                <a:solidFill>
                  <a:prstClr val="black"/>
                </a:solidFill>
              </a:rPr>
              <a:pPr/>
              <a:t>1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218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>
                <a:solidFill>
                  <a:prstClr val="black"/>
                </a:solidFill>
              </a:rPr>
              <a:pPr/>
              <a:t>2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7197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EA18DD-E85C-4523-83D2-6EEE8E29F881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8164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>
                <a:solidFill>
                  <a:prstClr val="black"/>
                </a:solidFill>
              </a:rPr>
              <a:pPr/>
              <a:t>4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2083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>
                <a:solidFill>
                  <a:prstClr val="black"/>
                </a:solidFill>
              </a:rPr>
              <a:pPr/>
              <a:t>5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9294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A2FF0-DBFC-40D3-A99A-0157833DC02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4652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B9384A2E-EA98-1073-C308-2C6A69E1DC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xmlns="" id="{5047650C-9E10-D5BF-CF82-48B15035A1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6E06276B-3FFE-7D6D-1916-2B16A3192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0EBA-0D94-4B26-9E7B-6F92F8B0B8C1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2E86A949-DD6C-0E63-67B3-DEB1D2D08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F41F6180-3BD3-2370-E923-0D557DBE7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CB39-9DE9-40C4-8031-232D19DAF4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3815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5F56FEA3-A8E0-1A06-3321-48FB82A6D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7941878C-83B9-433F-C478-EFA45CEA29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C1913527-C8EF-5D4A-7D78-98BB7B0EB4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0EBA-0D94-4B26-9E7B-6F92F8B0B8C1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856ACF17-1C7F-5462-B8E5-506AEDC05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B06B314F-DA7A-AE0F-A849-05643454A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CB39-9DE9-40C4-8031-232D19DAF4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704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022DE70F-2FC6-06CF-A620-EA51D2018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C7211A34-A35C-4B54-55A9-0CF8A8DB0B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B3A8CEB6-7F43-58FE-39C1-6C4B10F4F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0EBA-0D94-4B26-9E7B-6F92F8B0B8C1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16B97003-6121-5516-0861-46EB3A1C9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991426F0-42DC-1A60-CF35-2687B519F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CB39-9DE9-40C4-8031-232D19DAF4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539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F7B3BB56-6230-75D5-D366-6B867E16C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6C6DC904-B66F-1C82-462C-F73E1E7C02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xmlns="" id="{1AA871D2-4E8F-D6CA-A682-2571D94C0E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CF52776C-DC54-5C0E-8501-06446A29F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0EBA-0D94-4B26-9E7B-6F92F8B0B8C1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90B139FA-B9F7-C48C-637A-2FDC85A06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F94ED42A-59FB-76B0-0C77-A3C0DCBE78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CB39-9DE9-40C4-8031-232D19DAF4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355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8D877577-AFDF-4124-A9ED-7EDE200C7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CD8EA150-AA92-7C8B-3BDC-49D119F64F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xmlns="" id="{8ACE66A9-0731-66E1-3C2A-1BDB6BF63F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xmlns="" id="{1798CC8D-E16A-B0C6-9961-17BFB978FD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xmlns="" id="{FAFF6B26-84B1-8A9E-D2FA-9C0F5CABB1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xmlns="" id="{3FFD2E15-B6C5-37F9-8546-F2B99C139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0EBA-0D94-4B26-9E7B-6F92F8B0B8C1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xmlns="" id="{282C750D-DCB3-2A2A-B4DE-D39754E478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xmlns="" id="{A0199075-93B9-822E-1E6C-FA779AF42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CB39-9DE9-40C4-8031-232D19DAF4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093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0454E00D-1D42-5517-8698-556C4077D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xmlns="" id="{F3E2CBB6-2289-5CBC-3789-3B27F4FC67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0EBA-0D94-4B26-9E7B-6F92F8B0B8C1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xmlns="" id="{1F49BEC6-2F71-E898-7A59-F731E0D0B9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xmlns="" id="{F4F04B21-7DAE-8E9F-BEAB-F021CBBE17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CB39-9DE9-40C4-8031-232D19DAF4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3452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xmlns="" id="{DF90EB8B-310A-B299-8B8A-B99FBD9A11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0EBA-0D94-4B26-9E7B-6F92F8B0B8C1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xmlns="" id="{3871B066-FCD1-CE46-C280-6F0CB88F3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xmlns="" id="{429338F8-976C-6E64-1FD3-748DECED2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CB39-9DE9-40C4-8031-232D19DAF4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630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788FBB26-724F-E431-7452-0168F0892E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B034658F-FA94-BD0E-9A3C-476E7EA201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xmlns="" id="{FB389EC6-5071-E2D1-962E-792B89B61E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1BB4A748-9E0A-769E-5258-8381D01EE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0EBA-0D94-4B26-9E7B-6F92F8B0B8C1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D3C55016-9085-DBCC-070D-E3F2874CEA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D7F4C2DA-9BEC-256B-8C19-ED7F19565D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CB39-9DE9-40C4-8031-232D19DAF4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171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F3528D10-429F-6B4A-82DA-C1CB583B5B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xmlns="" id="{36907337-21D1-2598-9C77-3DF97A2A87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xmlns="" id="{BDB5515C-C57E-58C2-9E10-62B5E5592E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77AD505E-79D3-E5F9-3665-CB38D04BE0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0EBA-0D94-4B26-9E7B-6F92F8B0B8C1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36414C87-7470-25DB-EA22-ADD4A45F5B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6E11C33F-C96C-2ECE-01A4-87EF7F1013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CB39-9DE9-40C4-8031-232D19DAF4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382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2D1F7D12-C3AC-C5A5-BC12-063468094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xmlns="" id="{18F6DE98-A036-E697-22F5-818E04D27C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B0CD255F-A7B8-1D19-1078-E14EFA4F3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0EBA-0D94-4B26-9E7B-6F92F8B0B8C1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0441490F-B140-61A2-E0D0-B5689DF67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7D3CFD78-45D8-3AC7-4C21-B4A45090D4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CB39-9DE9-40C4-8031-232D19DAF4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304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xmlns="" id="{CFB8309F-E610-2AB3-E528-62105716613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xmlns="" id="{F2085AA7-DF18-8DDA-383F-E612DC690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9B187A62-50E4-CA0E-9F00-6DB391BF3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0EBA-0D94-4B26-9E7B-6F92F8B0B8C1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3B815D7A-6004-2E2B-2B22-1F445A66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9E0397CE-67FB-8F05-BE03-27E0C3B3A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CB39-9DE9-40C4-8031-232D19DAF4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9803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xmlns="" id="{6E742EDE-BA7C-9736-6F7C-3073993BD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78B256DE-9B89-3CED-1090-3844F32030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69B642B6-AD98-5A77-D115-8FBFD30F47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440EBA-0D94-4B26-9E7B-6F92F8B0B8C1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B31A13BB-52C5-C64C-7AE4-A60FCF62AF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385DF7F0-BB5A-89FC-F99E-E551204707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C7CB39-9DE9-40C4-8031-232D19DAF4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646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0.jp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3.xml"/><Relationship Id="rId11" Type="http://schemas.openxmlformats.org/officeDocument/2006/relationships/image" Target="../media/image21.png"/><Relationship Id="rId5" Type="http://schemas.openxmlformats.org/officeDocument/2006/relationships/image" Target="../media/image13.png"/><Relationship Id="rId10" Type="http://schemas.openxmlformats.org/officeDocument/2006/relationships/image" Target="../media/image20.png"/><Relationship Id="rId4" Type="http://schemas.openxmlformats.org/officeDocument/2006/relationships/image" Target="../media/image12.png"/><Relationship Id="rId9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chart" Target="../charts/chart6.xm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7" Type="http://schemas.openxmlformats.org/officeDocument/2006/relationships/image" Target="../media/image29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7" Type="http://schemas.openxmlformats.org/officeDocument/2006/relationships/image" Target="../media/image3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7" Type="http://schemas.openxmlformats.org/officeDocument/2006/relationships/image" Target="../media/image3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7" Type="http://schemas.openxmlformats.org/officeDocument/2006/relationships/image" Target="../media/image35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ctrTitle"/>
          </p:nvPr>
        </p:nvSpPr>
        <p:spPr>
          <a:xfrm>
            <a:off x="0" y="1030636"/>
            <a:ext cx="12192000" cy="1505299"/>
          </a:xfrm>
          <a:solidFill>
            <a:srgbClr val="000066"/>
          </a:solidFill>
        </p:spPr>
        <p:txBody>
          <a:bodyPr>
            <a:normAutofit/>
          </a:bodyPr>
          <a:lstStyle/>
          <a:p>
            <a:r>
              <a:rPr lang="th-TH" sz="48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การบริหารงบประมาณ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ประจำปีงบประมาณ พ.ศ. 25</a:t>
            </a:r>
            <a:r>
              <a:rPr lang="en-US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8 </a:t>
            </a:r>
            <a:b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48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ประจำปีงบประมาณ พ.ศ. 25</a:t>
            </a:r>
            <a:r>
              <a:rPr lang="en-US" sz="4800" b="1" dirty="0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6</a:t>
            </a:r>
            <a:r>
              <a:rPr lang="th-TH" sz="4800" b="1" dirty="0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9 </a:t>
            </a:r>
            <a:endParaRPr lang="en-US" sz="4800" dirty="0">
              <a:solidFill>
                <a:schemeClr val="bg1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90" y="5672018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493" y="5672017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032" y="5672018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7147" y="5659825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7414" y="5672017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420" y="2769935"/>
            <a:ext cx="3073490" cy="2689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8885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2275CB17-4E0E-2113-89AA-9CFC1A96F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7022" y="852928"/>
            <a:ext cx="9459045" cy="1168378"/>
          </a:xfrm>
          <a:solidFill>
            <a:srgbClr val="000066"/>
          </a:solidFill>
        </p:spPr>
        <p:txBody>
          <a:bodyPr>
            <a:noAutofit/>
          </a:bodyPr>
          <a:lstStyle/>
          <a:p>
            <a:pPr algn="ctr"/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เป้าหมายการเบิกจ่ายเงินงบประมาณและการใช้จ่าย</a:t>
            </a:r>
            <a: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ภาครัฐ</a:t>
            </a:r>
            <a:b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</a:t>
            </a: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งบประมาณ พ.ศ. </a:t>
            </a:r>
            <a: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</a:t>
            </a: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(จำแนกราย</a:t>
            </a:r>
            <a:r>
              <a:rPr lang="th-TH" sz="24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ไตรมาส</a:t>
            </a: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6" name="ตัวแทนเนื้อหา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7390541"/>
              </p:ext>
            </p:extLst>
          </p:nvPr>
        </p:nvGraphicFramePr>
        <p:xfrm>
          <a:off x="1337022" y="2051639"/>
          <a:ext cx="9466729" cy="25794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8914"/>
                <a:gridCol w="815412"/>
                <a:gridCol w="729230"/>
                <a:gridCol w="715971"/>
                <a:gridCol w="742489"/>
                <a:gridCol w="769006"/>
                <a:gridCol w="722601"/>
                <a:gridCol w="815412"/>
                <a:gridCol w="729229"/>
                <a:gridCol w="808783"/>
                <a:gridCol w="759682"/>
              </a:tblGrid>
              <a:tr h="49832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รายการ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เป้าหมายทั้งปี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49832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9832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ภาพรวม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8620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รายจ่ายประจำ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9832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รายจ่ายลงทุน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9740" y="4834550"/>
            <a:ext cx="1996935" cy="1747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6915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5059474" y="5805052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ณ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25 กันยายน </a:t>
            </a:r>
            <a:r>
              <a:rPr lang="en-US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9</a:t>
            </a:r>
            <a:endParaRPr lang="th-TH" sz="1600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821267" y="863600"/>
            <a:ext cx="10456333" cy="4861715"/>
          </a:xfrm>
        </p:spPr>
        <p:txBody>
          <a:bodyPr/>
          <a:lstStyle/>
          <a:p>
            <a:r>
              <a:rPr lang="th-TH" sz="32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สรุปการเบิกจ่ายงบประมาณภาพรวม </a:t>
            </a:r>
            <a:r>
              <a:rPr lang="th-TH" sz="32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32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32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1-4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สำนักงานสาธารณสุขจังหวัดอุดรธานี </a:t>
            </a: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ประจำปี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งบประมาณ พ.ศ. 25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en-US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9</a:t>
            </a: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th-TH" dirty="0"/>
          </a:p>
        </p:txBody>
      </p:sp>
      <p:pic>
        <p:nvPicPr>
          <p:cNvPr id="7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9270" y="5080056"/>
            <a:ext cx="1657134" cy="1449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741185"/>
              </p:ext>
            </p:extLst>
          </p:nvPr>
        </p:nvGraphicFramePr>
        <p:xfrm>
          <a:off x="964336" y="2036064"/>
          <a:ext cx="10223501" cy="3226911"/>
        </p:xfrm>
        <a:graphic>
          <a:graphicData uri="http://schemas.openxmlformats.org/drawingml/2006/table">
            <a:tbl>
              <a:tblPr/>
              <a:tblGrid>
                <a:gridCol w="977293"/>
                <a:gridCol w="3325335"/>
                <a:gridCol w="2122757"/>
                <a:gridCol w="2122757"/>
                <a:gridCol w="1675359"/>
              </a:tblGrid>
              <a:tr h="883761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ลำดับที่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รายการ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งบประมาณ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</a:t>
                      </a:r>
                      <a:b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</a:br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การเบิกจ่าย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งบดำเนินงาน/งบเบิกแทนกัน/งบอุดหนุน/รายจ่ายอื่นๆ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137,570,494.19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137,570,494.19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งบลงทุน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260,546,567.00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116,468,347.00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44.70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398,117,061.19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254,038,841.19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63.81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6950785"/>
      </p:ext>
    </p:extLst>
  </p:cSld>
  <p:clrMapOvr>
    <a:masterClrMapping/>
  </p:clrMapOvr>
  <p:transition advClick="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627D54FB-771A-400B-B807-C8CDFC3DF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529" y="274639"/>
            <a:ext cx="10716596" cy="639762"/>
          </a:xfrm>
        </p:spPr>
        <p:txBody>
          <a:bodyPr>
            <a:noAutofit/>
          </a:bodyPr>
          <a:lstStyle/>
          <a:p>
            <a:pPr algn="ctr"/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งบดำเนินงาน สสจ.อุดรธานี </a:t>
            </a:r>
            <a:r>
              <a:rPr lang="en-US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2400" b="1" dirty="0" err="1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ไตร</a:t>
            </a:r>
            <a:r>
              <a:rPr lang="th-TH" sz="24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มาส</a:t>
            </a:r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 </a:t>
            </a:r>
            <a:r>
              <a:rPr lang="en-US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1-4/256</a:t>
            </a:r>
            <a:r>
              <a:rPr lang="th-TH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</a:t>
            </a:r>
            <a:endParaRPr lang="en-US" sz="2400" b="1" dirty="0">
              <a:solidFill>
                <a:srgbClr val="0000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635061" y="5637630"/>
            <a:ext cx="49346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ณ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en-US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5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กันยายน </a:t>
            </a:r>
            <a:r>
              <a:rPr lang="en-US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9</a:t>
            </a:r>
          </a:p>
          <a:p>
            <a:pPr algn="r" fontAlgn="b"/>
            <a:endParaRPr lang="th-TH" sz="1600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8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9062" y="5234651"/>
            <a:ext cx="1645142" cy="1439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3432334"/>
              </p:ext>
            </p:extLst>
          </p:nvPr>
        </p:nvGraphicFramePr>
        <p:xfrm>
          <a:off x="825452" y="965817"/>
          <a:ext cx="10515600" cy="4389980"/>
        </p:xfrm>
        <a:graphic>
          <a:graphicData uri="http://schemas.openxmlformats.org/drawingml/2006/table">
            <a:tbl>
              <a:tblPr/>
              <a:tblGrid>
                <a:gridCol w="773739"/>
                <a:gridCol w="3665590"/>
                <a:gridCol w="1634524"/>
                <a:gridCol w="1704644"/>
                <a:gridCol w="1256743"/>
                <a:gridCol w="1480360"/>
              </a:tblGrid>
              <a:tr h="52239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ลำดับที่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รายการ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ได้รับจัดสรร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คงเหลือ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ร้อยละการเบิกจ่าย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</a:tr>
              <a:tr h="50788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งป</a:t>
                      </a:r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ม.ตามกลุ่มงาน/หน่วยงาน </a:t>
                      </a:r>
                      <a:r>
                        <a:rPr lang="th-TH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สสจ</a:t>
                      </a:r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.อุดรธานี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23,760,584.00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23,760,584.00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  -  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394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งบประมาณขั้นต่ำ (เงินไม่ทำเวชฯ/ประกันสังคม</a:t>
                      </a:r>
                      <a:r>
                        <a:rPr lang="th-TH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/</a:t>
                      </a:r>
                    </a:p>
                    <a:p>
                      <a:pPr algn="l" rtl="0" fontAlgn="ctr"/>
                      <a:r>
                        <a:rPr lang="th-TH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ค่า</a:t>
                      </a:r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สาธารณูปโภค/ชันสูตร)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4,444,572.58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4,444,572.58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  -  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141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ค่าตอบแทนกำลังคนด้านสาธารณสุข   </a:t>
                      </a:r>
                      <a:endParaRPr lang="th-TH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  <a:p>
                      <a:pPr algn="l" rtl="0" fontAlgn="ctr"/>
                      <a:r>
                        <a:rPr lang="th-TH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(</a:t>
                      </a:r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ค่าตอบแทนเบี้ยเลี้ยงเหมาจ่าย)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59,145,852.00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59,145,852.00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  -  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ค่าตอบแทน พ.ต.ส.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48,963,394.61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48,963,394.61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  -  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งบเบิกแทนกัน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564,311.00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564,311.00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  -  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งบอุดหนุน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240,000.00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240,000.00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  -  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งบรายจ่ายอื่น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451,780.00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451,780.00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  -  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137,570,494.19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137,570,494.19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0.00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56322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279424" y="308049"/>
            <a:ext cx="9937188" cy="1143000"/>
          </a:xfr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defRPr/>
            </a:pP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สรุปการเบิกจ่ายงบประมาณงบลงทุน </a:t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ปีงบประมาณ 25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69</a:t>
            </a: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24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1-4</a:t>
            </a:r>
            <a:endParaRPr lang="th-TH" sz="2400" b="1" dirty="0">
              <a:solidFill>
                <a:srgbClr val="000066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546483" y="5302729"/>
            <a:ext cx="51187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ณ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25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กันยายน 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9</a:t>
            </a:r>
          </a:p>
          <a:p>
            <a:pPr algn="r" fontAlgn="b"/>
            <a:endParaRPr lang="th-TH" sz="1600" b="1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7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3365" y="4792235"/>
            <a:ext cx="1835159" cy="1605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7607944"/>
              </p:ext>
            </p:extLst>
          </p:nvPr>
        </p:nvGraphicFramePr>
        <p:xfrm>
          <a:off x="899160" y="1653226"/>
          <a:ext cx="10515599" cy="2647880"/>
        </p:xfrm>
        <a:graphic>
          <a:graphicData uri="http://schemas.openxmlformats.org/drawingml/2006/table">
            <a:tbl>
              <a:tblPr/>
              <a:tblGrid>
                <a:gridCol w="859965"/>
                <a:gridCol w="3443021"/>
                <a:gridCol w="2200498"/>
                <a:gridCol w="2200498"/>
                <a:gridCol w="1811617"/>
              </a:tblGrid>
              <a:tr h="949061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หมวดเงิน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ได้รับจัดสรร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    เบิกจ่าย+</a:t>
                      </a:r>
                      <a:r>
                        <a:rPr lang="en-US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PO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ร้อยละการเบิกจ่าย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607399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ครุภัณฑ์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19,459,882.00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19,459,882.00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100.00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7399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สิ่งก่อสร้าง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241,086,685.00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97,008,465.00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40.24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4021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9491" marR="9491" marT="949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260,546,567.00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116,468,347.00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44.70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8286683"/>
      </p:ext>
    </p:extLst>
  </p:cSld>
  <p:clrMapOvr>
    <a:masterClrMapping/>
  </p:clrMapOvr>
  <p:transition advClick="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A3112D80-768B-D118-D818-53E6FE291E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xmlns="" id="{55276924-BD06-1811-62F0-DC778DDFCA95}"/>
              </a:ext>
            </a:extLst>
          </p:cNvPr>
          <p:cNvSpPr txBox="1"/>
          <p:nvPr/>
        </p:nvSpPr>
        <p:spPr>
          <a:xfrm>
            <a:off x="6979345" y="5182634"/>
            <a:ext cx="42516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 ณ </a:t>
            </a:r>
            <a:r>
              <a:rPr lang="en-US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28 </a:t>
            </a:r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กันยายน </a:t>
            </a:r>
            <a:r>
              <a:rPr lang="en-US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</a:t>
            </a:r>
            <a:endParaRPr lang="th-TH" sz="16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xmlns="" id="{DD668738-E373-26BE-DAEF-934AE2234C5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414325" y="630460"/>
            <a:ext cx="2160269" cy="931712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xmlns="" id="{F7820030-6789-4434-66F4-0A3D08ECD89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1219" y="451722"/>
            <a:ext cx="1231851" cy="1234528"/>
          </a:xfrm>
          <a:prstGeom prst="rect">
            <a:avLst/>
          </a:prstGeom>
        </p:spPr>
      </p:pic>
      <p:sp>
        <p:nvSpPr>
          <p:cNvPr id="3" name="ชื่อเรื่อง 1">
            <a:extLst>
              <a:ext uri="{FF2B5EF4-FFF2-40B4-BE49-F238E27FC236}">
                <a16:creationId xmlns:a16="http://schemas.microsoft.com/office/drawing/2014/main" xmlns="" id="{11508E14-A206-1DEB-4633-0803DCEDE76D}"/>
              </a:ext>
            </a:extLst>
          </p:cNvPr>
          <p:cNvSpPr txBox="1">
            <a:spLocks/>
          </p:cNvSpPr>
          <p:nvPr/>
        </p:nvSpPr>
        <p:spPr>
          <a:xfrm>
            <a:off x="752168" y="2295960"/>
            <a:ext cx="10687663" cy="229123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th-TH" sz="3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ความก้าวหน้าการดำเนินงาน</a:t>
            </a:r>
            <a:br>
              <a:rPr lang="th-TH" sz="3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งบค่าบริการทางการแพทย์ที่เบิกจ่ายในลักษณะงบลงทุน(งบค่าเสื่อม)</a:t>
            </a:r>
            <a:br>
              <a:rPr lang="th-TH" sz="2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</a:t>
            </a:r>
            <a:r>
              <a:rPr lang="en-US" sz="2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</a:t>
            </a:r>
            <a:br>
              <a:rPr lang="en-US" sz="2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en-US" sz="36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2920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>
            <a:extLst>
              <a:ext uri="{FF2B5EF4-FFF2-40B4-BE49-F238E27FC236}">
                <a16:creationId xmlns:a16="http://schemas.microsoft.com/office/drawing/2014/main" xmlns="" id="{3B57BAFC-9647-3C37-C3A6-6DD520F76C40}"/>
              </a:ext>
            </a:extLst>
          </p:cNvPr>
          <p:cNvSpPr txBox="1">
            <a:spLocks/>
          </p:cNvSpPr>
          <p:nvPr/>
        </p:nvSpPr>
        <p:spPr>
          <a:xfrm>
            <a:off x="180881" y="54303"/>
            <a:ext cx="9887351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(ตามจำนวนรายการ) หน่วยงานในสังกัด สป.สธ. จังหวัดอุดรธานี</a:t>
            </a:r>
            <a:endParaRPr lang="th-TH" sz="18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9" name="แผนภูมิ 8">
            <a:extLst>
              <a:ext uri="{FF2B5EF4-FFF2-40B4-BE49-F238E27FC236}">
                <a16:creationId xmlns:a16="http://schemas.microsoft.com/office/drawing/2014/main" xmlns="" id="{3A59DF46-E9E4-A957-DEE5-695967144E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01441763"/>
              </p:ext>
            </p:extLst>
          </p:nvPr>
        </p:nvGraphicFramePr>
        <p:xfrm>
          <a:off x="547841" y="1101015"/>
          <a:ext cx="6176865" cy="46559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xmlns="" id="{EFD5C7CA-E5CE-3395-2E0C-EE26E7A72FE0}"/>
              </a:ext>
            </a:extLst>
          </p:cNvPr>
          <p:cNvCxnSpPr>
            <a:cxnSpLocks/>
          </p:cNvCxnSpPr>
          <p:nvPr/>
        </p:nvCxnSpPr>
        <p:spPr>
          <a:xfrm>
            <a:off x="0" y="947945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กล่องข้อความ 20">
            <a:extLst>
              <a:ext uri="{FF2B5EF4-FFF2-40B4-BE49-F238E27FC236}">
                <a16:creationId xmlns:a16="http://schemas.microsoft.com/office/drawing/2014/main" xmlns="" id="{65974F17-93DD-ACC3-977E-6A74A6A889D1}"/>
              </a:ext>
            </a:extLst>
          </p:cNvPr>
          <p:cNvSpPr txBox="1"/>
          <p:nvPr/>
        </p:nvSpPr>
        <p:spPr>
          <a:xfrm>
            <a:off x="8322274" y="968700"/>
            <a:ext cx="3203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สถานะการดำเนินงานตามจำนวนรายการ</a:t>
            </a:r>
          </a:p>
          <a:p>
            <a:pPr algn="ctr"/>
            <a:r>
              <a:rPr lang="th-TH" sz="12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(แยกตามวงเงิน)</a:t>
            </a: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04B82855-340C-4166-66B3-BFD698A9BF3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704995" y="199282"/>
            <a:ext cx="1381535" cy="595848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xmlns="" id="{50E4C4DC-8217-C6AB-BA73-9EFEA9C4A25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67363" y="74019"/>
            <a:ext cx="787793" cy="789505"/>
          </a:xfrm>
          <a:prstGeom prst="rect">
            <a:avLst/>
          </a:prstGeom>
        </p:spPr>
      </p:pic>
      <p:sp>
        <p:nvSpPr>
          <p:cNvPr id="13" name="ลูกศร: รูปห้าเหลี่ยม 12">
            <a:extLst>
              <a:ext uri="{FF2B5EF4-FFF2-40B4-BE49-F238E27FC236}">
                <a16:creationId xmlns:a16="http://schemas.microsoft.com/office/drawing/2014/main" xmlns="" id="{632FB22A-6CEE-DF7A-A9B6-EE7695B3E3C7}"/>
              </a:ext>
            </a:extLst>
          </p:cNvPr>
          <p:cNvSpPr/>
          <p:nvPr/>
        </p:nvSpPr>
        <p:spPr>
          <a:xfrm rot="10800000">
            <a:off x="5835316" y="1708482"/>
            <a:ext cx="2385116" cy="896353"/>
          </a:xfrm>
          <a:prstGeom prst="homePlate">
            <a:avLst>
              <a:gd name="adj" fmla="val 67989"/>
            </a:avLst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08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xmlns="" id="{F8ED5FE7-374B-6F92-F9D9-33CCFE3DB2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8092" y="1451119"/>
            <a:ext cx="3480280" cy="5207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8623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164DBA29-78C8-B521-5B93-D96B2082C6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xmlns="" id="{B38BE568-AE85-99D9-C17D-CCF117845F33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51ECAE5A-1291-0E4A-B4FA-7D9A735FEE01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</a:t>
            </a: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8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xmlns="" id="{AA64D04E-AD5B-6B17-DDD7-593F1F0F7B9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0A4255A6-AB1F-35C1-4C3E-43B444821EF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sp>
        <p:nvSpPr>
          <p:cNvPr id="9" name="ชื่อเรื่อง 1">
            <a:extLst>
              <a:ext uri="{FF2B5EF4-FFF2-40B4-BE49-F238E27FC236}">
                <a16:creationId xmlns:a16="http://schemas.microsoft.com/office/drawing/2014/main" xmlns="" id="{F8976E78-EBFF-8946-56F5-BF65F4DA35EF}"/>
              </a:ext>
            </a:extLst>
          </p:cNvPr>
          <p:cNvSpPr txBox="1">
            <a:spLocks/>
          </p:cNvSpPr>
          <p:nvPr/>
        </p:nvSpPr>
        <p:spPr>
          <a:xfrm>
            <a:off x="416856" y="1454280"/>
            <a:ext cx="5572218" cy="377176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รายการที่อยู่ในระหว่างดำเนินการ (ยังไม่แล้วเสร็จ)</a:t>
            </a: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xmlns="" id="{F0AF90C3-1C28-9B66-91E5-97C90C7C9E2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4436"/>
          <a:stretch>
            <a:fillRect/>
          </a:stretch>
        </p:blipFill>
        <p:spPr>
          <a:xfrm>
            <a:off x="242150" y="2458949"/>
            <a:ext cx="11651226" cy="2260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3342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CEC69402-F348-5D61-D776-4123290D32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xmlns="" id="{B4F1E60B-E13C-BF45-B599-B76001D984ED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แผนภูมิ 16">
            <a:extLst>
              <a:ext uri="{FF2B5EF4-FFF2-40B4-BE49-F238E27FC236}">
                <a16:creationId xmlns:a16="http://schemas.microsoft.com/office/drawing/2014/main" xmlns="" id="{F7A7EE96-14A1-E49B-AA50-37F1FC9B39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94064276"/>
              </p:ext>
            </p:extLst>
          </p:nvPr>
        </p:nvGraphicFramePr>
        <p:xfrm>
          <a:off x="707439" y="1175203"/>
          <a:ext cx="5781368" cy="50002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FEB60023-9BFC-C805-5C5E-52932BF90061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จังหวัดอุดรธานี</a:t>
            </a:r>
            <a:endParaRPr lang="th-TH" sz="18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xmlns="" id="{0606C7D2-92F2-A339-468A-914F89C977A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2F3D2769-4A0B-5338-D465-651D09159EC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sp>
        <p:nvSpPr>
          <p:cNvPr id="9" name="ลูกศร: รูปห้าเหลี่ยม 8">
            <a:extLst>
              <a:ext uri="{FF2B5EF4-FFF2-40B4-BE49-F238E27FC236}">
                <a16:creationId xmlns:a16="http://schemas.microsoft.com/office/drawing/2014/main" xmlns="" id="{4B21DE6E-6F21-F50D-BE4F-A733C3F16B84}"/>
              </a:ext>
            </a:extLst>
          </p:cNvPr>
          <p:cNvSpPr/>
          <p:nvPr/>
        </p:nvSpPr>
        <p:spPr>
          <a:xfrm rot="10800000">
            <a:off x="5793205" y="1732545"/>
            <a:ext cx="1800018" cy="751972"/>
          </a:xfrm>
          <a:prstGeom prst="homePlate">
            <a:avLst>
              <a:gd name="adj" fmla="val 60304"/>
            </a:avLst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 w="508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xmlns="" id="{B5B0186B-5B0E-BFEC-2EA3-8B2C1654C5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56622" y="1268363"/>
            <a:ext cx="3817951" cy="5211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8658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516512F7-BE9A-3022-3383-01B0C1DB52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7755" y="2145836"/>
            <a:ext cx="10687663" cy="2291234"/>
          </a:xfrm>
        </p:spPr>
        <p:txBody>
          <a:bodyPr>
            <a:noAutofit/>
          </a:bodyPr>
          <a:lstStyle/>
          <a:p>
            <a:pPr algn="r"/>
            <a:r>
              <a:rPr lang="th-TH" sz="3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ความก้าวหน้าการดำเนินงาน</a:t>
            </a:r>
            <a:br>
              <a:rPr lang="th-TH" sz="3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งบค่าบริการทางการแพทย์ที่เบิกจ่ายในลักษณะงบลงทุน(งบค่าเสื่อม)</a:t>
            </a:r>
            <a:br>
              <a:rPr lang="th-TH" sz="2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</a:t>
            </a:r>
            <a:r>
              <a:rPr lang="en-US" sz="2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</a:t>
            </a:r>
            <a:br>
              <a:rPr lang="en-US" sz="2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en-US" sz="36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xmlns="" id="{B8EF78C8-2136-5C1C-14B1-8C41CCB387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61418" y="5381678"/>
            <a:ext cx="9144000" cy="399691"/>
          </a:xfrm>
        </p:spPr>
        <p:txBody>
          <a:bodyPr>
            <a:normAutofit/>
          </a:bodyPr>
          <a:lstStyle/>
          <a:p>
            <a:pPr algn="r"/>
            <a:r>
              <a:rPr lang="th-TH" sz="1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 ณ วันที่  </a:t>
            </a:r>
            <a:r>
              <a:rPr lang="en-US" sz="1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28 </a:t>
            </a:r>
            <a:r>
              <a:rPr lang="th-TH" sz="1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กันยายน </a:t>
            </a:r>
            <a:r>
              <a:rPr lang="en-US" sz="1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</a:t>
            </a: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91A3D06B-05FA-FF78-E4F0-A2E9AEC5B12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30635" y="582233"/>
            <a:ext cx="1862111" cy="80311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D5FD6912-0267-A444-DC74-D2D295F0241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4072" y="451722"/>
            <a:ext cx="1061832" cy="1064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8726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1AD9D471-5184-B1FD-47BF-AB9748CF65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CB5F886A-D015-2BA6-5BA9-28C1AC5861B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751170" y="544308"/>
            <a:ext cx="1188838" cy="512739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B1BE7EA5-22EF-E2C4-9A13-9FD72836BAB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8005" y="441881"/>
            <a:ext cx="677912" cy="679385"/>
          </a:xfrm>
          <a:prstGeom prst="rect">
            <a:avLst/>
          </a:prstGeom>
        </p:spPr>
      </p:pic>
      <p:sp>
        <p:nvSpPr>
          <p:cNvPr id="10" name="สี่เหลี่ยมผืนผ้า: มุมมน 9">
            <a:extLst>
              <a:ext uri="{FF2B5EF4-FFF2-40B4-BE49-F238E27FC236}">
                <a16:creationId xmlns:a16="http://schemas.microsoft.com/office/drawing/2014/main" xmlns="" id="{398F8161-E8E3-CF07-D93E-5F5B59CE1E5A}"/>
              </a:ext>
            </a:extLst>
          </p:cNvPr>
          <p:cNvSpPr/>
          <p:nvPr/>
        </p:nvSpPr>
        <p:spPr>
          <a:xfrm>
            <a:off x="330877" y="373907"/>
            <a:ext cx="11513574" cy="826871"/>
          </a:xfrm>
          <a:prstGeom prst="roundRect">
            <a:avLst/>
          </a:prstGeom>
          <a:noFill/>
          <a:ln w="57150" cmpd="thickThin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งบค่าบริการทางการแพทย์ที่เบิกจ่ายในลักษณะงบลงทุน (งบค่าเสื่อม) ปีงบประมาณ พ.ศ. </a:t>
            </a:r>
            <a:r>
              <a:rPr lang="en-US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จำแนกตามจำนวนรายการ 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24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6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5" name="แผนภูมิ 14">
            <a:extLst>
              <a:ext uri="{FF2B5EF4-FFF2-40B4-BE49-F238E27FC236}">
                <a16:creationId xmlns:a16="http://schemas.microsoft.com/office/drawing/2014/main" xmlns="" id="{21DB3AA7-5C76-92C2-A38F-582F725E69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17914549"/>
              </p:ext>
            </p:extLst>
          </p:nvPr>
        </p:nvGraphicFramePr>
        <p:xfrm>
          <a:off x="81708" y="1855491"/>
          <a:ext cx="3969257" cy="36338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xmlns="" id="{8A127DA0-2616-DCD1-1D07-154C536A98A4}"/>
              </a:ext>
            </a:extLst>
          </p:cNvPr>
          <p:cNvSpPr/>
          <p:nvPr/>
        </p:nvSpPr>
        <p:spPr>
          <a:xfrm>
            <a:off x="1119518" y="6253506"/>
            <a:ext cx="1329040" cy="113471"/>
          </a:xfrm>
          <a:prstGeom prst="roundRect">
            <a:avLst/>
          </a:prstGeom>
          <a:solidFill>
            <a:srgbClr val="92D050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5)</a:t>
            </a:r>
            <a:r>
              <a:rPr lang="th-TH" sz="7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เบิกจ่ายแล้ว</a:t>
            </a:r>
            <a:endParaRPr lang="en-US" sz="7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xmlns="" id="{4433B421-77FF-5978-2104-1BCC025936B2}"/>
              </a:ext>
            </a:extLst>
          </p:cNvPr>
          <p:cNvSpPr/>
          <p:nvPr/>
        </p:nvSpPr>
        <p:spPr>
          <a:xfrm>
            <a:off x="1119518" y="6070459"/>
            <a:ext cx="1329040" cy="113471"/>
          </a:xfrm>
          <a:prstGeom prst="roundRect">
            <a:avLst/>
          </a:prstGeom>
          <a:solidFill>
            <a:srgbClr val="0070C0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4)</a:t>
            </a:r>
            <a:r>
              <a:rPr lang="th-TH" sz="7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ตรวจรับเรียบร้อย</a:t>
            </a:r>
            <a:endParaRPr lang="en-US" sz="7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สี่เหลี่ยมผืนผ้า: มุมมน 12">
            <a:extLst>
              <a:ext uri="{FF2B5EF4-FFF2-40B4-BE49-F238E27FC236}">
                <a16:creationId xmlns:a16="http://schemas.microsoft.com/office/drawing/2014/main" xmlns="" id="{A3FF61FC-FAF1-B442-7761-BBE99515567C}"/>
              </a:ext>
            </a:extLst>
          </p:cNvPr>
          <p:cNvSpPr/>
          <p:nvPr/>
        </p:nvSpPr>
        <p:spPr>
          <a:xfrm>
            <a:off x="1116625" y="5887412"/>
            <a:ext cx="1334827" cy="113471"/>
          </a:xfrm>
          <a:prstGeom prst="roundRect">
            <a:avLst/>
          </a:prstGeom>
          <a:solidFill>
            <a:srgbClr val="FFC000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3)</a:t>
            </a:r>
            <a:r>
              <a:rPr lang="th-TH" sz="7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ทำสัญญาเรียบร้อย</a:t>
            </a:r>
            <a:endParaRPr lang="en-US" sz="7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สี่เหลี่ยมผืนผ้า: มุมมน 15">
            <a:extLst>
              <a:ext uri="{FF2B5EF4-FFF2-40B4-BE49-F238E27FC236}">
                <a16:creationId xmlns:a16="http://schemas.microsoft.com/office/drawing/2014/main" xmlns="" id="{E0B1DFDB-C4C5-E859-D468-76731B0C3639}"/>
              </a:ext>
            </a:extLst>
          </p:cNvPr>
          <p:cNvSpPr/>
          <p:nvPr/>
        </p:nvSpPr>
        <p:spPr>
          <a:xfrm>
            <a:off x="1116624" y="5705779"/>
            <a:ext cx="1334828" cy="113471"/>
          </a:xfrm>
          <a:prstGeom prst="roundRect">
            <a:avLst/>
          </a:prstGeom>
          <a:solidFill>
            <a:srgbClr val="FFFF00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2)</a:t>
            </a:r>
            <a:r>
              <a:rPr lang="th-TH" sz="7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ขออนุมัติจัดซื้อ/จ้างแล้ว</a:t>
            </a:r>
            <a:endParaRPr lang="en-US" sz="7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สี่เหลี่ยมผืนผ้า: มุมมน 17">
            <a:extLst>
              <a:ext uri="{FF2B5EF4-FFF2-40B4-BE49-F238E27FC236}">
                <a16:creationId xmlns:a16="http://schemas.microsoft.com/office/drawing/2014/main" xmlns="" id="{DEEF1D5E-A82E-7B17-2D5B-D87D05B6AC23}"/>
              </a:ext>
            </a:extLst>
          </p:cNvPr>
          <p:cNvSpPr/>
          <p:nvPr/>
        </p:nvSpPr>
        <p:spPr>
          <a:xfrm>
            <a:off x="1116624" y="5524146"/>
            <a:ext cx="1334828" cy="113471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190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1)</a:t>
            </a:r>
            <a:r>
              <a:rPr lang="th-TH" sz="7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จัดทำแผนการจัดซื้อ/จ้างแล้ว</a:t>
            </a:r>
            <a:endParaRPr lang="en-US" sz="7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สี่เหลี่ยมผืนผ้า: มุมมน 19">
            <a:extLst>
              <a:ext uri="{FF2B5EF4-FFF2-40B4-BE49-F238E27FC236}">
                <a16:creationId xmlns:a16="http://schemas.microsoft.com/office/drawing/2014/main" xmlns="" id="{637853D1-3F4E-A102-B6F3-6E78A879C533}"/>
              </a:ext>
            </a:extLst>
          </p:cNvPr>
          <p:cNvSpPr/>
          <p:nvPr/>
        </p:nvSpPr>
        <p:spPr>
          <a:xfrm>
            <a:off x="1106558" y="5349572"/>
            <a:ext cx="1339365" cy="113470"/>
          </a:xfrm>
          <a:prstGeom prst="roundRect">
            <a:avLst/>
          </a:prstGeom>
          <a:solidFill>
            <a:srgbClr val="FF0000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</a:t>
            </a:r>
            <a:r>
              <a:rPr lang="th-TH" sz="7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ยังไม่ได้ดำเนินการ</a:t>
            </a:r>
            <a:endParaRPr lang="en-US" sz="7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สี่เหลี่ยมผืนผ้า: มุมมน 20">
            <a:extLst>
              <a:ext uri="{FF2B5EF4-FFF2-40B4-BE49-F238E27FC236}">
                <a16:creationId xmlns:a16="http://schemas.microsoft.com/office/drawing/2014/main" xmlns="" id="{EDAFA719-5EB1-33C5-45E7-AE9B01A3F329}"/>
              </a:ext>
            </a:extLst>
          </p:cNvPr>
          <p:cNvSpPr/>
          <p:nvPr/>
        </p:nvSpPr>
        <p:spPr>
          <a:xfrm>
            <a:off x="1106558" y="1325198"/>
            <a:ext cx="2236808" cy="449317"/>
          </a:xfrm>
          <a:prstGeom prst="roundRect">
            <a:avLst/>
          </a:prstGeom>
          <a:noFill/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9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รายการของหน่วยงานในสังกัด สป.สธ.</a:t>
            </a:r>
          </a:p>
          <a:p>
            <a:pPr algn="ctr"/>
            <a:r>
              <a:rPr lang="th-TH" sz="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ได้รับอนุมัติทั้งหมด </a:t>
            </a:r>
            <a:r>
              <a:rPr lang="en-US" sz="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767 </a:t>
            </a:r>
            <a:r>
              <a:rPr lang="th-TH" sz="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</a:t>
            </a:r>
            <a:endParaRPr lang="en-US" sz="8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ตัวเชื่อมต่อ: หักมุม 7">
            <a:extLst>
              <a:ext uri="{FF2B5EF4-FFF2-40B4-BE49-F238E27FC236}">
                <a16:creationId xmlns:a16="http://schemas.microsoft.com/office/drawing/2014/main" xmlns="" id="{7C8A3B4C-29C6-2691-9CF5-6EA2CE44E522}"/>
              </a:ext>
            </a:extLst>
          </p:cNvPr>
          <p:cNvCxnSpPr>
            <a:cxnSpLocks/>
            <a:endCxn id="22" idx="1"/>
          </p:cNvCxnSpPr>
          <p:nvPr/>
        </p:nvCxnSpPr>
        <p:spPr>
          <a:xfrm rot="16200000" flipH="1">
            <a:off x="3583117" y="4636018"/>
            <a:ext cx="1191458" cy="348372"/>
          </a:xfrm>
          <a:prstGeom prst="bentConnector2">
            <a:avLst/>
          </a:prstGeom>
          <a:ln w="31750">
            <a:solidFill>
              <a:schemeClr val="accent2">
                <a:lumMod val="75000"/>
              </a:schemeClr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ตัวเชื่อมต่อ: หักมุม 44">
            <a:extLst>
              <a:ext uri="{FF2B5EF4-FFF2-40B4-BE49-F238E27FC236}">
                <a16:creationId xmlns:a16="http://schemas.microsoft.com/office/drawing/2014/main" xmlns="" id="{4C609622-3333-F8EB-FC31-BE49514A29D5}"/>
              </a:ext>
            </a:extLst>
          </p:cNvPr>
          <p:cNvCxnSpPr>
            <a:cxnSpLocks/>
          </p:cNvCxnSpPr>
          <p:nvPr/>
        </p:nvCxnSpPr>
        <p:spPr>
          <a:xfrm flipV="1">
            <a:off x="4073209" y="2990082"/>
            <a:ext cx="263533" cy="179604"/>
          </a:xfrm>
          <a:prstGeom prst="bentConnector3">
            <a:avLst>
              <a:gd name="adj1" fmla="val 50000"/>
            </a:avLst>
          </a:prstGeom>
          <a:ln w="31750">
            <a:solidFill>
              <a:schemeClr val="accent2">
                <a:lumMod val="75000"/>
              </a:schemeClr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ตัวเชื่อมต่อ: หักมุม 47">
            <a:extLst>
              <a:ext uri="{FF2B5EF4-FFF2-40B4-BE49-F238E27FC236}">
                <a16:creationId xmlns:a16="http://schemas.microsoft.com/office/drawing/2014/main" xmlns="" id="{42CC0327-BDBB-AF02-E6DB-120D6BA53A4A}"/>
              </a:ext>
            </a:extLst>
          </p:cNvPr>
          <p:cNvCxnSpPr>
            <a:cxnSpLocks/>
          </p:cNvCxnSpPr>
          <p:nvPr/>
        </p:nvCxnSpPr>
        <p:spPr>
          <a:xfrm flipV="1">
            <a:off x="4004660" y="3601081"/>
            <a:ext cx="318830" cy="186525"/>
          </a:xfrm>
          <a:prstGeom prst="bentConnector3">
            <a:avLst>
              <a:gd name="adj1" fmla="val 50000"/>
            </a:avLst>
          </a:prstGeom>
          <a:ln w="31750">
            <a:solidFill>
              <a:schemeClr val="accent2">
                <a:lumMod val="75000"/>
              </a:schemeClr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2A8656A6-F9F3-0A15-35EA-7F27AB66AF7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74744" y="3511065"/>
            <a:ext cx="6069668" cy="3189039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DFD36831-2431-4BA8-EFBF-4FCE20917B8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36742" y="2796829"/>
            <a:ext cx="1310894" cy="434378"/>
          </a:xfrm>
          <a:prstGeom prst="rect">
            <a:avLst/>
          </a:prstGeom>
        </p:spPr>
      </p:pic>
      <p:pic>
        <p:nvPicPr>
          <p:cNvPr id="14" name="รูปภาพ 13">
            <a:extLst>
              <a:ext uri="{FF2B5EF4-FFF2-40B4-BE49-F238E27FC236}">
                <a16:creationId xmlns:a16="http://schemas.microsoft.com/office/drawing/2014/main" xmlns="" id="{3F3CC51B-1D7E-0B42-6AE8-DFF38D68F16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53032" y="3511065"/>
            <a:ext cx="1310895" cy="1447925"/>
          </a:xfrm>
          <a:prstGeom prst="rect">
            <a:avLst/>
          </a:prstGeom>
        </p:spPr>
      </p:pic>
      <p:pic>
        <p:nvPicPr>
          <p:cNvPr id="22" name="รูปภาพ 21">
            <a:extLst>
              <a:ext uri="{FF2B5EF4-FFF2-40B4-BE49-F238E27FC236}">
                <a16:creationId xmlns:a16="http://schemas.microsoft.com/office/drawing/2014/main" xmlns="" id="{5C8B3570-3B24-3601-C461-D3E9FAB099A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353032" y="5112537"/>
            <a:ext cx="1294604" cy="586791"/>
          </a:xfrm>
          <a:prstGeom prst="rect">
            <a:avLst/>
          </a:prstGeom>
        </p:spPr>
      </p:pic>
      <p:pic>
        <p:nvPicPr>
          <p:cNvPr id="29" name="รูปภาพ 28">
            <a:extLst>
              <a:ext uri="{FF2B5EF4-FFF2-40B4-BE49-F238E27FC236}">
                <a16:creationId xmlns:a16="http://schemas.microsoft.com/office/drawing/2014/main" xmlns="" id="{F5284431-254E-4465-8DF0-46B9E2BFCC1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71535" y="1367072"/>
            <a:ext cx="6072876" cy="1900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1485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31445938-5BA7-E2C2-142D-65F2385B4C3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911254" y="513709"/>
            <a:ext cx="1098177" cy="473637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5185AD8E-9D6E-3526-937A-1F63553AAEE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68827" y="428202"/>
            <a:ext cx="626214" cy="627575"/>
          </a:xfrm>
          <a:prstGeom prst="rect">
            <a:avLst/>
          </a:prstGeom>
        </p:spPr>
      </p:pic>
      <p:sp>
        <p:nvSpPr>
          <p:cNvPr id="10" name="สี่เหลี่ยมผืนผ้า: มุมมน 9">
            <a:extLst>
              <a:ext uri="{FF2B5EF4-FFF2-40B4-BE49-F238E27FC236}">
                <a16:creationId xmlns:a16="http://schemas.microsoft.com/office/drawing/2014/main" xmlns="" id="{027D0EAB-68BF-4057-847A-FB08424D8244}"/>
              </a:ext>
            </a:extLst>
          </p:cNvPr>
          <p:cNvSpPr/>
          <p:nvPr/>
        </p:nvSpPr>
        <p:spPr>
          <a:xfrm>
            <a:off x="295836" y="272331"/>
            <a:ext cx="11520942" cy="948872"/>
          </a:xfrm>
          <a:prstGeom prst="roundRect">
            <a:avLst/>
          </a:prstGeom>
          <a:noFill/>
          <a:ln w="57150" cmpd="thickThin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งบค่าบริการทางการแพทย์ที่เบิกจ่ายในลักษณะงบลงทุน (งบค่าเสื่อม) ปีงบประมาณ พ.ศ. </a:t>
            </a:r>
            <a:r>
              <a:rPr lang="en-US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จำแนกตามจำนวนรายการและประเภทวงเงิน </a:t>
            </a: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6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5" name="แผนภูมิ 14">
            <a:extLst>
              <a:ext uri="{FF2B5EF4-FFF2-40B4-BE49-F238E27FC236}">
                <a16:creationId xmlns:a16="http://schemas.microsoft.com/office/drawing/2014/main" xmlns="" id="{37D82336-9A6D-A63D-BA13-BE8924BE2B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74978805"/>
              </p:ext>
            </p:extLst>
          </p:nvPr>
        </p:nvGraphicFramePr>
        <p:xfrm>
          <a:off x="415901" y="2291925"/>
          <a:ext cx="3644088" cy="31332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8" name="แผนภูมิ 27">
            <a:extLst>
              <a:ext uri="{FF2B5EF4-FFF2-40B4-BE49-F238E27FC236}">
                <a16:creationId xmlns:a16="http://schemas.microsoft.com/office/drawing/2014/main" xmlns="" id="{9B1153B4-B856-C5A2-139A-7825ECC48F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78891601"/>
              </p:ext>
            </p:extLst>
          </p:nvPr>
        </p:nvGraphicFramePr>
        <p:xfrm>
          <a:off x="4295878" y="2291925"/>
          <a:ext cx="3644088" cy="31332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30" name="แผนภูมิ 29">
            <a:extLst>
              <a:ext uri="{FF2B5EF4-FFF2-40B4-BE49-F238E27FC236}">
                <a16:creationId xmlns:a16="http://schemas.microsoft.com/office/drawing/2014/main" xmlns="" id="{FE522E07-BCF7-F5E7-E884-F054340E383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07551232"/>
              </p:ext>
            </p:extLst>
          </p:nvPr>
        </p:nvGraphicFramePr>
        <p:xfrm>
          <a:off x="8172690" y="2291925"/>
          <a:ext cx="3644088" cy="31332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31" name="สี่เหลี่ยมผืนผ้า: มุมมน 30">
            <a:extLst>
              <a:ext uri="{FF2B5EF4-FFF2-40B4-BE49-F238E27FC236}">
                <a16:creationId xmlns:a16="http://schemas.microsoft.com/office/drawing/2014/main" xmlns="" id="{EDA4187B-5276-D1EB-3518-EC9008655BA9}"/>
              </a:ext>
            </a:extLst>
          </p:cNvPr>
          <p:cNvSpPr/>
          <p:nvPr/>
        </p:nvSpPr>
        <p:spPr>
          <a:xfrm>
            <a:off x="809557" y="5522209"/>
            <a:ext cx="2856775" cy="419027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5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วงเงินหน่วยบริการสังกัดสป.สธ.(</a:t>
            </a:r>
            <a:r>
              <a:rPr lang="en-US" sz="105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65%</a:t>
            </a:r>
            <a:r>
              <a:rPr lang="th-TH" sz="105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algn="ctr"/>
            <a:r>
              <a:rPr lang="th-TH" sz="1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รายการที่ได้รับอนุมัติทั้งหมด </a:t>
            </a:r>
            <a:r>
              <a:rPr lang="en-US" sz="1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645 </a:t>
            </a:r>
            <a:r>
              <a:rPr lang="th-TH" sz="1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</a:t>
            </a:r>
            <a:endParaRPr lang="en-US" sz="10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3" name="สี่เหลี่ยมผืนผ้า: มุมมน 32">
            <a:extLst>
              <a:ext uri="{FF2B5EF4-FFF2-40B4-BE49-F238E27FC236}">
                <a16:creationId xmlns:a16="http://schemas.microsoft.com/office/drawing/2014/main" xmlns="" id="{704450C7-BD45-F02A-69DA-FA317680F374}"/>
              </a:ext>
            </a:extLst>
          </p:cNvPr>
          <p:cNvSpPr/>
          <p:nvPr/>
        </p:nvSpPr>
        <p:spPr>
          <a:xfrm>
            <a:off x="4667612" y="5522210"/>
            <a:ext cx="2856775" cy="419027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5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วงเงินระดับจังหวัด(</a:t>
            </a:r>
            <a:r>
              <a:rPr lang="en-US" sz="105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20%</a:t>
            </a:r>
            <a:r>
              <a:rPr lang="th-TH" sz="105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th-TH" sz="10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th-TH" sz="1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รายการที่ได้รับอนุมัติทั้งหมด </a:t>
            </a:r>
            <a:r>
              <a:rPr lang="en-US" sz="1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108 </a:t>
            </a:r>
            <a:r>
              <a:rPr lang="th-TH" sz="1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</a:t>
            </a:r>
            <a:endParaRPr lang="en-US" sz="10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5" name="สี่เหลี่ยมผืนผ้า: มุมมน 34">
            <a:extLst>
              <a:ext uri="{FF2B5EF4-FFF2-40B4-BE49-F238E27FC236}">
                <a16:creationId xmlns:a16="http://schemas.microsoft.com/office/drawing/2014/main" xmlns="" id="{3904BFE3-F3FF-90F1-3A50-CDCBDEFADA29}"/>
              </a:ext>
            </a:extLst>
          </p:cNvPr>
          <p:cNvSpPr/>
          <p:nvPr/>
        </p:nvSpPr>
        <p:spPr>
          <a:xfrm>
            <a:off x="8568486" y="5522209"/>
            <a:ext cx="2852495" cy="419027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5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วงเงินระดับเขต(</a:t>
            </a:r>
            <a:r>
              <a:rPr lang="en-US" sz="105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15%</a:t>
            </a:r>
            <a:r>
              <a:rPr lang="th-TH" sz="105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algn="ctr"/>
            <a:r>
              <a:rPr lang="th-TH" sz="1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รายการที่ได้รับอนุมัติทั้งหมด </a:t>
            </a:r>
            <a:r>
              <a:rPr lang="en-US" sz="1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14 </a:t>
            </a:r>
            <a:r>
              <a:rPr lang="th-TH" sz="1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</a:t>
            </a:r>
            <a:endParaRPr lang="en-US" sz="10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สี่เหลี่ยมผืนผ้า: มุมมน 2">
            <a:extLst>
              <a:ext uri="{FF2B5EF4-FFF2-40B4-BE49-F238E27FC236}">
                <a16:creationId xmlns:a16="http://schemas.microsoft.com/office/drawing/2014/main" xmlns="" id="{3D78F67D-2247-7358-FFF3-3B0560DEDE95}"/>
              </a:ext>
            </a:extLst>
          </p:cNvPr>
          <p:cNvSpPr/>
          <p:nvPr/>
        </p:nvSpPr>
        <p:spPr>
          <a:xfrm>
            <a:off x="9688370" y="1484988"/>
            <a:ext cx="1500020" cy="178165"/>
          </a:xfrm>
          <a:prstGeom prst="roundRect">
            <a:avLst/>
          </a:prstGeom>
          <a:solidFill>
            <a:srgbClr val="92D050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5)</a:t>
            </a:r>
            <a:r>
              <a:rPr lang="th-TH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เบิกจ่ายแล้ว</a:t>
            </a:r>
            <a:endParaRPr lang="en-US" sz="8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xmlns="" id="{21495166-7006-ADA0-9BD6-FB18CF622513}"/>
              </a:ext>
            </a:extLst>
          </p:cNvPr>
          <p:cNvSpPr/>
          <p:nvPr/>
        </p:nvSpPr>
        <p:spPr>
          <a:xfrm>
            <a:off x="7931765" y="1495786"/>
            <a:ext cx="1500020" cy="178165"/>
          </a:xfrm>
          <a:prstGeom prst="roundRect">
            <a:avLst/>
          </a:prstGeom>
          <a:solidFill>
            <a:srgbClr val="0070C0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8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4)</a:t>
            </a:r>
            <a:r>
              <a:rPr lang="th-TH" sz="8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ตรวจรับเรียบร้อย</a:t>
            </a:r>
            <a:endParaRPr lang="en-US" sz="8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สี่เหลี่ยมผืนผ้า: มุมมน 7">
            <a:extLst>
              <a:ext uri="{FF2B5EF4-FFF2-40B4-BE49-F238E27FC236}">
                <a16:creationId xmlns:a16="http://schemas.microsoft.com/office/drawing/2014/main" xmlns="" id="{E356EA68-0918-BD71-FA63-27AE65F384CC}"/>
              </a:ext>
            </a:extLst>
          </p:cNvPr>
          <p:cNvSpPr/>
          <p:nvPr/>
        </p:nvSpPr>
        <p:spPr>
          <a:xfrm>
            <a:off x="6168629" y="1495786"/>
            <a:ext cx="1506551" cy="178165"/>
          </a:xfrm>
          <a:prstGeom prst="roundRect">
            <a:avLst/>
          </a:prstGeom>
          <a:solidFill>
            <a:srgbClr val="FFC000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3)</a:t>
            </a:r>
            <a:r>
              <a:rPr lang="th-TH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ทำสัญญาเรียบร้อย</a:t>
            </a:r>
            <a:endParaRPr lang="en-US" sz="8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สี่เหลี่ยมผืนผ้า: มุมมน 11">
            <a:extLst>
              <a:ext uri="{FF2B5EF4-FFF2-40B4-BE49-F238E27FC236}">
                <a16:creationId xmlns:a16="http://schemas.microsoft.com/office/drawing/2014/main" xmlns="" id="{ECC7D772-C8F3-063D-C755-C96C0497CA08}"/>
              </a:ext>
            </a:extLst>
          </p:cNvPr>
          <p:cNvSpPr/>
          <p:nvPr/>
        </p:nvSpPr>
        <p:spPr>
          <a:xfrm>
            <a:off x="4405492" y="1495786"/>
            <a:ext cx="1506552" cy="178165"/>
          </a:xfrm>
          <a:prstGeom prst="roundRect">
            <a:avLst/>
          </a:prstGeom>
          <a:solidFill>
            <a:srgbClr val="FFFF00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2)</a:t>
            </a:r>
            <a:r>
              <a:rPr lang="th-TH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ขออนุมัติจัดซื้อ/จ้างแล้ว</a:t>
            </a:r>
            <a:endParaRPr lang="en-US" sz="8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สี่เหลี่ยมผืนผ้า: มุมมน 13">
            <a:extLst>
              <a:ext uri="{FF2B5EF4-FFF2-40B4-BE49-F238E27FC236}">
                <a16:creationId xmlns:a16="http://schemas.microsoft.com/office/drawing/2014/main" xmlns="" id="{64BAC700-7E9D-C2EA-0C0E-8DA13934775D}"/>
              </a:ext>
            </a:extLst>
          </p:cNvPr>
          <p:cNvSpPr/>
          <p:nvPr/>
        </p:nvSpPr>
        <p:spPr>
          <a:xfrm>
            <a:off x="2642355" y="1495787"/>
            <a:ext cx="1506552" cy="178165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190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8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1)</a:t>
            </a:r>
            <a:r>
              <a:rPr lang="th-TH" sz="8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จัดทำแผนการจัดซื้อ/จ้างแล้ว</a:t>
            </a:r>
            <a:endParaRPr lang="en-US" sz="8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สี่เหลี่ยมผืนผ้า: มุมมน 18">
            <a:extLst>
              <a:ext uri="{FF2B5EF4-FFF2-40B4-BE49-F238E27FC236}">
                <a16:creationId xmlns:a16="http://schemas.microsoft.com/office/drawing/2014/main" xmlns="" id="{9B75F52F-42BA-E217-4E2A-049F6EFEE4B1}"/>
              </a:ext>
            </a:extLst>
          </p:cNvPr>
          <p:cNvSpPr/>
          <p:nvPr/>
        </p:nvSpPr>
        <p:spPr>
          <a:xfrm>
            <a:off x="874097" y="1495787"/>
            <a:ext cx="1511673" cy="178164"/>
          </a:xfrm>
          <a:prstGeom prst="roundRect">
            <a:avLst/>
          </a:prstGeom>
          <a:solidFill>
            <a:srgbClr val="FF0000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8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</a:t>
            </a:r>
            <a:r>
              <a:rPr lang="th-TH" sz="8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ยังไม่ได้ดำเนินการ</a:t>
            </a:r>
            <a:endParaRPr lang="en-US" sz="8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67103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xmlns="" id="{287FFB7C-BAA7-5FD7-8F02-7AC72461CA8D}"/>
              </a:ext>
            </a:extLst>
          </p:cNvPr>
          <p:cNvSpPr/>
          <p:nvPr/>
        </p:nvSpPr>
        <p:spPr>
          <a:xfrm>
            <a:off x="236844" y="228778"/>
            <a:ext cx="11718312" cy="884904"/>
          </a:xfrm>
          <a:prstGeom prst="roundRect">
            <a:avLst/>
          </a:prstGeom>
          <a:noFill/>
          <a:ln w="57150" cmpd="thickThin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งบค่าบริการทางการแพทย์ที่เบิกจ่ายในลักษณะงบลงทุน (งบค่าเสื่อม) ปีงบประมาณ พ.ศ. </a:t>
            </a:r>
            <a:r>
              <a:rPr lang="en-US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ตามจำนวนรายการ  </a:t>
            </a:r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วงเงินหน่วยบริการสังกัดสป.สธ.</a:t>
            </a: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แยกรายแม่ข่าย </a:t>
            </a: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6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CDA04E0B-698C-7906-E9C6-6A73647965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26338" y="373705"/>
            <a:ext cx="1381535" cy="595848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ABCBC87B-A785-BADA-4F4A-3B517FD7F3F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88706" y="248442"/>
            <a:ext cx="787793" cy="789505"/>
          </a:xfrm>
          <a:prstGeom prst="rect">
            <a:avLst/>
          </a:prstGeom>
        </p:spPr>
      </p:pic>
      <p:pic>
        <p:nvPicPr>
          <p:cNvPr id="4" name="รูปภาพ 3">
            <a:extLst>
              <a:ext uri="{FF2B5EF4-FFF2-40B4-BE49-F238E27FC236}">
                <a16:creationId xmlns:a16="http://schemas.microsoft.com/office/drawing/2014/main" xmlns="" id="{F835878A-4918-705F-9702-FB7E7B283D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239" y="3429000"/>
            <a:ext cx="10825315" cy="3338254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xmlns="" id="{F6508961-4F25-DEBA-C081-B1BC561A155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5238" y="1258610"/>
            <a:ext cx="10825315" cy="2026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1521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xmlns="" id="{5EBDF07E-8E02-AAC0-E464-074A90DC9D8D}"/>
              </a:ext>
            </a:extLst>
          </p:cNvPr>
          <p:cNvSpPr/>
          <p:nvPr/>
        </p:nvSpPr>
        <p:spPr>
          <a:xfrm>
            <a:off x="236844" y="228778"/>
            <a:ext cx="11718312" cy="884904"/>
          </a:xfrm>
          <a:prstGeom prst="roundRect">
            <a:avLst/>
          </a:prstGeom>
          <a:noFill/>
          <a:ln w="57150" cmpd="thickThin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งบค่าบริการทางการแพทย์ที่เบิกจ่ายในลักษณะงบลงทุน (งบค่าเสื่อม) ปีงบประมาณ พ.ศ. </a:t>
            </a:r>
            <a:r>
              <a:rPr lang="en-US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ตามจำนวนรายการ  </a:t>
            </a:r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วงเงินระดับจังหวัด</a:t>
            </a: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แยกรายแม่ข่าย </a:t>
            </a: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6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B114C4FE-02C5-0187-4801-A8E230743CE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26338" y="373705"/>
            <a:ext cx="1381535" cy="595848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C50345EA-A8ED-2DF5-E37B-308F9A5E94A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88706" y="248442"/>
            <a:ext cx="787793" cy="789505"/>
          </a:xfrm>
          <a:prstGeom prst="rect">
            <a:avLst/>
          </a:prstGeom>
        </p:spPr>
      </p:pic>
      <p:pic>
        <p:nvPicPr>
          <p:cNvPr id="4" name="รูปภาพ 3">
            <a:extLst>
              <a:ext uri="{FF2B5EF4-FFF2-40B4-BE49-F238E27FC236}">
                <a16:creationId xmlns:a16="http://schemas.microsoft.com/office/drawing/2014/main" xmlns="" id="{489C91FF-A2AA-B3BE-3522-60071492EE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1716" y="3429000"/>
            <a:ext cx="10422194" cy="3306097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xmlns="" id="{274427C4-EB21-9A49-00F9-9CED2610A07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1716" y="1258609"/>
            <a:ext cx="10422194" cy="2026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5945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C420279A-FCB7-883A-32BC-975F622405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xmlns="" id="{54C44B6B-19CE-0293-D7DE-7B20DEAB51B4}"/>
              </a:ext>
            </a:extLst>
          </p:cNvPr>
          <p:cNvSpPr/>
          <p:nvPr/>
        </p:nvSpPr>
        <p:spPr>
          <a:xfrm>
            <a:off x="236844" y="228778"/>
            <a:ext cx="11718312" cy="884904"/>
          </a:xfrm>
          <a:prstGeom prst="roundRect">
            <a:avLst/>
          </a:prstGeom>
          <a:noFill/>
          <a:ln w="57150" cmpd="thickThin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งบค่าบริการทางการแพทย์ที่เบิกจ่ายในลักษณะงบลงทุน (งบค่าเสื่อม) ปีงบประมาณ พ.ศ. </a:t>
            </a:r>
            <a:r>
              <a:rPr lang="en-US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ตามจำนวนรายการ  </a:t>
            </a:r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วงเงินระดับเขต</a:t>
            </a: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แยกรายแม่ข่าย </a:t>
            </a: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6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10E9BB15-0BBE-88BF-9A72-D0280CA7F19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26338" y="373705"/>
            <a:ext cx="1381535" cy="595848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6A496530-BC87-F296-D772-09323F7CD7A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88706" y="248442"/>
            <a:ext cx="787793" cy="789505"/>
          </a:xfrm>
          <a:prstGeom prst="rect">
            <a:avLst/>
          </a:prstGeom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24160817-A13B-DB40-E20F-8670DB109B7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5923" t="12992" r="5001"/>
          <a:stretch>
            <a:fillRect/>
          </a:stretch>
        </p:blipFill>
        <p:spPr>
          <a:xfrm>
            <a:off x="1691148" y="1689651"/>
            <a:ext cx="9397558" cy="1664633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6E645C61-937E-BEBA-A00B-7216D6BABA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91148" y="3551583"/>
            <a:ext cx="9397558" cy="2984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3296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แผนภูมิ 11">
            <a:extLst>
              <a:ext uri="{FF2B5EF4-FFF2-40B4-BE49-F238E27FC236}">
                <a16:creationId xmlns:a16="http://schemas.microsoft.com/office/drawing/2014/main" xmlns="" id="{E977E9C3-5185-2C25-8478-D8BBDA43F30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60101814"/>
              </p:ext>
            </p:extLst>
          </p:nvPr>
        </p:nvGraphicFramePr>
        <p:xfrm>
          <a:off x="137652" y="2234082"/>
          <a:ext cx="4345856" cy="42714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xmlns="" id="{D5BD4DD0-F3E3-C15A-58B5-E63C82CB1F48}"/>
              </a:ext>
            </a:extLst>
          </p:cNvPr>
          <p:cNvSpPr/>
          <p:nvPr/>
        </p:nvSpPr>
        <p:spPr>
          <a:xfrm>
            <a:off x="1434547" y="1636279"/>
            <a:ext cx="2638894" cy="438017"/>
          </a:xfrm>
          <a:prstGeom prst="round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 i="0" u="none" strike="noStrike" kern="1200" spc="0" baseline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1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งบฯในสังกัดสป.สธ.ทั้งหมด</a:t>
            </a:r>
          </a:p>
          <a:p>
            <a:pPr algn="ctr">
              <a:defRPr sz="1400" b="1" i="0" u="none" strike="noStrike" kern="1200" spc="0" baseline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1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ที่ได้รับอนุมัติ </a:t>
            </a:r>
            <a:r>
              <a:rPr lang="en-US" sz="11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141,009,157.97 </a:t>
            </a:r>
            <a:r>
              <a:rPr lang="th-TH" sz="11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บาท</a:t>
            </a:r>
            <a:r>
              <a:rPr lang="en-US" sz="11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th-TH" sz="11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xmlns="" id="{222455EA-A361-4762-C1AD-812ACD606F79}"/>
              </a:ext>
            </a:extLst>
          </p:cNvPr>
          <p:cNvSpPr/>
          <p:nvPr/>
        </p:nvSpPr>
        <p:spPr>
          <a:xfrm>
            <a:off x="318052" y="236901"/>
            <a:ext cx="11615530" cy="878919"/>
          </a:xfrm>
          <a:prstGeom prst="roundRect">
            <a:avLst/>
          </a:prstGeom>
          <a:noFill/>
          <a:ln w="57150" cmpd="thickThin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สรุปการดำเนินการเบิกจ่ายตามงบประมาณ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งบค่าบริการทางการแพทย์ที่เบิกจ่ายในลักษณะงบลงทุน(งบค่าเสื่อม) ปีงบประมาณ พ.ศ. </a:t>
            </a:r>
            <a:r>
              <a:rPr lang="en-US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2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(ตามจำนวนงบประมาณ)  </a:t>
            </a:r>
            <a:r>
              <a:rPr lang="th-TH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หน่วยงานในสังกัดสป.สธ. </a:t>
            </a:r>
            <a:r>
              <a:rPr lang="th-TH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2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86CB48ED-A3DD-5191-D0A3-51FDC740E94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827074" y="409650"/>
            <a:ext cx="1236787" cy="533419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xmlns="" id="{351FBB53-79B4-2788-30F9-BA7B18CA1E2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9530" y="310244"/>
            <a:ext cx="705253" cy="706786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9C804F72-9F23-7737-B3B3-49A3806B29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26195" y="3389673"/>
            <a:ext cx="7607384" cy="3293016"/>
          </a:xfrm>
          <a:prstGeom prst="rect">
            <a:avLst/>
          </a:prstGeom>
        </p:spPr>
      </p:pic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xmlns="" id="{BAFC1FF3-D30B-0120-F782-230ECFD5D37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26195" y="1223522"/>
            <a:ext cx="7607384" cy="206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6300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4B84A5AE-F8D3-B55C-2686-05FF68201B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แผนภูมิ 11">
            <a:extLst>
              <a:ext uri="{FF2B5EF4-FFF2-40B4-BE49-F238E27FC236}">
                <a16:creationId xmlns:a16="http://schemas.microsoft.com/office/drawing/2014/main" xmlns="" id="{BA8EFC99-BE81-4709-2E35-D056220BDB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89220853"/>
              </p:ext>
            </p:extLst>
          </p:nvPr>
        </p:nvGraphicFramePr>
        <p:xfrm>
          <a:off x="41256" y="1779957"/>
          <a:ext cx="4555542" cy="44045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xmlns="" id="{15FF1D19-85E2-8339-EA5C-CE95E172B72F}"/>
              </a:ext>
            </a:extLst>
          </p:cNvPr>
          <p:cNvSpPr/>
          <p:nvPr/>
        </p:nvSpPr>
        <p:spPr>
          <a:xfrm>
            <a:off x="1537260" y="1445947"/>
            <a:ext cx="2917188" cy="435862"/>
          </a:xfrm>
          <a:prstGeom prst="round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 i="0" u="none" strike="noStrike" kern="1200" spc="0" baseline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1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งบฯ วงเงินระดับหน่วยบริการสังกัด สป.สธ.</a:t>
            </a:r>
          </a:p>
          <a:p>
            <a:pPr algn="ctr">
              <a:defRPr sz="1400" b="1" i="0" u="none" strike="noStrike" kern="1200" spc="0" baseline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1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ที่ได้รับอนุมัติ </a:t>
            </a:r>
            <a:r>
              <a:rPr lang="en-US" sz="11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141,009,157.97 </a:t>
            </a:r>
            <a:r>
              <a:rPr lang="th-TH" sz="11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บาท</a:t>
            </a:r>
            <a:r>
              <a:rPr lang="en-US" sz="11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th-TH" sz="11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xmlns="" id="{7AE794A6-B5B2-0EB3-B507-600C450458AF}"/>
              </a:ext>
            </a:extLst>
          </p:cNvPr>
          <p:cNvSpPr/>
          <p:nvPr/>
        </p:nvSpPr>
        <p:spPr>
          <a:xfrm>
            <a:off x="271670" y="227640"/>
            <a:ext cx="11608904" cy="739771"/>
          </a:xfrm>
          <a:prstGeom prst="roundRect">
            <a:avLst/>
          </a:prstGeom>
          <a:noFill/>
          <a:ln w="57150" cmpd="thickThin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สรุปการดำเนินการเบิกจ่ายตามงบประมาณ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งบค่าบริการทางการแพทย์ที่เบิกจ่ายในลักษณะงบลงทุน(งบค่าเสื่อม) ปีงบประมาณ พ.ศ. </a:t>
            </a:r>
            <a:r>
              <a:rPr lang="en-US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2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(ตามจำนวนงบประมาณ) </a:t>
            </a:r>
            <a:r>
              <a:rPr lang="th-TH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วงเงินระดับหน่วยบริการสังกัด สป.สธ.</a:t>
            </a:r>
            <a:r>
              <a:rPr lang="th-TH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2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613AA193-5D5F-09CC-ECAB-8A9477BD87A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904202" y="353023"/>
            <a:ext cx="1133798" cy="489000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xmlns="" id="{34C0D63D-1CE9-50B7-2C70-AC21674FF88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8938" y="273558"/>
            <a:ext cx="646526" cy="647931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769491B6-FC6D-028B-91DE-93DFAF43EC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39148" y="1119833"/>
            <a:ext cx="7141426" cy="1859341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E9F7DD9C-6C35-7376-96CB-61F2BE01195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39148" y="3131596"/>
            <a:ext cx="7141426" cy="3623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514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9C82B724-16AC-646C-538C-248AFDE23D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แผนภูมิ 11">
            <a:extLst>
              <a:ext uri="{FF2B5EF4-FFF2-40B4-BE49-F238E27FC236}">
                <a16:creationId xmlns:a16="http://schemas.microsoft.com/office/drawing/2014/main" xmlns="" id="{8249D393-4151-4F06-258A-CBD96AA30C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65177884"/>
              </p:ext>
            </p:extLst>
          </p:nvPr>
        </p:nvGraphicFramePr>
        <p:xfrm>
          <a:off x="94904" y="2087217"/>
          <a:ext cx="4162464" cy="424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xmlns="" id="{ABD68EB3-60FB-39F7-640B-4455A8DA2695}"/>
              </a:ext>
            </a:extLst>
          </p:cNvPr>
          <p:cNvSpPr/>
          <p:nvPr/>
        </p:nvSpPr>
        <p:spPr>
          <a:xfrm>
            <a:off x="1389768" y="1567441"/>
            <a:ext cx="2645519" cy="447634"/>
          </a:xfrm>
          <a:prstGeom prst="round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 i="0" u="none" strike="noStrike" kern="1200" spc="0" baseline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1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งบฯ วงเงินระดับจังหวัด</a:t>
            </a:r>
          </a:p>
          <a:p>
            <a:pPr algn="ctr">
              <a:defRPr sz="1400" b="1" i="0" u="none" strike="noStrike" kern="1200" spc="0" baseline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1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ที่ได้รับอนุมัติ </a:t>
            </a:r>
            <a:r>
              <a:rPr lang="en-US" sz="11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141,009,157.97 </a:t>
            </a:r>
            <a:r>
              <a:rPr lang="th-TH" sz="11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บาท</a:t>
            </a:r>
            <a:r>
              <a:rPr lang="en-US" sz="11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th-TH" sz="11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xmlns="" id="{D56D89DD-9F99-D7AA-9DAE-8C41AC61BF06}"/>
              </a:ext>
            </a:extLst>
          </p:cNvPr>
          <p:cNvSpPr/>
          <p:nvPr/>
        </p:nvSpPr>
        <p:spPr>
          <a:xfrm>
            <a:off x="238540" y="284299"/>
            <a:ext cx="11661912" cy="789506"/>
          </a:xfrm>
          <a:prstGeom prst="roundRect">
            <a:avLst/>
          </a:prstGeom>
          <a:noFill/>
          <a:ln w="57150" cmpd="thickThin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สรุปการดำเนินการเบิกจ่ายตามงบประมาณ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งบค่าบริการทางการแพทย์ที่เบิกจ่ายในลักษณะงบลงทุน(งบค่าเสื่อม) ปีงบประมาณ พ.ศ. </a:t>
            </a:r>
            <a:r>
              <a:rPr lang="en-US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2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(ตามจำนวนงบประมาณ) </a:t>
            </a:r>
            <a:r>
              <a:rPr lang="th-TH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วงเงินระดับจังหวัด</a:t>
            </a:r>
            <a:r>
              <a:rPr lang="th-TH" sz="12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2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89A94CA3-F251-D26D-E887-0E88EF207B6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791101" y="440597"/>
            <a:ext cx="1119487" cy="473410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xmlns="" id="{433FB915-6839-9CEC-0E4D-BDFD5F1E738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1427" y="363666"/>
            <a:ext cx="638365" cy="627273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BEF83A3D-32F9-1BB5-6FCA-11F1C61BCF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57368" y="3429000"/>
            <a:ext cx="7643084" cy="3329682"/>
          </a:xfrm>
          <a:prstGeom prst="rect">
            <a:avLst/>
          </a:prstGeom>
        </p:spPr>
      </p:pic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xmlns="" id="{6D4C5535-E826-9C4C-37B5-FD65E440D42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57366" y="1230103"/>
            <a:ext cx="7643085" cy="2116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6924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7103866B-B516-7EED-2E98-1F8D3A38A1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แผนภูมิ 11">
            <a:extLst>
              <a:ext uri="{FF2B5EF4-FFF2-40B4-BE49-F238E27FC236}">
                <a16:creationId xmlns:a16="http://schemas.microsoft.com/office/drawing/2014/main" xmlns="" id="{DA19EBF7-08EF-8B5F-272A-EDF075ABC42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14710330"/>
              </p:ext>
            </p:extLst>
          </p:nvPr>
        </p:nvGraphicFramePr>
        <p:xfrm>
          <a:off x="278297" y="2041580"/>
          <a:ext cx="3998736" cy="39266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xmlns="" id="{8F669788-818B-7671-11B5-AEF70675BB4D}"/>
              </a:ext>
            </a:extLst>
          </p:cNvPr>
          <p:cNvSpPr/>
          <p:nvPr/>
        </p:nvSpPr>
        <p:spPr>
          <a:xfrm>
            <a:off x="1124726" y="1334783"/>
            <a:ext cx="2585884" cy="500643"/>
          </a:xfrm>
          <a:prstGeom prst="round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 i="0" u="none" strike="noStrike" kern="1200" spc="0" baseline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1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งบฯ วงเงินระดับเขต</a:t>
            </a:r>
          </a:p>
          <a:p>
            <a:pPr algn="ctr">
              <a:defRPr sz="1400" b="1" i="0" u="none" strike="noStrike" kern="1200" spc="0" baseline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1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ที่ได้รับอนุมัติ </a:t>
            </a:r>
            <a:r>
              <a:rPr lang="en-US" sz="11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141,009,157.97 </a:t>
            </a:r>
            <a:r>
              <a:rPr lang="th-TH" sz="11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บาท</a:t>
            </a:r>
            <a:r>
              <a:rPr lang="en-US" sz="11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th-TH" sz="11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xmlns="" id="{60BF6358-77B9-6827-E3F2-74E2217CCDCB}"/>
              </a:ext>
            </a:extLst>
          </p:cNvPr>
          <p:cNvSpPr/>
          <p:nvPr/>
        </p:nvSpPr>
        <p:spPr>
          <a:xfrm>
            <a:off x="278296" y="254145"/>
            <a:ext cx="11595652" cy="806032"/>
          </a:xfrm>
          <a:prstGeom prst="roundRect">
            <a:avLst/>
          </a:prstGeom>
          <a:noFill/>
          <a:ln w="57150" cmpd="thickThin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สรุปการดำเนินการเบิกจ่ายตามงบประมาณ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งบค่าบริการทางการแพทย์ที่เบิกจ่ายในลักษณะงบลงทุน(งบค่าเสื่อม) ปีงบประมาณ พ.ศ. </a:t>
            </a:r>
            <a:r>
              <a:rPr lang="en-US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2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(ตามจำนวนงบประมาณ) </a:t>
            </a:r>
            <a:r>
              <a:rPr lang="th-TH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วงเงินระดับเขต</a:t>
            </a:r>
            <a:r>
              <a:rPr lang="th-TH" sz="12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2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E50A43E3-741E-DEAB-5074-99B53CD6AFB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948411" y="392515"/>
            <a:ext cx="1131168" cy="487866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xmlns="" id="{19788E75-2A8F-EEE4-BBE6-E992020804D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39113" y="459407"/>
            <a:ext cx="645026" cy="646428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B170298B-8353-203B-5BDF-9A7B0741D5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68877" y="1382544"/>
            <a:ext cx="7744826" cy="2124756"/>
          </a:xfrm>
          <a:prstGeom prst="rect">
            <a:avLst/>
          </a:prstGeom>
        </p:spPr>
      </p:pic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xmlns="" id="{E098A76F-E024-F25C-BA9C-05074564B9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68877" y="3687096"/>
            <a:ext cx="7744826" cy="2860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1809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22280450-9051-5E3D-4A14-ADEA27B4FD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F774B136-C08D-2B1D-A778-43E687F8901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223215" y="776825"/>
            <a:ext cx="1381535" cy="595848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xmlns="" id="{FA97D4D2-73F1-2626-4D55-568D658B48B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85583" y="651562"/>
            <a:ext cx="787793" cy="789505"/>
          </a:xfrm>
          <a:prstGeom prst="rect">
            <a:avLst/>
          </a:prstGeom>
        </p:spPr>
      </p:pic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xmlns="" id="{395B2E5C-65C3-45DC-6B6B-03297D877E80}"/>
              </a:ext>
            </a:extLst>
          </p:cNvPr>
          <p:cNvSpPr txBox="1"/>
          <p:nvPr/>
        </p:nvSpPr>
        <p:spPr>
          <a:xfrm>
            <a:off x="4718507" y="4571999"/>
            <a:ext cx="37396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>
                <a:solidFill>
                  <a:srgbClr val="0070C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1431577828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</TotalTime>
  <Words>1100</Words>
  <Application>Microsoft Office PowerPoint</Application>
  <PresentationFormat>กำหนดเอง</PresentationFormat>
  <Paragraphs>274</Paragraphs>
  <Slides>20</Slides>
  <Notes>6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20</vt:i4>
      </vt:variant>
    </vt:vector>
  </HeadingPairs>
  <TitlesOfParts>
    <vt:vector size="21" baseType="lpstr">
      <vt:lpstr>ธีมของ Office</vt:lpstr>
      <vt:lpstr>            การบริหารงบประมาณประจำปีงบประมาณ พ.ศ. 2568  ประจำปีงบประมาณ พ.ศ. 2569 </vt:lpstr>
      <vt:lpstr>เป้าหมายการเบิกจ่ายเงินงบประมาณและการใช้จ่ายภาครัฐ ประจำปีงบประมาณ พ.ศ. 2569 (จำแนกรายไตรมาส)</vt:lpstr>
      <vt:lpstr>งานนำเสนอ PowerPoint</vt:lpstr>
      <vt:lpstr>งบดำเนินงาน สสจ.อุดรธานี  ไตรมาสที่ 1-4/2569</vt:lpstr>
      <vt:lpstr>สรุปการเบิกจ่ายงบประมาณงบลงทุน  ปีงบประมาณ 2569 ไตรมาส 1-4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ความก้าวหน้าการดำเนินงาน  งบค่าบริการทางการแพทย์ที่เบิกจ่ายในลักษณะงบลงทุน(งบค่าเสื่อม) ปีงบประมาณ 2569  จังหวัดอุดรธานี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การบริหารงบประมาณประจำปีงบประมาณ พ.ศ. 2568  ประจำปีงบประมาณ พ.ศ. 2569 </dc:title>
  <dc:creator>Amnat Keta</dc:creator>
  <cp:lastModifiedBy>computer09-AIO</cp:lastModifiedBy>
  <cp:revision>35</cp:revision>
  <dcterms:created xsi:type="dcterms:W3CDTF">2026-08-28T03:50:15Z</dcterms:created>
  <dcterms:modified xsi:type="dcterms:W3CDTF">2026-09-28T07:31:40Z</dcterms:modified>
</cp:coreProperties>
</file>