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7"/>
  </p:notesMasterIdLst>
  <p:handoutMasterIdLst>
    <p:handoutMasterId r:id="rId18"/>
  </p:handoutMasterIdLst>
  <p:sldIdLst>
    <p:sldId id="316" r:id="rId3"/>
    <p:sldId id="317" r:id="rId4"/>
    <p:sldId id="318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29" r:id="rId16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-1044" y="-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4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442704901896259E-3"/>
          <c:y val="0.12095382395057087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6.5424856159388339E-2"/>
                  <c:y val="-0.2218102627971401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91325483843801"/>
                      <c:h val="0.107906945989401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6.5885661774625598E-2"/>
                  <c:y val="-8.6248263359095523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9.4737749756273401E-2"/>
                  <c:y val="2.5779139240942158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23316138881755"/>
                      <c:h val="0.1155590933376726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0.11640752691840819"/>
                  <c:y val="7.1365565907712758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829727238899351"/>
                      <c:h val="0.104803150792594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0.33460470344603305"/>
                  <c:y val="6.0097868770918432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25760234548441857"/>
                  <c:y val="0.21319597056271983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5709305033035301"/>
                      <c:h val="0.1661061800540272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9</c:v>
                </c:pt>
                <c:pt idx="3">
                  <c:v>5</c:v>
                </c:pt>
                <c:pt idx="4">
                  <c:v>2</c:v>
                </c:pt>
                <c:pt idx="5">
                  <c:v>589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8857094547"/>
          <c:y val="9.9160045283830725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5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1840920695584E-4"/>
          <c:y val="0.10850826903946986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8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9.4148069705687579E-2"/>
                  <c:y val="9.2867553040869993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773907035697791"/>
                  <c:y val="-0.1813161658065850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36300388.75</c:v>
                </c:pt>
                <c:pt idx="1">
                  <c:v>116269875.15000001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23.792571253460352</c:v>
                </c:pt>
                <c:pt idx="1">
                  <c:v>76.207428746539648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02/03/69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02/03/69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71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149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546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009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098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137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882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768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513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939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655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75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4201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516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0732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3984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746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8557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0646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3415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0364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5520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15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>
              <a:lumMod val="6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7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02/03/69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232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9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20" y="2769935"/>
            <a:ext cx="3073490" cy="268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542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022" y="852928"/>
            <a:ext cx="9459045" cy="1168378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ภาครัฐ</a:t>
            </a:r>
            <a:b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งบประมาณ พ.ศ. 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(จำแนกราย</a:t>
            </a:r>
            <a:r>
              <a:rPr lang="th-TH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ตัวแทนเนื้อหา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0050618"/>
              </p:ext>
            </p:extLst>
          </p:nvPr>
        </p:nvGraphicFramePr>
        <p:xfrm>
          <a:off x="1337022" y="2051639"/>
          <a:ext cx="9466729" cy="2579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914"/>
                <a:gridCol w="815412"/>
                <a:gridCol w="729230"/>
                <a:gridCol w="715971"/>
                <a:gridCol w="742489"/>
                <a:gridCol w="769006"/>
                <a:gridCol w="722601"/>
                <a:gridCol w="815412"/>
                <a:gridCol w="729229"/>
                <a:gridCol w="808783"/>
                <a:gridCol w="759682"/>
              </a:tblGrid>
              <a:tr h="498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เป้าหมายทั้งปี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983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ภาพรวม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620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รายจ่ายประจำ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740" y="4834550"/>
            <a:ext cx="1996935" cy="174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147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5059474" y="580505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26 กุมภาพันธ์ </a:t>
            </a:r>
            <a:r>
              <a:rPr lang="en-US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1267" y="863600"/>
            <a:ext cx="10456333" cy="4861715"/>
          </a:xfrm>
        </p:spPr>
        <p:txBody>
          <a:bodyPr/>
          <a:lstStyle/>
          <a:p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dirty="0"/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9270" y="5080056"/>
            <a:ext cx="1657134" cy="144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086581"/>
              </p:ext>
            </p:extLst>
          </p:nvPr>
        </p:nvGraphicFramePr>
        <p:xfrm>
          <a:off x="964336" y="1855137"/>
          <a:ext cx="10223501" cy="2962275"/>
        </p:xfrm>
        <a:graphic>
          <a:graphicData uri="http://schemas.openxmlformats.org/drawingml/2006/table">
            <a:tbl>
              <a:tblPr/>
              <a:tblGrid>
                <a:gridCol w="977293"/>
                <a:gridCol w="3325335"/>
                <a:gridCol w="2122757"/>
                <a:gridCol w="2122757"/>
                <a:gridCol w="1675359"/>
              </a:tblGrid>
              <a:tr h="600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69,878,946.00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48,089,983.76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68.82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111,226,000.00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110,040,455.00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98.93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181,104,946.00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158,130,438.76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87.31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1684371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1-2/256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273318" y="5744130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26 กุมภาพันธ์ 2569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910" y="5210269"/>
            <a:ext cx="1645142" cy="143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5152771"/>
              </p:ext>
            </p:extLst>
          </p:nvPr>
        </p:nvGraphicFramePr>
        <p:xfrm>
          <a:off x="1028205" y="965817"/>
          <a:ext cx="10515600" cy="4244452"/>
        </p:xfrm>
        <a:graphic>
          <a:graphicData uri="http://schemas.openxmlformats.org/drawingml/2006/table">
            <a:tbl>
              <a:tblPr/>
              <a:tblGrid>
                <a:gridCol w="773739"/>
                <a:gridCol w="3665590"/>
                <a:gridCol w="1634524"/>
                <a:gridCol w="1704644"/>
                <a:gridCol w="1682883"/>
                <a:gridCol w="1054220"/>
              </a:tblGrid>
              <a:tr h="522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คงเหลือ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</a:tr>
              <a:tr h="50788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งปม.ตามกลุ่มงาน/หน่วยงาน สสจ.อุดรธานี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12,059,568.00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2,922,657.45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9,136,910.55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24.24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3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งบประมาณขั้นต่ำ (เงินไม่ทำเวชฯ/ประกันสังคม/ค่าสาธารณูปโภค/ชันสูตร)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2,202,154.00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1,688,445.11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513,708.89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76.67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4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ค่าตอบแทนกำลังคนด้านสาธารณสุข   (ค่าตอบแทนเบี้ยเลี้ยงเหมาจ่าย)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29,572,923.00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26,966,617.00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2,606,306.00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91.19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 พ.ต.ส.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25,287,000.00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16,244,174.20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9,042,825.80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64.24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งบเบิกแทนกัน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450,411.00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91,130.00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359,281.00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20.23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งบอุดหนุน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81,000.00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55,000.00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26,000.00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67.90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งบรายจ่ายอื่น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225,890.00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121,960.00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103,930.00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53.99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69,878,946.00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48,089,983.76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21,788,962.24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68.82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595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450950" y="5709136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26 กุมภาพันธ์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365" y="4792235"/>
            <a:ext cx="1835159" cy="160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003666"/>
              </p:ext>
            </p:extLst>
          </p:nvPr>
        </p:nvGraphicFramePr>
        <p:xfrm>
          <a:off x="1242925" y="1466071"/>
          <a:ext cx="10515599" cy="2647880"/>
        </p:xfrm>
        <a:graphic>
          <a:graphicData uri="http://schemas.openxmlformats.org/drawingml/2006/table">
            <a:tbl>
              <a:tblPr/>
              <a:tblGrid>
                <a:gridCol w="859965"/>
                <a:gridCol w="3443021"/>
                <a:gridCol w="2200498"/>
                <a:gridCol w="2200498"/>
                <a:gridCol w="1811617"/>
              </a:tblGrid>
              <a:tr h="949061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หมวดเงิน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    เบิกจ่าย+</a:t>
                      </a:r>
                      <a:r>
                        <a:rPr lang="en-US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PO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ครุภัณฑ์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19,752,800.00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18,821,190.00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95.28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สิ่งก่อสร้าง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91,473,200.00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91,219,265.00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99.72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021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491" marR="9491" marT="94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111,226,000.00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110,040,455.00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98.93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235057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22702" y="237148"/>
            <a:ext cx="10515600" cy="413473"/>
          </a:xfrm>
        </p:spPr>
        <p:txBody>
          <a:bodyPr>
            <a:noAutofit/>
          </a:bodyPr>
          <a:lstStyle/>
          <a:p>
            <a:pPr algn="ctr"/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รายละเอียดการจัดสรร 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Fix </a:t>
            </a:r>
            <a:r>
              <a:rPr lang="en-US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coxt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 (งบดำเนินงานตามภารกิจพื้นฐานและสาธารณูปโภค) 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2569 งวดที่ 1 (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ไตรมาส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1-2 ต.ค.68-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มี.ค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69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 ณ 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26 ก.พ.69</a:t>
            </a:r>
            <a:endParaRPr lang="th-TH" sz="1400" b="1" dirty="0">
              <a:solidFill>
                <a:schemeClr val="tx2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2313" y="5884719"/>
            <a:ext cx="900350" cy="78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034729"/>
              </p:ext>
            </p:extLst>
          </p:nvPr>
        </p:nvGraphicFramePr>
        <p:xfrm>
          <a:off x="2565070" y="783766"/>
          <a:ext cx="7588334" cy="5795154"/>
        </p:xfrm>
        <a:graphic>
          <a:graphicData uri="http://schemas.openxmlformats.org/drawingml/2006/table">
            <a:tbl>
              <a:tblPr/>
              <a:tblGrid>
                <a:gridCol w="615963"/>
                <a:gridCol w="2190095"/>
                <a:gridCol w="1688198"/>
                <a:gridCol w="1768044"/>
                <a:gridCol w="1326034"/>
              </a:tblGrid>
              <a:tr h="428247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หน่วยงาน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จัดสรร</a:t>
                      </a:r>
                      <a:b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เบิกจ่าย+ใบสำคัญ</a:t>
                      </a:r>
                      <a:b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th-TH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สสอ</a:t>
                      </a: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.เมือง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14,000.00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14,000.00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สสอ.เพ็ญ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สสอ.กุมภวาปี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สสอ.บ้านดุง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สสอ.บ้านผือ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สสอ.หนองหาน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11,553.02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96.28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สสอ.น้ำโสม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11,977.40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99.81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สสอ.หนองวัวซอ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11,076.31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92.30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สสอ.วังสามหมอ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11,406.88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95.06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สสอ.กุดจับ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11,914.10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99.28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สสอ.ทุ่งฝน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12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สสอ.ไชยวาน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10,483.09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87.36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สสอ.ศรีธาตุ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10,975.80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91.47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14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สสอ.โนนสะอาด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15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สสอ.สร้างคอม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16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สสอ.พิบูลรักษ์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สสอ.หนองแสง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-  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18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สสอ.นายูง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19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สสอ.กู่แก้ว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83.33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สสอ.ประจักษ์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186" marR="5186" marT="51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83.33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56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รวมทั้งสิ้น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242,000.00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197,386.60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81.56 </a:t>
                      </a:r>
                    </a:p>
                  </a:txBody>
                  <a:tcPr marL="5186" marR="5186" marT="51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8711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577" y="2303232"/>
            <a:ext cx="10076337" cy="1501657"/>
          </a:xfrm>
        </p:spPr>
        <p:txBody>
          <a:bodyPr>
            <a:normAutofit/>
          </a:bodyPr>
          <a:lstStyle/>
          <a:p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ความก้าวหน้าการดำเนินงานงบค่าบริการทางการแพทย์</a:t>
            </a:r>
            <a:b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(งบค่าเสื่อม) ปีงบประมาณ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xmlns="" id="{55276924-BD06-1811-62F0-DC778DDFCA95}"/>
              </a:ext>
            </a:extLst>
          </p:cNvPr>
          <p:cNvSpPr txBox="1"/>
          <p:nvPr/>
        </p:nvSpPr>
        <p:spPr>
          <a:xfrm>
            <a:off x="6150077" y="4539323"/>
            <a:ext cx="5113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27 </a:t>
            </a:r>
            <a:r>
              <a:rPr lang="th-TH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กุมภาพันธ์</a:t>
            </a:r>
            <a:r>
              <a:rPr lang="en-US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2569</a:t>
            </a:r>
            <a:endParaRPr lang="th-TH" b="1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DD668738-E373-26BE-DAEF-934AE2234C5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637086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xmlns="" id="{F7820030-6789-4434-66F4-0A3D08ECD89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458348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04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(ตามจำนวนรายการ) หน่วยงานในสังกัด สป.สธ.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:a16="http://schemas.microsoft.com/office/drawing/2014/main" xmlns="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82367491"/>
              </p:ext>
            </p:extLst>
          </p:nvPr>
        </p:nvGraphicFramePr>
        <p:xfrm>
          <a:off x="330466" y="1430365"/>
          <a:ext cx="7004779" cy="4879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xmlns="" id="{65974F17-93DD-ACC3-977E-6A74A6A889D1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04B82855-340C-4166-66B3-BFD698A9BF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0E4C4DC-8217-C6AB-BA73-9EFEA9C4A2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 descr="รูปภาพประกอบด้วย ข้อความ, ภาพหน้าจอ, ซอฟต์แวร์, จำนวน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xmlns="" id="{6F2CF651-2012-1472-383E-F57A4B3D6F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6055" y="1363948"/>
            <a:ext cx="3665513" cy="5353665"/>
          </a:xfrm>
          <a:prstGeom prst="rect">
            <a:avLst/>
          </a:prstGeom>
        </p:spPr>
      </p:pic>
      <p:sp>
        <p:nvSpPr>
          <p:cNvPr id="13" name="ลูกศร: รูปห้าเหลี่ยม 12">
            <a:extLst>
              <a:ext uri="{FF2B5EF4-FFF2-40B4-BE49-F238E27FC236}">
                <a16:creationId xmlns:a16="http://schemas.microsoft.com/office/drawing/2014/main" xmlns="" id="{632FB22A-6CEE-DF7A-A9B6-EE7695B3E3C7}"/>
              </a:ext>
            </a:extLst>
          </p:cNvPr>
          <p:cNvSpPr/>
          <p:nvPr/>
        </p:nvSpPr>
        <p:spPr>
          <a:xfrm rot="10800000">
            <a:off x="5456903" y="1725559"/>
            <a:ext cx="2455606" cy="951269"/>
          </a:xfrm>
          <a:prstGeom prst="homePlate">
            <a:avLst>
              <a:gd name="adj" fmla="val 86434"/>
            </a:avLst>
          </a:prstGeom>
          <a:gradFill flip="none" rotWithShape="1">
            <a:gsLst>
              <a:gs pos="0">
                <a:srgbClr val="00206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2700000" scaled="1"/>
            <a:tileRect/>
          </a:gradFill>
          <a:ln w="508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219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xmlns="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1661446"/>
              </p:ext>
            </p:extLst>
          </p:nvPr>
        </p:nvGraphicFramePr>
        <p:xfrm>
          <a:off x="707439" y="1175203"/>
          <a:ext cx="5781368" cy="5000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EB60023-9BFC-C805-5C5E-52932BF9006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0606C7D2-92F2-A339-468A-914F89C977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2F3D2769-4A0B-5338-D465-651D09159EC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 descr="รูปภาพประกอบด้วย ข้อความ, ภาพหน้าจอ, ตัวอักษร, จำนวน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xmlns="" id="{15513E31-65FA-AA1A-6903-BEE0E0504D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0780" y="1297341"/>
            <a:ext cx="4095763" cy="5361375"/>
          </a:xfrm>
          <a:prstGeom prst="rect">
            <a:avLst/>
          </a:prstGeom>
        </p:spPr>
      </p:pic>
      <p:sp>
        <p:nvSpPr>
          <p:cNvPr id="9" name="ลูกศร: รูปห้าเหลี่ยม 8">
            <a:extLst>
              <a:ext uri="{FF2B5EF4-FFF2-40B4-BE49-F238E27FC236}">
                <a16:creationId xmlns:a16="http://schemas.microsoft.com/office/drawing/2014/main" xmlns="" id="{4B21DE6E-6F21-F50D-BE4F-A733C3F16B84}"/>
              </a:ext>
            </a:extLst>
          </p:cNvPr>
          <p:cNvSpPr/>
          <p:nvPr/>
        </p:nvSpPr>
        <p:spPr>
          <a:xfrm rot="10800000">
            <a:off x="5456903" y="1777180"/>
            <a:ext cx="2197510" cy="744789"/>
          </a:xfrm>
          <a:prstGeom prst="homePlate">
            <a:avLst>
              <a:gd name="adj" fmla="val 86434"/>
            </a:avLst>
          </a:prstGeom>
          <a:gradFill flip="none" rotWithShape="1">
            <a:gsLst>
              <a:gs pos="0">
                <a:srgbClr val="00206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2700000" scaled="1"/>
            <a:tileRect/>
          </a:gradFill>
          <a:ln w="508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8104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64DBA29-78C8-B521-5B93-D96B2082C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B38BE568-AE85-99D9-C17D-CCF117845F33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1ECAE5A-1291-0E4A-B4FA-7D9A735FEE0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AA64D04E-AD5B-6B17-DDD7-593F1F0F7B9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0A4255A6-AB1F-35C1-4C3E-43B444821E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6" name="รูปภาพ 5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xmlns="" id="{37737AC9-69C8-3BF0-4D1B-BCE4EE857C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903" y="3530184"/>
            <a:ext cx="10382557" cy="3128533"/>
          </a:xfrm>
          <a:prstGeom prst="rect">
            <a:avLst/>
          </a:prstGeom>
        </p:spPr>
      </p:pic>
      <p:pic>
        <p:nvPicPr>
          <p:cNvPr id="10" name="รูปภาพ 9" descr="รูปภาพประกอบด้วย ภาพหน้าจอ, ข้อความ, พล็อต, ไลน์">
            <a:extLst>
              <a:ext uri="{FF2B5EF4-FFF2-40B4-BE49-F238E27FC236}">
                <a16:creationId xmlns:a16="http://schemas.microsoft.com/office/drawing/2014/main" xmlns="" id="{72E48F4A-89E2-4683-1475-83610BBC6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479" y="1100772"/>
            <a:ext cx="10512617" cy="227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15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D51ECF9-6155-9C9C-A055-455C07485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784B581B-BFF8-8222-896D-D14F0614C1A1}"/>
              </a:ext>
            </a:extLst>
          </p:cNvPr>
          <p:cNvCxnSpPr>
            <a:cxnSpLocks/>
          </p:cNvCxnSpPr>
          <p:nvPr/>
        </p:nvCxnSpPr>
        <p:spPr>
          <a:xfrm>
            <a:off x="0" y="75478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8D330C9E-FA4F-0A8D-6389-8B1B1BCD6748}"/>
              </a:ext>
            </a:extLst>
          </p:cNvPr>
          <p:cNvSpPr txBox="1">
            <a:spLocks/>
          </p:cNvSpPr>
          <p:nvPr/>
        </p:nvSpPr>
        <p:spPr>
          <a:xfrm>
            <a:off x="218941" y="22108"/>
            <a:ext cx="9584166" cy="6029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6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 สป.สธ. </a:t>
            </a:r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7A1AEA2A-34A1-03A5-5BF7-F240172BF2D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70369" y="122014"/>
            <a:ext cx="1166315" cy="50302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C7E374EB-B7EF-3A5C-0F52-8D3A68FD2D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952" y="35386"/>
            <a:ext cx="665069" cy="666514"/>
          </a:xfrm>
          <a:prstGeom prst="rect">
            <a:avLst/>
          </a:prstGeom>
        </p:spPr>
      </p:pic>
      <p:pic>
        <p:nvPicPr>
          <p:cNvPr id="12" name="รูปภาพ 11" descr="รูปภาพประกอบด้วย ข้อความ, ภาพหน้าจอ, ไลน์, พล็อต">
            <a:extLst>
              <a:ext uri="{FF2B5EF4-FFF2-40B4-BE49-F238E27FC236}">
                <a16:creationId xmlns:a16="http://schemas.microsoft.com/office/drawing/2014/main" xmlns="" id="{CB3D7FC4-DE36-0DC5-58AF-C5FE216481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335" y="754780"/>
            <a:ext cx="11164530" cy="2615229"/>
          </a:xfrm>
          <a:prstGeom prst="rect">
            <a:avLst/>
          </a:prstGeom>
        </p:spPr>
      </p:pic>
      <p:sp>
        <p:nvSpPr>
          <p:cNvPr id="11" name="วงรี 10">
            <a:extLst>
              <a:ext uri="{FF2B5EF4-FFF2-40B4-BE49-F238E27FC236}">
                <a16:creationId xmlns:a16="http://schemas.microsoft.com/office/drawing/2014/main" xmlns="" id="{3778EEBC-2845-9EB2-A87D-1134722F2DC1}"/>
              </a:ext>
            </a:extLst>
          </p:cNvPr>
          <p:cNvSpPr/>
          <p:nvPr/>
        </p:nvSpPr>
        <p:spPr>
          <a:xfrm>
            <a:off x="10309123" y="1464972"/>
            <a:ext cx="781829" cy="1545465"/>
          </a:xfrm>
          <a:prstGeom prst="ellipse">
            <a:avLst/>
          </a:prstGeom>
          <a:solidFill>
            <a:srgbClr val="FF0000">
              <a:alpha val="20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pic>
        <p:nvPicPr>
          <p:cNvPr id="6" name="รูปภาพ 5" descr="รูปภาพประกอบด้วย ข้อความ, ภาพหน้าจอ, จำนวน, ตัวอักษร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xmlns="" id="{AF3711F9-B3C7-C8E2-4286-E53DF6D778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335" y="3429000"/>
            <a:ext cx="11319388" cy="3252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065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DBA54BD-E607-FB76-5535-D36B44D09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F2BF434D-BCD6-E1E2-6CAF-C7FFE81A7972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A17781DB-0F40-A0D6-210C-45B6E849A6FE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D8B1CB45-9466-4251-5449-D2C4CE3ACCE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7FE94565-178F-CCAA-ADC1-51BE8D51A3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 descr="รูปภาพประกอบด้วย ข้อความ, ภาพหน้าจอ, พล็อต, ตัวอักษร">
            <a:extLst>
              <a:ext uri="{FF2B5EF4-FFF2-40B4-BE49-F238E27FC236}">
                <a16:creationId xmlns:a16="http://schemas.microsoft.com/office/drawing/2014/main" xmlns="" id="{F4E0E7F4-6333-0F3A-2797-F7E47C6C5C1D}"/>
              </a:ext>
              <a:ext uri="{C183D7F6-B498-43B3-948B-1728B52AA6E4}">
                <adec:decorative xmlns:adec="http://schemas.microsoft.com/office/drawing/2017/decorative" xmlns="" val="0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973" y="1100771"/>
            <a:ext cx="10480609" cy="2497834"/>
          </a:xfrm>
          <a:prstGeom prst="rect">
            <a:avLst/>
          </a:prstGeom>
        </p:spPr>
      </p:pic>
      <p:pic>
        <p:nvPicPr>
          <p:cNvPr id="9" name="รูปภาพ 8" descr="รูปภาพประกอบด้วย ข้อความ, ภาพหน้าจอ, จำนวน, ตัวอักษร">
            <a:extLst>
              <a:ext uri="{FF2B5EF4-FFF2-40B4-BE49-F238E27FC236}">
                <a16:creationId xmlns:a16="http://schemas.microsoft.com/office/drawing/2014/main" xmlns="" id="{048CD192-2906-6F1F-A15C-EE1E95371B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2780" y="3657596"/>
            <a:ext cx="10466439" cy="3074407"/>
          </a:xfrm>
          <a:prstGeom prst="rect">
            <a:avLst/>
          </a:prstGeom>
        </p:spPr>
      </p:pic>
      <p:sp>
        <p:nvSpPr>
          <p:cNvPr id="12" name="วงรี 11">
            <a:extLst>
              <a:ext uri="{FF2B5EF4-FFF2-40B4-BE49-F238E27FC236}">
                <a16:creationId xmlns:a16="http://schemas.microsoft.com/office/drawing/2014/main" xmlns="" id="{6DC31424-DD94-CEE8-AE16-4AB86ED37F2A}"/>
              </a:ext>
            </a:extLst>
          </p:cNvPr>
          <p:cNvSpPr/>
          <p:nvPr/>
        </p:nvSpPr>
        <p:spPr>
          <a:xfrm>
            <a:off x="9933144" y="1354882"/>
            <a:ext cx="656822" cy="1764406"/>
          </a:xfrm>
          <a:prstGeom prst="ellipse">
            <a:avLst/>
          </a:prstGeom>
          <a:solidFill>
            <a:srgbClr val="FF0000">
              <a:alpha val="20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943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36E0B1E-4BAC-2336-F14C-4DC137B4A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9FC2F8DE-033B-D54B-5E58-E5EA947073A0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26E6310-8019-80A3-04A5-C18B0E05FDA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FD191488-CE18-4161-8876-28701957DCE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45146E43-1784-338F-2B82-14AA7F9352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 descr="รูปภาพประกอบด้วย ข้อความ, ภาพหน้าจอ, ตัวอักษร, จำนวน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xmlns="" id="{D08BF146-D6A5-5203-0B30-4021D3F4B3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1835" y="4081135"/>
            <a:ext cx="9888330" cy="2172003"/>
          </a:xfrm>
          <a:prstGeom prst="rect">
            <a:avLst/>
          </a:prstGeom>
        </p:spPr>
      </p:pic>
      <p:pic>
        <p:nvPicPr>
          <p:cNvPr id="9" name="รูปภาพ 8" descr="รูปภาพประกอบด้วย ภาพหน้าจอ, ข้อความ, ไลน์, พล็อต">
            <a:extLst>
              <a:ext uri="{FF2B5EF4-FFF2-40B4-BE49-F238E27FC236}">
                <a16:creationId xmlns:a16="http://schemas.microsoft.com/office/drawing/2014/main" xmlns="" id="{BAD9F8E5-9C78-19B9-9D19-08FD15F90E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3044" y="1224121"/>
            <a:ext cx="8517195" cy="270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695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xmlns="" id="{93F768A6-14C7-8F73-A4B3-95E35D90D3CA}"/>
              </a:ext>
            </a:extLst>
          </p:cNvPr>
          <p:cNvSpPr txBox="1"/>
          <p:nvPr/>
        </p:nvSpPr>
        <p:spPr>
          <a:xfrm>
            <a:off x="4642426" y="5253902"/>
            <a:ext cx="3182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C520B63E-DE1D-EDFA-A665-C37735631AC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711222"/>
            <a:ext cx="2160269" cy="931712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B17538A3-C1FF-0BD2-0C66-7544F9B19A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532484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238692"/>
      </p:ext>
    </p:extLst>
  </p:cSld>
  <p:clrMapOvr>
    <a:masterClrMapping/>
  </p:clrMapOvr>
</p:sld>
</file>

<file path=ppt/theme/theme1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2340</TotalTime>
  <Words>832</Words>
  <Application>Microsoft Office PowerPoint</Application>
  <PresentationFormat>กำหนดเอง</PresentationFormat>
  <Paragraphs>295</Paragraphs>
  <Slides>14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14</vt:i4>
      </vt:variant>
    </vt:vector>
  </HeadingPairs>
  <TitlesOfParts>
    <vt:vector size="16" baseType="lpstr">
      <vt:lpstr>1_ธีมของ Office</vt:lpstr>
      <vt:lpstr>2_ธีมของ Office</vt:lpstr>
      <vt:lpstr>            การบริหารงบประมาณประจำปีงบประมาณ พ.ศ. 2568  ประจำปีงบประมาณ พ.ศ. 2569 </vt:lpstr>
      <vt:lpstr>เป้าหมายการเบิกจ่ายเงินงบประมาณและการใช้จ่ายภาครัฐ ประจำปีงบประมาณ พ.ศ. 2569 (จำแนกรายไตรมาส)</vt:lpstr>
      <vt:lpstr>งานนำเสนอ PowerPoint</vt:lpstr>
      <vt:lpstr>งบดำเนินงาน สสจ.อุดรธานี  ไตรมาสที่ 1-2/2569</vt:lpstr>
      <vt:lpstr>สรุปการเบิกจ่ายงบประมาณงบลงทุน  ปีงบประมาณ 2569 ไตรมาส 1-2</vt:lpstr>
      <vt:lpstr>รายละเอียดการจัดสรร Fix coxt   สสอ.  (งบดำเนินงานตามภารกิจพื้นฐานและสาธารณูปโภค)  ปีงบประมาณ 2569 งวดที่ 1 (ไตรมาส 1-2 ต.ค.68-มี.ค 69)  ณ 26 ก.พ.69</vt:lpstr>
      <vt:lpstr>ความก้าวหน้าการดำเนินงานงบค่าบริการทางการแพทย์ ที่เบิกจ่ายในลักษณะงบลงทุน (งบค่าเสื่อม) ปีงบประมาณ 2568 จังหวัดอุดรธานี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computer09-AIO</cp:lastModifiedBy>
  <cp:revision>224</cp:revision>
  <cp:lastPrinted>2026-03-02T10:21:26Z</cp:lastPrinted>
  <dcterms:created xsi:type="dcterms:W3CDTF">2024-10-22T08:37:13Z</dcterms:created>
  <dcterms:modified xsi:type="dcterms:W3CDTF">2026-03-02T10:22:25Z</dcterms:modified>
</cp:coreProperties>
</file>