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handoutMasterIdLst>
    <p:handoutMasterId r:id="rId18"/>
  </p:handoutMasterIdLst>
  <p:sldIdLst>
    <p:sldId id="313" r:id="rId3"/>
    <p:sldId id="323" r:id="rId4"/>
    <p:sldId id="315" r:id="rId5"/>
    <p:sldId id="316" r:id="rId6"/>
    <p:sldId id="317" r:id="rId7"/>
    <p:sldId id="328" r:id="rId8"/>
    <p:sldId id="329" r:id="rId9"/>
    <p:sldId id="330" r:id="rId10"/>
    <p:sldId id="331" r:id="rId11"/>
    <p:sldId id="332" r:id="rId12"/>
    <p:sldId id="333" r:id="rId13"/>
    <p:sldId id="334" r:id="rId14"/>
    <p:sldId id="335" r:id="rId15"/>
    <p:sldId id="336" r:id="rId16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สไตล์ธีม 2 - เน้น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-114" y="-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 </a:t>
            </a:r>
          </a:p>
          <a:p>
            <a:pPr>
              <a:defRPr sz="14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5552232672678915"/>
          <c:y val="1.1786306938714284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40"/>
      <c:rotY val="14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6703896090773933E-3"/>
          <c:y val="0.12095390321598361"/>
          <c:w val="0.84357770587498759"/>
          <c:h val="0.7355185554481200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9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6.5424856159388339E-2"/>
                  <c:y val="-0.22181026279714011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91325483843801"/>
                      <c:h val="0.107906945989401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6.5885661774625598E-2"/>
                  <c:y val="-8.6248263359095523E-2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6327457297368"/>
                      <c:h val="0.116359603073416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9.4737749756273401E-2"/>
                  <c:y val="2.5779139240942158E-2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solidFill>
                    <a:srgbClr val="FFC000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23316138881755"/>
                      <c:h val="0.1155590933376726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-0.11640752691840819"/>
                  <c:y val="7.1365565907712758E-2"/>
                </c:manualLayout>
              </c:layout>
              <c:numFmt formatCode="0.00%" sourceLinked="0"/>
              <c:spPr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0829727238899351"/>
                      <c:h val="0.1048031507925945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-0.33460470344603305"/>
                  <c:y val="6.0097868770918432E-2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886244519184418"/>
                      <c:h val="0.1062723697396899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0.24128491419929166"/>
                  <c:y val="0.15853751011140529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5709305033035301"/>
                      <c:h val="0.1661061800540272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19</c:v>
                </c:pt>
                <c:pt idx="3">
                  <c:v>4</c:v>
                </c:pt>
                <c:pt idx="4">
                  <c:v>10</c:v>
                </c:pt>
                <c:pt idx="5">
                  <c:v>572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สถานะการเบิกจ่ายเงิน </a:t>
            </a:r>
          </a:p>
          <a:p>
            <a:pPr>
              <a:defRPr sz="20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3998618857094547"/>
          <c:y val="9.9160045283830725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25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2223142193867266E-4"/>
          <c:y val="0.10850822160891779"/>
          <c:w val="0.99752488009347751"/>
          <c:h val="0.886731768236926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20"/>
          <c:dPt>
            <c:idx val="0"/>
            <c:bubble3D val="0"/>
            <c:explosion val="6"/>
            <c:spPr>
              <a:solidFill>
                <a:schemeClr val="tx2">
                  <a:lumMod val="50000"/>
                  <a:lumOff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explosion val="8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9.4148069705687579E-2"/>
                  <c:y val="9.2867553040869993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4004808459370978"/>
                      <c:h val="0.17997530415820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-0.1773907035697791"/>
                  <c:y val="-0.18131616580658505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9161966001318101"/>
                      <c:h val="0.193336882728109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44658088.75</c:v>
                </c:pt>
                <c:pt idx="1">
                  <c:v>107912175.15000001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คิดร้อยละ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B76-4F94-806B-94F5627D48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B76-4F94-806B-94F5627D48D5}"/>
              </c:ext>
            </c:extLst>
          </c:dPt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29.27050632833047</c:v>
                </c:pt>
                <c:pt idx="1">
                  <c:v>70.72949367166953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95-42DF-BCA4-6221D76047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0C52A-76DC-4A83-820A-1B5659C877A6}" type="datetimeFigureOut">
              <a:rPr lang="th-TH" smtClean="0"/>
              <a:t>29/12/68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4A27E-1B5C-4BDB-9721-23CDE54EC1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92996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72F65-D46F-4A74-AB63-F0CD729DACC9}" type="datetimeFigureOut">
              <a:rPr lang="th-TH" smtClean="0"/>
              <a:t>29/12/68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D8EDC-0E94-4B1C-9257-9CB17CEB88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6907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2218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719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EA18DD-E85C-4523-83D2-6EEE8E29F881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816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16208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38929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="" xmlns:a16="http://schemas.microsoft.com/office/drawing/2014/main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8648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5118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3663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29/12/68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14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="" xmlns:a16="http://schemas.microsoft.com/office/drawing/2014/main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="" xmlns:a16="http://schemas.microsoft.com/office/drawing/2014/main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="" xmlns:a16="http://schemas.microsoft.com/office/drawing/2014/main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29/12/68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="" xmlns:a16="http://schemas.microsoft.com/office/drawing/2014/main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="" xmlns:a16="http://schemas.microsoft.com/office/drawing/2014/main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215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="" xmlns:a16="http://schemas.microsoft.com/office/drawing/2014/main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29/12/68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="" xmlns:a16="http://schemas.microsoft.com/office/drawing/2014/main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="" xmlns:a16="http://schemas.microsoft.com/office/drawing/2014/main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1648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="" xmlns:a16="http://schemas.microsoft.com/office/drawing/2014/main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29/12/68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="" xmlns:a16="http://schemas.microsoft.com/office/drawing/2014/main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="" xmlns:a16="http://schemas.microsoft.com/office/drawing/2014/main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122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29/12/68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020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="" xmlns:a16="http://schemas.microsoft.com/office/drawing/2014/main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29/12/68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6580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83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="" xmlns:a16="http://schemas.microsoft.com/office/drawing/2014/main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4567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="" xmlns:a16="http://schemas.microsoft.com/office/drawing/2014/main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29/12/68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8424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29/12/68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9527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29/12/68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0808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29/12/68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9502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="" xmlns:a16="http://schemas.microsoft.com/office/drawing/2014/main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="" xmlns:a16="http://schemas.microsoft.com/office/drawing/2014/main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="" xmlns:a16="http://schemas.microsoft.com/office/drawing/2014/main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29/12/68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="" xmlns:a16="http://schemas.microsoft.com/office/drawing/2014/main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="" xmlns:a16="http://schemas.microsoft.com/office/drawing/2014/main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6183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="" xmlns:a16="http://schemas.microsoft.com/office/drawing/2014/main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29/12/68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="" xmlns:a16="http://schemas.microsoft.com/office/drawing/2014/main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="" xmlns:a16="http://schemas.microsoft.com/office/drawing/2014/main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2913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="" xmlns:a16="http://schemas.microsoft.com/office/drawing/2014/main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29/12/68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="" xmlns:a16="http://schemas.microsoft.com/office/drawing/2014/main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="" xmlns:a16="http://schemas.microsoft.com/office/drawing/2014/main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032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29/12/68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8084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="" xmlns:a16="http://schemas.microsoft.com/office/drawing/2014/main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29/12/68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7770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29/12/68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331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="" xmlns:a16="http://schemas.microsoft.com/office/drawing/2014/main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29/12/68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024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>
              <a:lumMod val="6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="" xmlns:a16="http://schemas.microsoft.com/office/drawing/2014/main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/>
              <a:t>29/12/68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7653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="" xmlns:a16="http://schemas.microsoft.com/office/drawing/2014/main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29/12/68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938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030636"/>
            <a:ext cx="12192000" cy="1505299"/>
          </a:xfrm>
          <a:solidFill>
            <a:srgbClr val="000066"/>
          </a:solidFill>
        </p:spPr>
        <p:txBody>
          <a:bodyPr>
            <a:norm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การบริหารงบประมาณ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ประจำปีงบประมาณ พ.ศ. 25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ประจำปีงบประมาณ พ.ศ. 25</a:t>
            </a:r>
            <a:r>
              <a:rPr lang="en-US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6</a:t>
            </a:r>
            <a:r>
              <a:rPr lang="th-TH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9 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90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493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32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147" y="5659825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414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420" y="2769935"/>
            <a:ext cx="3073490" cy="2689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54635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2275CB17-4E0E-2113-89AA-9CFC1A96F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7022" y="852928"/>
            <a:ext cx="9459045" cy="1168378"/>
          </a:xfrm>
          <a:solidFill>
            <a:srgbClr val="000066"/>
          </a:solidFill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เป้าหมายการเบิกจ่ายเงินงบประมาณและการใช้จ่าย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ภาครัฐ</a:t>
            </a:r>
            <a:b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งบประมาณ พ.ศ. 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(จำแนกราย</a:t>
            </a:r>
            <a:r>
              <a:rPr lang="th-TH" sz="24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6" name="ตัวแทนเนื้อหา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1057638"/>
              </p:ext>
            </p:extLst>
          </p:nvPr>
        </p:nvGraphicFramePr>
        <p:xfrm>
          <a:off x="1337022" y="2051639"/>
          <a:ext cx="9466729" cy="2579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914"/>
                <a:gridCol w="815412"/>
                <a:gridCol w="729230"/>
                <a:gridCol w="715971"/>
                <a:gridCol w="742489"/>
                <a:gridCol w="769006"/>
                <a:gridCol w="722601"/>
                <a:gridCol w="815412"/>
                <a:gridCol w="729229"/>
                <a:gridCol w="808783"/>
                <a:gridCol w="759682"/>
              </a:tblGrid>
              <a:tr h="4983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เป้าหมายทั้งปี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983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ภาพรวม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8620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รายจ่ายประจำ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740" y="4834550"/>
            <a:ext cx="1996935" cy="174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529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5059474" y="5805052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ณ 26 ธันวาคม 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8</a:t>
            </a:r>
            <a:endParaRPr lang="th-TH" sz="16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821267" y="863600"/>
            <a:ext cx="10456333" cy="4861715"/>
          </a:xfrm>
        </p:spPr>
        <p:txBody>
          <a:bodyPr/>
          <a:lstStyle/>
          <a:p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สรุปการเบิกจ่ายงบประมาณภาพรวม </a:t>
            </a:r>
            <a:r>
              <a:rPr lang="th-TH" sz="32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32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1-2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สำนักงานสาธารณสุขจังหวัดอุดรธานี  ประจำปีงบประมาณ พ.ศ.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dirty="0"/>
          </a:p>
        </p:txBody>
      </p:sp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9270" y="5080056"/>
            <a:ext cx="1657134" cy="144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4056129"/>
              </p:ext>
            </p:extLst>
          </p:nvPr>
        </p:nvGraphicFramePr>
        <p:xfrm>
          <a:off x="937754" y="1915722"/>
          <a:ext cx="10223501" cy="2962275"/>
        </p:xfrm>
        <a:graphic>
          <a:graphicData uri="http://schemas.openxmlformats.org/drawingml/2006/table">
            <a:tbl>
              <a:tblPr/>
              <a:tblGrid>
                <a:gridCol w="977293"/>
                <a:gridCol w="3325335"/>
                <a:gridCol w="2122757"/>
                <a:gridCol w="2122757"/>
                <a:gridCol w="1675359"/>
              </a:tblGrid>
              <a:tr h="60007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งบประมาณ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</a:t>
                      </a:r>
                      <a:b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การเบิกจ่าย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งบดำเนินงาน/งบเบิกแทนกัน/งบอุดหนุน/รายจ่ายอื่นๆ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67,670,946.00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22,743,653.43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33.61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111,226,000.00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91,219,265.00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82.01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178,896,946.00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113,962,918.43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63.70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8988747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7D54FB-771A-400B-B807-C8CDFC3D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529" y="274639"/>
            <a:ext cx="10716596" cy="639762"/>
          </a:xfrm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งบดำเนินงาน สสจ.อุดรธานี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2400" b="1" dirty="0" err="1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</a:t>
            </a:r>
            <a:r>
              <a:rPr lang="th-TH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มาส</a:t>
            </a: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1-2/256</a:t>
            </a:r>
            <a:r>
              <a:rPr lang="th-TH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en-US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273318" y="5806122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ณ 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26  ธันวาคม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8</a:t>
            </a:r>
          </a:p>
        </p:txBody>
      </p:sp>
      <p:pic>
        <p:nvPicPr>
          <p:cNvPr id="8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910" y="5210269"/>
            <a:ext cx="1645142" cy="1439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776631"/>
              </p:ext>
            </p:extLst>
          </p:nvPr>
        </p:nvGraphicFramePr>
        <p:xfrm>
          <a:off x="825452" y="840681"/>
          <a:ext cx="10515600" cy="4244452"/>
        </p:xfrm>
        <a:graphic>
          <a:graphicData uri="http://schemas.openxmlformats.org/drawingml/2006/table">
            <a:tbl>
              <a:tblPr/>
              <a:tblGrid>
                <a:gridCol w="773739"/>
                <a:gridCol w="3665590"/>
                <a:gridCol w="1634524"/>
                <a:gridCol w="1704644"/>
                <a:gridCol w="1682883"/>
                <a:gridCol w="1054220"/>
              </a:tblGrid>
              <a:tr h="5223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คงเหลือ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</a:tr>
              <a:tr h="50788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งปม.ตามกลุ่มงาน/หน่วยงาน สสจ.อุดรธานี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10,417,679.00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359,734.45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10,057,944.55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3.45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39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งบประมาณขั้นต่ำ (เงินไม่ทำเวชฯ/ประกันสังคม/ค่าสาธารณูปโภค/ชันสูตร)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1,917,154.00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1,004,159.98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912,994.02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52.38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4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ค่าตอบแทนกำลังคนด้านสาธารณสุข   (ค่าตอบแทนเบี้ยเลี้ยงเหมาจ่าย)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29,572,923.00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13,131,979.00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16,440,944.00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44.41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 พ.ต.ส.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25,287,000.00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8,175,900.00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17,111,100.00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32.33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งบเบิกแทนกัน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169,300.00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10,400.00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158,900.00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6.14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งบอุดหนุน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81,000.00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81,000.00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งบรายจ่ายอื่น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225,890.00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61,480.00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164,410.00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27.22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67,670,946.00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22,743,653.43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44,927,292.57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33.61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18400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79424" y="308049"/>
            <a:ext cx="9937188" cy="11430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สรุปการเบิกจ่ายงบประมาณงบลงทุน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ปีงบประมาณ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4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1-2</a:t>
            </a: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381208" y="5809875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26 ธันวาคม 2568</a:t>
            </a:r>
            <a:endParaRPr lang="th-TH" sz="16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3365" y="4792235"/>
            <a:ext cx="1835159" cy="160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96530"/>
              </p:ext>
            </p:extLst>
          </p:nvPr>
        </p:nvGraphicFramePr>
        <p:xfrm>
          <a:off x="799454" y="1553727"/>
          <a:ext cx="10515599" cy="2647880"/>
        </p:xfrm>
        <a:graphic>
          <a:graphicData uri="http://schemas.openxmlformats.org/drawingml/2006/table">
            <a:tbl>
              <a:tblPr/>
              <a:tblGrid>
                <a:gridCol w="859965"/>
                <a:gridCol w="3443021"/>
                <a:gridCol w="2200498"/>
                <a:gridCol w="2200498"/>
                <a:gridCol w="1811617"/>
              </a:tblGrid>
              <a:tr h="949061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หมวดเงิน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    เบิกจ่าย+</a:t>
                      </a:r>
                      <a:r>
                        <a:rPr lang="en-US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PO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ครุภัณฑ์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19,752,800.00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    -  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-  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สิ่งก่อสร้าง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91,473,200.00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91,219,265.00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99.72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021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491" marR="9491" marT="94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111,226,000.00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91,219,265.00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82.01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6825922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22702" y="237148"/>
            <a:ext cx="10515600" cy="413473"/>
          </a:xfrm>
        </p:spPr>
        <p:txBody>
          <a:bodyPr>
            <a:noAutofit/>
          </a:bodyPr>
          <a:lstStyle/>
          <a:p>
            <a:pPr algn="ctr"/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รายละเอียดการจัดสรร </a:t>
            </a:r>
            <a:r>
              <a:rPr lang="en-US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Fix </a:t>
            </a:r>
            <a:r>
              <a:rPr lang="en-US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coxt</a:t>
            </a:r>
            <a:r>
              <a:rPr lang="en-US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th-TH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สสอ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 (งบดำเนินงานตามภารกิจพื้นฐานและสาธารณูปโภค) 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2569 งวดที่ 1 (</a:t>
            </a:r>
            <a:r>
              <a:rPr lang="th-TH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ไตรมาส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1-2 ต.ค.68-</a:t>
            </a:r>
            <a:r>
              <a:rPr lang="th-TH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มี.ค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69)</a:t>
            </a: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7353945" y="6071885"/>
            <a:ext cx="2011967" cy="4134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16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ณ  26 ธ.ค.68</a:t>
            </a:r>
            <a:endParaRPr lang="th-TH" sz="1600" b="1" dirty="0">
              <a:solidFill>
                <a:schemeClr val="tx2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5438" y="5884719"/>
            <a:ext cx="900350" cy="787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853971"/>
              </p:ext>
            </p:extLst>
          </p:nvPr>
        </p:nvGraphicFramePr>
        <p:xfrm>
          <a:off x="2264229" y="762000"/>
          <a:ext cx="7043057" cy="52734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93543"/>
                <a:gridCol w="2435638"/>
                <a:gridCol w="1456841"/>
                <a:gridCol w="1518834"/>
                <a:gridCol w="938201"/>
              </a:tblGrid>
              <a:tr h="389694"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50" b="1" u="none" strike="noStrike" dirty="0">
                          <a:effectLst/>
                        </a:rPr>
                        <a:t>ลำดับที่</a:t>
                      </a:r>
                      <a:endParaRPr lang="th-TH" sz="1050" b="1" i="0" u="none" strike="noStrike" dirty="0">
                        <a:solidFill>
                          <a:srgbClr val="FFFFFF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50" b="1" u="none" strike="noStrike" dirty="0">
                          <a:effectLst/>
                        </a:rPr>
                        <a:t>หน่วยงาน</a:t>
                      </a:r>
                      <a:endParaRPr lang="th-TH" sz="1050" b="1" i="0" u="none" strike="noStrike" dirty="0">
                        <a:solidFill>
                          <a:srgbClr val="FFFFFF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50" b="1" u="none" strike="noStrike" dirty="0" smtClean="0">
                          <a:effectLst/>
                        </a:rPr>
                        <a:t>จัดสรร   </a:t>
                      </a:r>
                    </a:p>
                    <a:p>
                      <a:pPr algn="ctr" rtl="0" fontAlgn="t"/>
                      <a:r>
                        <a:rPr lang="th-TH" sz="1050" b="1" u="none" strike="noStrike" dirty="0" smtClean="0">
                          <a:effectLst/>
                        </a:rPr>
                        <a:t>(</a:t>
                      </a:r>
                      <a:r>
                        <a:rPr lang="th-TH" sz="1050" b="1" u="none" strike="noStrike" dirty="0">
                          <a:effectLst/>
                        </a:rPr>
                        <a:t>บาท)</a:t>
                      </a:r>
                      <a:endParaRPr lang="th-TH" sz="1050" b="1" i="0" u="none" strike="noStrike" dirty="0">
                        <a:solidFill>
                          <a:srgbClr val="FFFFFF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50" b="1" u="none" strike="noStrike" dirty="0">
                          <a:effectLst/>
                        </a:rPr>
                        <a:t>เบิกจ่าย(ใบสำคัญ)</a:t>
                      </a:r>
                      <a:br>
                        <a:rPr lang="th-TH" sz="1050" b="1" u="none" strike="noStrike" dirty="0">
                          <a:effectLst/>
                        </a:rPr>
                      </a:br>
                      <a:r>
                        <a:rPr lang="th-TH" sz="1050" b="1" u="none" strike="noStrike" dirty="0">
                          <a:effectLst/>
                        </a:rPr>
                        <a:t>(บาท)</a:t>
                      </a:r>
                      <a:endParaRPr lang="th-TH" sz="1050" b="1" i="0" u="none" strike="noStrike" dirty="0">
                        <a:solidFill>
                          <a:srgbClr val="FFFFFF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50" b="1" u="none" strike="noStrike" dirty="0">
                          <a:effectLst/>
                        </a:rPr>
                        <a:t>ร้อยละ</a:t>
                      </a:r>
                      <a:br>
                        <a:rPr lang="th-TH" sz="1050" b="1" u="none" strike="noStrike" dirty="0">
                          <a:effectLst/>
                        </a:rPr>
                      </a:br>
                      <a:r>
                        <a:rPr lang="th-TH" sz="1050" b="1" u="none" strike="noStrike" dirty="0">
                          <a:effectLst/>
                        </a:rPr>
                        <a:t>การเบิกจ่าย</a:t>
                      </a:r>
                      <a:endParaRPr lang="th-TH" sz="1050" b="1" i="0" u="none" strike="noStrike" dirty="0">
                        <a:solidFill>
                          <a:srgbClr val="FFFFFF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 dirty="0">
                          <a:effectLst/>
                        </a:rPr>
                        <a:t>1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สสอ.เมือง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 dirty="0">
                          <a:effectLst/>
                        </a:rPr>
                        <a:t>         14,000.00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                   -  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              -  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2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 dirty="0">
                          <a:effectLst/>
                        </a:rPr>
                        <a:t> </a:t>
                      </a:r>
                      <a:r>
                        <a:rPr lang="th-TH" sz="1000" b="1" u="none" strike="noStrike" dirty="0" err="1">
                          <a:effectLst/>
                        </a:rPr>
                        <a:t>สสอ</a:t>
                      </a:r>
                      <a:r>
                        <a:rPr lang="th-TH" sz="1000" b="1" u="none" strike="noStrike" dirty="0">
                          <a:effectLst/>
                        </a:rPr>
                        <a:t>.เพ็ญ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 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     -  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3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 dirty="0">
                          <a:effectLst/>
                        </a:rPr>
                        <a:t> </a:t>
                      </a:r>
                      <a:r>
                        <a:rPr lang="th-TH" sz="1000" b="1" u="none" strike="noStrike" dirty="0" err="1">
                          <a:effectLst/>
                        </a:rPr>
                        <a:t>สสอ</a:t>
                      </a:r>
                      <a:r>
                        <a:rPr lang="th-TH" sz="1000" b="1" u="none" strike="noStrike" dirty="0">
                          <a:effectLst/>
                        </a:rPr>
                        <a:t>.กุม</a:t>
                      </a:r>
                      <a:r>
                        <a:rPr lang="th-TH" sz="1000" b="1" u="none" strike="noStrike" dirty="0" err="1">
                          <a:effectLst/>
                        </a:rPr>
                        <a:t>ภวา</a:t>
                      </a:r>
                      <a:r>
                        <a:rPr lang="th-TH" sz="1000" b="1" u="none" strike="noStrike" dirty="0">
                          <a:effectLst/>
                        </a:rPr>
                        <a:t>ปี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 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     -  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4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สสอ.บ้านดุง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 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     -  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5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 dirty="0">
                          <a:effectLst/>
                        </a:rPr>
                        <a:t> </a:t>
                      </a:r>
                      <a:r>
                        <a:rPr lang="th-TH" sz="1000" b="1" u="none" strike="noStrike" dirty="0" err="1">
                          <a:effectLst/>
                        </a:rPr>
                        <a:t>สสอ</a:t>
                      </a:r>
                      <a:r>
                        <a:rPr lang="th-TH" sz="1000" b="1" u="none" strike="noStrike" dirty="0">
                          <a:effectLst/>
                        </a:rPr>
                        <a:t>.บ้าน</a:t>
                      </a:r>
                      <a:r>
                        <a:rPr lang="th-TH" sz="1000" b="1" u="none" strike="noStrike" dirty="0" err="1">
                          <a:effectLst/>
                        </a:rPr>
                        <a:t>ผือ</a:t>
                      </a:r>
                      <a:r>
                        <a:rPr lang="th-TH" sz="1000" b="1" u="none" strike="noStrike" dirty="0">
                          <a:effectLst/>
                        </a:rPr>
                        <a:t>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         10,000.00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         83.33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6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สสอ.หนองหาน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10,000.00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         83.33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7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 dirty="0">
                          <a:effectLst/>
                        </a:rPr>
                        <a:t> </a:t>
                      </a:r>
                      <a:r>
                        <a:rPr lang="th-TH" sz="1000" b="1" u="none" strike="noStrike" dirty="0" err="1">
                          <a:effectLst/>
                        </a:rPr>
                        <a:t>สสอ</a:t>
                      </a:r>
                      <a:r>
                        <a:rPr lang="th-TH" sz="1000" b="1" u="none" strike="noStrike" dirty="0">
                          <a:effectLst/>
                        </a:rPr>
                        <a:t>.น้ำโสม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100.00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8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สสอ.หนองวัวซอ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 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     -  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9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สสอ.วังสามหมอ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 dirty="0">
                          <a:effectLst/>
                        </a:rPr>
                        <a:t>         12,000.00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 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     -  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 dirty="0">
                          <a:effectLst/>
                        </a:rPr>
                        <a:t>10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สสอ.กุดจับ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 dirty="0">
                          <a:effectLst/>
                        </a:rPr>
                        <a:t>         12,000.00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 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     -  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11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สสอ.ทุ่งฝน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 dirty="0">
                          <a:effectLst/>
                        </a:rPr>
                        <a:t>         12,000.00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 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     -  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12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 dirty="0">
                          <a:effectLst/>
                        </a:rPr>
                        <a:t> </a:t>
                      </a:r>
                      <a:r>
                        <a:rPr lang="th-TH" sz="1000" b="1" u="none" strike="noStrike" dirty="0" err="1">
                          <a:effectLst/>
                        </a:rPr>
                        <a:t>สสอ</a:t>
                      </a:r>
                      <a:r>
                        <a:rPr lang="th-TH" sz="1000" b="1" u="none" strike="noStrike" dirty="0">
                          <a:effectLst/>
                        </a:rPr>
                        <a:t>.ไชยวาน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 dirty="0">
                          <a:effectLst/>
                        </a:rPr>
                        <a:t>         12,000.00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 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     -  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13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สสอ.ศรีธาตุ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 dirty="0">
                          <a:effectLst/>
                        </a:rPr>
                        <a:t>         12,000.00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10,975.80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91.47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14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สสอ.โนนสะอาด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 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     -  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15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สสอ.สร้างคอม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 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     -  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16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สสอ.พิบูลรักษ์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         12,000.00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100.00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17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สสอ.หนองแสง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 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              -  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18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สสอ.นายูง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        100.00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19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สสอ.กู่แก้ว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10,000.00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         83.33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>
                          <a:effectLst/>
                        </a:rPr>
                        <a:t>20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สสอ.ประจักษ์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u="none" strike="noStrike">
                          <a:effectLst/>
                        </a:rPr>
                        <a:t>         12,000.00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>
                          <a:effectLst/>
                        </a:rPr>
                        <a:t>         10,000.00 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         83.33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56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000" b="1" u="none" strike="noStrike" dirty="0">
                          <a:effectLst/>
                        </a:rPr>
                        <a:t>รวมทั้งสิ้น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       242,000.00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         86,975.80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u="none" strike="noStrike" dirty="0">
                          <a:effectLst/>
                        </a:rPr>
                        <a:t>         35.94 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186" marR="5186" marT="518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7059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3112D80-768B-D118-D818-53E6FE291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1FD90F0-E007-0DF8-147B-94D27B5C8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577" y="2303232"/>
            <a:ext cx="10076337" cy="1501657"/>
          </a:xfrm>
        </p:spPr>
        <p:txBody>
          <a:bodyPr>
            <a:normAutofit/>
          </a:bodyPr>
          <a:lstStyle/>
          <a:p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ความก้าวหน้าการดำเนินงานงบค่าบริการทางการแพทย์</a:t>
            </a:r>
            <a:b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ที่เบิกจ่ายในลักษณะงบลงทุน (งบค่าเสื่อม) ปีงบประมาณ 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b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="" xmlns:a16="http://schemas.microsoft.com/office/drawing/2014/main" id="{55276924-BD06-1811-62F0-DC778DDFCA95}"/>
              </a:ext>
            </a:extLst>
          </p:cNvPr>
          <p:cNvSpPr txBox="1"/>
          <p:nvPr/>
        </p:nvSpPr>
        <p:spPr>
          <a:xfrm>
            <a:off x="6533535" y="5697695"/>
            <a:ext cx="4730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</a:t>
            </a:r>
            <a:r>
              <a:rPr lang="en-US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24 </a:t>
            </a:r>
            <a:r>
              <a:rPr lang="th-TH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ธันวาคม</a:t>
            </a:r>
            <a:r>
              <a:rPr lang="en-US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2568</a:t>
            </a:r>
            <a:endParaRPr lang="th-TH" b="1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="" xmlns:a16="http://schemas.microsoft.com/office/drawing/2014/main" id="{DD668738-E373-26BE-DAEF-934AE2234C5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637086"/>
            <a:ext cx="2160269" cy="93171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="" xmlns:a16="http://schemas.microsoft.com/office/drawing/2014/main" id="{F7820030-6789-4434-66F4-0A3D08ECD89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458348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774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="" xmlns:a16="http://schemas.microsoft.com/office/drawing/2014/main" id="{3B57BAFC-9647-3C37-C3A6-6DD520F76C40}"/>
              </a:ext>
            </a:extLst>
          </p:cNvPr>
          <p:cNvSpPr txBox="1">
            <a:spLocks/>
          </p:cNvSpPr>
          <p:nvPr/>
        </p:nvSpPr>
        <p:spPr>
          <a:xfrm>
            <a:off x="180881" y="54303"/>
            <a:ext cx="9887351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(ตามจำนวนรายการ) หน่วยงานในสังกัด สป.สธ. จังหวัดอุดรธานี</a:t>
            </a:r>
            <a:endParaRPr lang="th-TH" sz="18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แผนภูมิ 8">
            <a:extLst>
              <a:ext uri="{FF2B5EF4-FFF2-40B4-BE49-F238E27FC236}">
                <a16:creationId xmlns="" xmlns:a16="http://schemas.microsoft.com/office/drawing/2014/main" id="{3A59DF46-E9E4-A957-DEE5-695967144E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31621557"/>
              </p:ext>
            </p:extLst>
          </p:nvPr>
        </p:nvGraphicFramePr>
        <p:xfrm>
          <a:off x="180881" y="989304"/>
          <a:ext cx="7004779" cy="48793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EFD5C7CA-E5CE-3395-2E0C-EE26E7A72FE0}"/>
              </a:ext>
            </a:extLst>
          </p:cNvPr>
          <p:cNvCxnSpPr>
            <a:cxnSpLocks/>
          </p:cNvCxnSpPr>
          <p:nvPr/>
        </p:nvCxnSpPr>
        <p:spPr>
          <a:xfrm>
            <a:off x="0" y="947945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กล่องข้อความ 20">
            <a:extLst>
              <a:ext uri="{FF2B5EF4-FFF2-40B4-BE49-F238E27FC236}">
                <a16:creationId xmlns="" xmlns:a16="http://schemas.microsoft.com/office/drawing/2014/main" id="{65974F17-93DD-ACC3-977E-6A74A6A889D1}"/>
              </a:ext>
            </a:extLst>
          </p:cNvPr>
          <p:cNvSpPr txBox="1"/>
          <p:nvPr/>
        </p:nvSpPr>
        <p:spPr>
          <a:xfrm>
            <a:off x="8322274" y="968700"/>
            <a:ext cx="3203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</a:t>
            </a:r>
          </a:p>
          <a:p>
            <a:pPr algn="ctr"/>
            <a:r>
              <a:rPr lang="th-TH" sz="12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(แยกตามวงเงิน)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04B82855-340C-4166-66B3-BFD698A9BF3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04995" y="199282"/>
            <a:ext cx="1381535" cy="595848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="" xmlns:a16="http://schemas.microsoft.com/office/drawing/2014/main" id="{50E4C4DC-8217-C6AB-BA73-9EFEA9C4A25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736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 descr="รูปภาพประกอบด้วย ข้อความ, ภาพหน้าจอ, จำนวน, ซอฟต์แวร์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A7139FDC-6D6C-A9B8-0FE4-59858FD7DF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19" y="1451119"/>
            <a:ext cx="3484471" cy="5226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995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EC69402-F348-5D61-D776-4123290D3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B4F1E60B-E13C-BF45-B599-B76001D984ED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="" xmlns:a16="http://schemas.microsoft.com/office/drawing/2014/main" id="{F7A7EE96-14A1-E49B-AA50-37F1FC9B39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11602664"/>
              </p:ext>
            </p:extLst>
          </p:nvPr>
        </p:nvGraphicFramePr>
        <p:xfrm>
          <a:off x="314632" y="1085050"/>
          <a:ext cx="6186181" cy="5336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EB60023-9BFC-C805-5C5E-52932BF9006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จังหวัดอุดรธานี</a:t>
            </a:r>
            <a:endParaRPr lang="th-TH" sz="18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0606C7D2-92F2-A339-468A-914F89C977A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2F3D2769-4A0B-5338-D465-651D09159EC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 descr="รูปภาพประกอบด้วย ข้อความ, ภาพหน้าจอ, ตัวอักษร, จำนวน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751B022F-F2DA-70C6-C9EB-419360FAC2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2843" y="1528077"/>
            <a:ext cx="4814525" cy="4994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1002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64DBA29-78C8-B521-5B93-D96B2082C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B38BE568-AE85-99D9-C17D-CCF117845F33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51ECAE5A-1291-0E4A-B4FA-7D9A735FEE0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E97132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</a:t>
            </a: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AA64D04E-AD5B-6B17-DDD7-593F1F0F7B9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0A4255A6-AB1F-35C1-4C3E-43B444821EF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6" name="รูปภาพ 5" descr="รูปภาพประกอบด้วย ข้อความ, ภาพหน้าจอ, จำนวน, ตัวอักษร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3788D4C4-A5D0-7400-3B3D-7963A2FE7D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2507" y="2826596"/>
            <a:ext cx="9962243" cy="3889733"/>
          </a:xfrm>
          <a:prstGeom prst="rect">
            <a:avLst/>
          </a:prstGeom>
        </p:spPr>
      </p:pic>
      <p:pic>
        <p:nvPicPr>
          <p:cNvPr id="10" name="รูปภาพ 9" descr="รูปภาพประกอบด้วย ภาพหน้าจอ, ข้อความ, ไลน์, พล็อต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1C6711F2-FF1E-A155-0775-108A105887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6986" y="1000182"/>
            <a:ext cx="7637172" cy="177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9400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D51ECF9-6155-9C9C-A055-455C07485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784B581B-BFF8-8222-896D-D14F0614C1A1}"/>
              </a:ext>
            </a:extLst>
          </p:cNvPr>
          <p:cNvCxnSpPr>
            <a:cxnSpLocks/>
          </p:cNvCxnSpPr>
          <p:nvPr/>
        </p:nvCxnSpPr>
        <p:spPr>
          <a:xfrm>
            <a:off x="0" y="75478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8D330C9E-FA4F-0A8D-6389-8B1B1BCD6748}"/>
              </a:ext>
            </a:extLst>
          </p:cNvPr>
          <p:cNvSpPr txBox="1">
            <a:spLocks/>
          </p:cNvSpPr>
          <p:nvPr/>
        </p:nvSpPr>
        <p:spPr>
          <a:xfrm>
            <a:off x="218941" y="22108"/>
            <a:ext cx="9584166" cy="6029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600" b="1" dirty="0">
                <a:solidFill>
                  <a:srgbClr val="E97132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วงเงินหน่วยบริการสังกัด สป.สธ. </a:t>
            </a:r>
            <a:r>
              <a:rPr lang="th-TH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7A1AEA2A-34A1-03A5-5BF7-F240172BF2D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870369" y="122014"/>
            <a:ext cx="1166315" cy="50302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C7E374EB-B7EF-3A5C-0F52-8D3A68FD2D5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0952" y="35386"/>
            <a:ext cx="665069" cy="666514"/>
          </a:xfrm>
          <a:prstGeom prst="rect">
            <a:avLst/>
          </a:prstGeom>
        </p:spPr>
      </p:pic>
      <p:pic>
        <p:nvPicPr>
          <p:cNvPr id="5" name="รูปภาพ 4" descr="รูปภาพประกอบด้วย ข้อความ, ภาพหน้าจอ, จำนวน, ตัวอักษร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1270520D-8CDC-A8E2-27B3-20EAADC064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745" y="2738550"/>
            <a:ext cx="9536806" cy="3976122"/>
          </a:xfrm>
          <a:prstGeom prst="rect">
            <a:avLst/>
          </a:prstGeom>
        </p:spPr>
      </p:pic>
      <p:pic>
        <p:nvPicPr>
          <p:cNvPr id="12" name="รูปภาพ 11" descr="รูปภาพประกอบด้วย ข้อความ, ภาพหน้าจอ, ไลน์, ตัวอักษร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00486FBB-6EDD-EDC1-5C99-A0807277D2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3652" y="852327"/>
            <a:ext cx="7244366" cy="1834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9852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5DBA54BD-E607-FB76-5535-D36B44D097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F2BF434D-BCD6-E1E2-6CAF-C7FFE81A7972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A17781DB-0F40-A0D6-210C-45B6E849A6FE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E97132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วงเงินระดับจังหวัด</a:t>
            </a: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D8B1CB45-9466-4251-5449-D2C4CE3ACCE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7FE94565-178F-CCAA-ADC1-51BE8D51A39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 descr="รูปภาพประกอบด้วย ข้อความ, ภาพหน้าจอ, จำนวน, ตัวอักษร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9B2C0EA7-F6E8-0B7B-7951-E2C3E52B71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293" y="3045849"/>
            <a:ext cx="10339290" cy="3643261"/>
          </a:xfrm>
          <a:prstGeom prst="rect">
            <a:avLst/>
          </a:prstGeom>
        </p:spPr>
      </p:pic>
      <p:pic>
        <p:nvPicPr>
          <p:cNvPr id="6" name="รูปภาพ 5" descr="รูปภาพประกอบด้วย ข้อความ, ภาพหน้าจอ, พล็อต, ไลน์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AA476175-6AE2-604B-8817-85FB5ACEE0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7981" y="1032378"/>
            <a:ext cx="6881473" cy="1916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61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36E0B1E-4BAC-2336-F14C-4DC137B4A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9FC2F8DE-033B-D54B-5E58-E5EA947073A0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426E6310-8019-80A3-04A5-C18B0E05FDAC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E97132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วงเงินระดับเขต</a:t>
            </a: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FD191488-CE18-4161-8876-28701957DCE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45146E43-1784-338F-2B82-14AA7F9352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="" xmlns:a16="http://schemas.microsoft.com/office/drawing/2014/main" id="{0CF6CB72-85C5-60E9-7530-C19110EB2C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305" y="3429000"/>
            <a:ext cx="11831679" cy="1895369"/>
          </a:xfrm>
          <a:prstGeom prst="rect">
            <a:avLst/>
          </a:prstGeom>
        </p:spPr>
      </p:pic>
      <p:pic>
        <p:nvPicPr>
          <p:cNvPr id="6" name="รูปภาพ 5" descr="รูปภาพประกอบด้วย ภาพหน้าจอ, ไลน์, แผนภาพ, ข้อความ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DF134F4B-8813-D893-AF8C-E5D50BAF27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63273" y="1100771"/>
            <a:ext cx="6761408" cy="2178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2383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="" xmlns:a16="http://schemas.microsoft.com/office/drawing/2014/main" id="{93F768A6-14C7-8F73-A4B3-95E35D90D3CA}"/>
              </a:ext>
            </a:extLst>
          </p:cNvPr>
          <p:cNvSpPr txBox="1"/>
          <p:nvPr/>
        </p:nvSpPr>
        <p:spPr>
          <a:xfrm>
            <a:off x="4571592" y="5466403"/>
            <a:ext cx="31822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4EA72E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</a:t>
            </a:r>
            <a:endParaRPr lang="th-TH" sz="4400" b="1" dirty="0">
              <a:solidFill>
                <a:srgbClr val="4EA72E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รูปภาพ 1">
            <a:extLst>
              <a:ext uri="{FF2B5EF4-FFF2-40B4-BE49-F238E27FC236}">
                <a16:creationId xmlns="" xmlns:a16="http://schemas.microsoft.com/office/drawing/2014/main" id="{C520B63E-DE1D-EDFA-A665-C37735631AC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711222"/>
            <a:ext cx="2160269" cy="931712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B17538A3-C1FF-0BD2-0C66-7544F9B19A7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532484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260742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2079</TotalTime>
  <Words>820</Words>
  <Application>Microsoft Office PowerPoint</Application>
  <PresentationFormat>กำหนดเอง</PresentationFormat>
  <Paragraphs>297</Paragraphs>
  <Slides>14</Slides>
  <Notes>5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2</vt:i4>
      </vt:variant>
      <vt:variant>
        <vt:lpstr>ชื่อเรื่องภาพนิ่ง</vt:lpstr>
      </vt:variant>
      <vt:variant>
        <vt:i4>14</vt:i4>
      </vt:variant>
    </vt:vector>
  </HeadingPairs>
  <TitlesOfParts>
    <vt:vector size="16" baseType="lpstr">
      <vt:lpstr>ธีมของ Office</vt:lpstr>
      <vt:lpstr>1_ธีมของ Office</vt:lpstr>
      <vt:lpstr>            การบริหารงบประมาณประจำปีงบประมาณ พ.ศ. 2568  ประจำปีงบประมาณ พ.ศ. 2569 </vt:lpstr>
      <vt:lpstr>เป้าหมายการเบิกจ่ายเงินงบประมาณและการใช้จ่ายภาครัฐ ประจำปีงบประมาณ พ.ศ. 2569 (จำแนกรายไตรมาส)</vt:lpstr>
      <vt:lpstr>งานนำเสนอ PowerPoint</vt:lpstr>
      <vt:lpstr>งบดำเนินงาน สสจ.อุดรธานี  ไตรมาสที่ 1-2/2569</vt:lpstr>
      <vt:lpstr>สรุปการเบิกจ่ายงบประมาณงบลงทุน  ปีงบประมาณ 2569 ไตรมาส 1-2</vt:lpstr>
      <vt:lpstr>รายละเอียดการจัดสรร Fix coxt   สสอ.  (งบดำเนินงานตามภารกิจพื้นฐานและสาธารณูปโภค)  ปีงบประมาณ 2569 งวดที่ 1 (ไตรมาส 1-2 ต.ค.68-มี.ค 69)</vt:lpstr>
      <vt:lpstr>ความก้าวหน้าการดำเนินงานงบค่าบริการทางการแพทย์ ที่เบิกจ่ายในลักษณะงบลงทุน (งบค่าเสื่อม) ปีงบประมาณ 2568 จังหวัดอุดรธานี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การบริหารงบประมาณประจำปีงบประมาณ พ.ศ. 2568  ประจำปีงบประมาณ พ.ศ. 2568</dc:title>
  <dc:creator>Amnat Ketawandee</dc:creator>
  <cp:lastModifiedBy>computer09-AIO</cp:lastModifiedBy>
  <cp:revision>184</cp:revision>
  <cp:lastPrinted>2025-11-03T04:52:13Z</cp:lastPrinted>
  <dcterms:created xsi:type="dcterms:W3CDTF">2024-10-22T08:37:13Z</dcterms:created>
  <dcterms:modified xsi:type="dcterms:W3CDTF">2025-12-29T03:46:57Z</dcterms:modified>
</cp:coreProperties>
</file>