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style2.xml" ContentType="application/vnd.ms-office.chartstyle+xml"/>
  <Override PartName="/ppt/charts/colors2.xml" ContentType="application/vnd.ms-office.chartcolorstyle+xml"/>
  <Override PartName="/ppt/charts/colors3.xml" ContentType="application/vnd.ms-office.chartcolorstyle+xml"/>
  <Override PartName="/ppt/charts/style3.xml" ContentType="application/vnd.ms-office.chartstyle+xml"/>
  <Override PartName="/ppt/charts/style4.xml" ContentType="application/vnd.ms-office.chartstyle+xml"/>
  <Override PartName="/ppt/charts/colors4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handoutMasterIdLst>
    <p:handoutMasterId r:id="rId28"/>
  </p:handoutMasterIdLst>
  <p:sldIdLst>
    <p:sldId id="333" r:id="rId3"/>
    <p:sldId id="334" r:id="rId4"/>
    <p:sldId id="335" r:id="rId5"/>
    <p:sldId id="336" r:id="rId6"/>
    <p:sldId id="337" r:id="rId7"/>
    <p:sldId id="338" r:id="rId8"/>
    <p:sldId id="292" r:id="rId9"/>
    <p:sldId id="309" r:id="rId10"/>
    <p:sldId id="312" r:id="rId11"/>
    <p:sldId id="311" r:id="rId12"/>
    <p:sldId id="318" r:id="rId13"/>
    <p:sldId id="327" r:id="rId14"/>
    <p:sldId id="321" r:id="rId15"/>
    <p:sldId id="323" r:id="rId16"/>
    <p:sldId id="324" r:id="rId17"/>
    <p:sldId id="325" r:id="rId18"/>
    <p:sldId id="326" r:id="rId19"/>
    <p:sldId id="328" r:id="rId20"/>
    <p:sldId id="322" r:id="rId21"/>
    <p:sldId id="329" r:id="rId22"/>
    <p:sldId id="330" r:id="rId23"/>
    <p:sldId id="331" r:id="rId24"/>
    <p:sldId id="332" r:id="rId25"/>
    <p:sldId id="273" r:id="rId26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8" d="100"/>
          <a:sy n="78" d="100"/>
        </p:scale>
        <p:origin x="-108" y="-2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___Microsoft_Excel1.xlsx"/><Relationship Id="rId4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___Microsoft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___Microsoft_Excel3.xlsx"/><Relationship Id="rId4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___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14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442704901896259E-3"/>
          <c:y val="0.12095382395057087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6.5424856159388339E-2"/>
                  <c:y val="-0.2218102627971401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91325483843801"/>
                      <c:h val="0.107906945989401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6.5885661774625598E-2"/>
                  <c:y val="-8.6248263359095523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6327457297368"/>
                      <c:h val="0.116359603073416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0.12211672102271945"/>
                  <c:y val="7.2149734641760901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solidFill>
                    <a:srgbClr val="FFC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254254581071707"/>
                      <c:h val="0.11555916382622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0.11640752691840819"/>
                  <c:y val="7.1365565907712758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829727238899351"/>
                      <c:h val="0.104803150792594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0.33460470344603305"/>
                  <c:y val="6.0097868770918432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30379901946610782"/>
                  <c:y val="0.2131959285579228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948639829373151"/>
                      <c:h val="0.16610609604443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1</c:v>
                </c:pt>
                <c:pt idx="5">
                  <c:v>601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8857094547"/>
          <c:y val="9.9160045283830725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7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1840920695584E-4"/>
          <c:y val="0.10850826903946986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8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2.3853350971603949E-2"/>
                  <c:y val="-0.13572238250412283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rgbClr val="FF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5981693260141891"/>
                  <c:y val="-6.1941399354988123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12853238.75</c:v>
                </c:pt>
                <c:pt idx="1">
                  <c:v>139717025.15000001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8.4244717295792793</c:v>
                </c:pt>
                <c:pt idx="1">
                  <c:v>91.575528270420719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8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5277544999602488E-2"/>
          <c:y val="0.10253399784980936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4.5476014357757853E-2"/>
                  <c:y val="-0.1922584072272512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7932727619037647"/>
                      <c:h val="9.141365045999866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5.7846607598309382E-2"/>
                  <c:y val="-6.5111253329078883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6327457297368"/>
                      <c:h val="0.116359603073416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4.5231933011454707E-2"/>
                  <c:y val="2.099943979012979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598220703353372"/>
                      <c:h val="0.1029047492077612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1.7310235650299856E-2"/>
                  <c:y val="3.2441046522800818E-2"/>
                </c:manualLayout>
              </c:layout>
              <c:numFmt formatCode="0.00%" sourceLinked="0"/>
              <c:spPr>
                <a:solidFill>
                  <a:schemeClr val="accent4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923188573957923"/>
                      <c:h val="8.821039234633661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4.7903799620929013E-2"/>
                  <c:y val="3.5360783693154492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3991637173"/>
                      <c:h val="9.428459024002001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1795880544154016"/>
                  <c:y val="0.19568207461930492"/>
                </c:manualLayout>
              </c:layout>
              <c:numFmt formatCode="0.00%" sourceLinked="0"/>
              <c:spPr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363637311041504"/>
                      <c:h val="0.1114477196027126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30</c:v>
                </c:pt>
                <c:pt idx="3">
                  <c:v>57</c:v>
                </c:pt>
                <c:pt idx="4">
                  <c:v>57</c:v>
                </c:pt>
                <c:pt idx="5">
                  <c:v>623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8857094547"/>
          <c:y val="9.9160045283830725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2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1840920695584E-4"/>
          <c:y val="0.10342849051781342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7"/>
            <c:spPr>
              <a:gradFill flip="none" rotWithShape="1">
                <a:gsLst>
                  <a:gs pos="0">
                    <a:srgbClr val="C00000"/>
                  </a:gs>
                  <a:gs pos="19000">
                    <a:srgbClr val="FF0000"/>
                  </a:gs>
                  <a:gs pos="86000">
                    <a:srgbClr val="FFFF00"/>
                  </a:gs>
                </a:gsLst>
                <a:lin ang="8400000" scaled="0"/>
                <a:tileRect/>
              </a:gra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8"/>
            <c:spPr>
              <a:gradFill>
                <a:gsLst>
                  <a:gs pos="2247">
                    <a:srgbClr val="002060"/>
                  </a:gs>
                  <a:gs pos="97191">
                    <a:schemeClr val="accent4">
                      <a:lumMod val="60000"/>
                      <a:lumOff val="40000"/>
                    </a:schemeClr>
                  </a:gs>
                  <a:gs pos="59000">
                    <a:schemeClr val="tx2">
                      <a:lumMod val="75000"/>
                      <a:lumOff val="25000"/>
                    </a:schemeClr>
                  </a:gs>
                </a:gsLst>
                <a:lin ang="5400000" scaled="1"/>
              </a:gra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0.19111393704742546"/>
                  <c:y val="6.4928869101307185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2740920488022903"/>
                  <c:y val="-0.26863478752326408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68452582.049999997</c:v>
                </c:pt>
                <c:pt idx="1">
                  <c:v>72556575.920000002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48.544777541727775</c:v>
                </c:pt>
                <c:pt idx="1">
                  <c:v>51.455222458272225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rawing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0.56243</cdr:x>
      <cdr:y>0.90943</cdr:y>
    </cdr:from>
    <cdr:to>
      <cdr:x>0.76453</cdr:x>
      <cdr:y>0.96008</cdr:y>
    </cdr:to>
    <cdr:pic>
      <cdr:nvPicPr>
        <cdr:cNvPr id="2" name="chart">
          <a:extLst xmlns:a="http://schemas.openxmlformats.org/drawingml/2006/main">
            <a:ext uri="{FF2B5EF4-FFF2-40B4-BE49-F238E27FC236}">
              <a16:creationId xmlns="" xmlns:a16="http://schemas.microsoft.com/office/drawing/2014/main" id="{34C04E4F-CA9A-7488-B9B1-6D72CDCAD5ED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3474057" y="4234294"/>
          <a:ext cx="1248316" cy="235793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0.33535</cdr:x>
      <cdr:y>0.91182</cdr:y>
    </cdr:from>
    <cdr:to>
      <cdr:x>0.52929</cdr:x>
      <cdr:y>0.96794</cdr:y>
    </cdr:to>
    <cdr:pic>
      <cdr:nvPicPr>
        <cdr:cNvPr id="3" name="chart">
          <a:extLst xmlns:a="http://schemas.openxmlformats.org/drawingml/2006/main">
            <a:ext uri="{FF2B5EF4-FFF2-40B4-BE49-F238E27FC236}">
              <a16:creationId xmlns="" xmlns:a16="http://schemas.microsoft.com/office/drawing/2014/main" id="{FCADF4BB-8AEB-C712-BAE6-CC17520ABD88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2071396" y="4245426"/>
          <a:ext cx="1197933" cy="261257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0.84495</cdr:x>
      <cdr:y>0.44685</cdr:y>
    </cdr:from>
    <cdr:to>
      <cdr:x>0.98769</cdr:x>
      <cdr:y>0.5</cdr:y>
    </cdr:to>
    <cdr:pic>
      <cdr:nvPicPr>
        <cdr:cNvPr id="4" name="chart">
          <a:extLst xmlns:a="http://schemas.openxmlformats.org/drawingml/2006/main">
            <a:ext uri="{FF2B5EF4-FFF2-40B4-BE49-F238E27FC236}">
              <a16:creationId xmlns="" xmlns:a16="http://schemas.microsoft.com/office/drawing/2014/main" id="{8C45AFDA-E095-91A7-3E43-ADBF482369FB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6291774" y="2464716"/>
          <a:ext cx="1062864" cy="29317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0.87514</cdr:x>
      <cdr:y>0.65335</cdr:y>
    </cdr:from>
    <cdr:to>
      <cdr:x>1</cdr:x>
      <cdr:y>0.81089</cdr:y>
    </cdr:to>
    <cdr:pic>
      <cdr:nvPicPr>
        <cdr:cNvPr id="5" name="chart">
          <a:extLst xmlns:a="http://schemas.openxmlformats.org/drawingml/2006/main">
            <a:ext uri="{FF2B5EF4-FFF2-40B4-BE49-F238E27FC236}">
              <a16:creationId xmlns="" xmlns:a16="http://schemas.microsoft.com/office/drawing/2014/main" id="{B833A3B7-1600-1303-B4CD-81757E22EB2E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6516567" y="3603740"/>
          <a:ext cx="929721" cy="868984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0.72393</cdr:x>
      <cdr:y>0.80932</cdr:y>
    </cdr:from>
    <cdr:to>
      <cdr:x>0.86414</cdr:x>
      <cdr:y>0.96647</cdr:y>
    </cdr:to>
    <cdr:pic>
      <cdr:nvPicPr>
        <cdr:cNvPr id="6" name="chart">
          <a:extLst xmlns:a="http://schemas.openxmlformats.org/drawingml/2006/main">
            <a:ext uri="{FF2B5EF4-FFF2-40B4-BE49-F238E27FC236}">
              <a16:creationId xmlns="" xmlns:a16="http://schemas.microsoft.com/office/drawing/2014/main" id="{6FD79135-1C3B-4D2D-C1F3-0C6AE80809BD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3"/>
        <a:stretch xmlns:a="http://schemas.openxmlformats.org/drawingml/2006/main">
          <a:fillRect/>
        </a:stretch>
      </cdr:blipFill>
      <cdr:spPr>
        <a:xfrm xmlns:a="http://schemas.openxmlformats.org/drawingml/2006/main">
          <a:off x="5390605" y="4464016"/>
          <a:ext cx="1044030" cy="866808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1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218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71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20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>
                <a:solidFill>
                  <a:prstClr val="black"/>
                </a:solidFill>
              </a:rPr>
              <a:pPr/>
              <a:t>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929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="" xmlns:a16="http://schemas.microsoft.com/office/drawing/2014/main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="" xmlns:a16="http://schemas.microsoft.com/office/drawing/2014/main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="" xmlns:a16="http://schemas.microsoft.com/office/drawing/2014/main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="" xmlns:a16="http://schemas.microsoft.com/office/drawing/2014/main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="" xmlns:a16="http://schemas.microsoft.com/office/drawing/2014/main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="" xmlns:a16="http://schemas.microsoft.com/office/drawing/2014/main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="" xmlns:a16="http://schemas.microsoft.com/office/drawing/2014/main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="" xmlns:a16="http://schemas.microsoft.com/office/drawing/2014/main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="" xmlns:a16="http://schemas.microsoft.com/office/drawing/2014/main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="" xmlns:a16="http://schemas.microsoft.com/office/drawing/2014/main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="" xmlns:a16="http://schemas.microsoft.com/office/drawing/2014/main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="" xmlns:a16="http://schemas.microsoft.com/office/drawing/2014/main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="" xmlns:a16="http://schemas.microsoft.com/office/drawing/2014/main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="" xmlns:a16="http://schemas.microsoft.com/office/drawing/2014/main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562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281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350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8875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="" xmlns:a16="http://schemas.microsoft.com/office/drawing/2014/main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="" xmlns:a16="http://schemas.microsoft.com/office/drawing/2014/main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="" xmlns:a16="http://schemas.microsoft.com/office/drawing/2014/main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="" xmlns:a16="http://schemas.microsoft.com/office/drawing/2014/main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="" xmlns:a16="http://schemas.microsoft.com/office/drawing/2014/main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5766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="" xmlns:a16="http://schemas.microsoft.com/office/drawing/2014/main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="" xmlns:a16="http://schemas.microsoft.com/office/drawing/2014/main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1356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="" xmlns:a16="http://schemas.microsoft.com/office/drawing/2014/main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="" xmlns:a16="http://schemas.microsoft.com/office/drawing/2014/main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="" xmlns:a16="http://schemas.microsoft.com/office/drawing/2014/main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4822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4879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="" xmlns:a16="http://schemas.microsoft.com/office/drawing/2014/main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531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1712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="" xmlns:a16="http://schemas.microsoft.com/office/drawing/2014/main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012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="" xmlns:a16="http://schemas.microsoft.com/office/drawing/2014/main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26/08/69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="" xmlns:a16="http://schemas.microsoft.com/office/drawing/2014/main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26/08/69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319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9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20" y="2769935"/>
            <a:ext cx="3073490" cy="268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908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2275CB17-4E0E-2113-89AA-9CFC1A96F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022" y="852928"/>
            <a:ext cx="9459045" cy="1168378"/>
          </a:xfrm>
          <a:solidFill>
            <a:srgbClr val="000066"/>
          </a:solidFill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เป้าหมายการเบิกจ่ายเงินงบประมาณและการใช้จ่าย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ภาครัฐ</a:t>
            </a:r>
            <a:b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งบประมาณ พ.ศ. 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(จำแนกราย</a:t>
            </a:r>
            <a:r>
              <a:rPr lang="th-TH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ตัวแทนเนื้อหา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3817390"/>
              </p:ext>
            </p:extLst>
          </p:nvPr>
        </p:nvGraphicFramePr>
        <p:xfrm>
          <a:off x="1337022" y="2051639"/>
          <a:ext cx="9466729" cy="2579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914"/>
                <a:gridCol w="815412"/>
                <a:gridCol w="729230"/>
                <a:gridCol w="715971"/>
                <a:gridCol w="742489"/>
                <a:gridCol w="769006"/>
                <a:gridCol w="722601"/>
                <a:gridCol w="815412"/>
                <a:gridCol w="729229"/>
                <a:gridCol w="808783"/>
                <a:gridCol w="759682"/>
              </a:tblGrid>
              <a:tr h="498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เป้าหมายทั้งปี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983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ภาพรวม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620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รายจ่ายประจำ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740" y="4834550"/>
            <a:ext cx="1996935" cy="174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4504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5059474" y="580505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สิงหาคม </a:t>
            </a:r>
            <a:r>
              <a:rPr lang="en-US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21267" y="863600"/>
            <a:ext cx="10456333" cy="4861715"/>
          </a:xfrm>
        </p:spPr>
        <p:txBody>
          <a:bodyPr/>
          <a:lstStyle/>
          <a:p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1-4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งบประมาณ พ.ศ.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dirty="0"/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9270" y="5080056"/>
            <a:ext cx="1657134" cy="144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467595"/>
              </p:ext>
            </p:extLst>
          </p:nvPr>
        </p:nvGraphicFramePr>
        <p:xfrm>
          <a:off x="964336" y="2015189"/>
          <a:ext cx="10223501" cy="2962275"/>
        </p:xfrm>
        <a:graphic>
          <a:graphicData uri="http://schemas.openxmlformats.org/drawingml/2006/table">
            <a:tbl>
              <a:tblPr/>
              <a:tblGrid>
                <a:gridCol w="977293"/>
                <a:gridCol w="3325335"/>
                <a:gridCol w="2122757"/>
                <a:gridCol w="2122757"/>
                <a:gridCol w="1675359"/>
              </a:tblGrid>
              <a:tr h="600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งบประมาณ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งบดำเนินงาน/งบเบิกแทนกัน/งบอุดหนุน/รายจ่ายอื่นๆ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140,226,265.00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119,659,147.19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85.33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116,468,347.00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116,468,347.00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256,694,612.00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236,127,494.19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91.99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9387739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529" y="274639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 err="1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</a:t>
            </a:r>
            <a:r>
              <a:rPr lang="th-TH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มาส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1-4/256</a:t>
            </a:r>
            <a:r>
              <a:rPr lang="th-TH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635061" y="5637630"/>
            <a:ext cx="49346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สิงหาคม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</a:p>
          <a:p>
            <a:pPr algn="r" fontAlgn="b"/>
            <a:endParaRPr lang="th-TH" sz="16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910" y="5210269"/>
            <a:ext cx="1645142" cy="143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262275"/>
              </p:ext>
            </p:extLst>
          </p:nvPr>
        </p:nvGraphicFramePr>
        <p:xfrm>
          <a:off x="825452" y="965817"/>
          <a:ext cx="10515600" cy="4244452"/>
        </p:xfrm>
        <a:graphic>
          <a:graphicData uri="http://schemas.openxmlformats.org/drawingml/2006/table">
            <a:tbl>
              <a:tblPr/>
              <a:tblGrid>
                <a:gridCol w="773739"/>
                <a:gridCol w="3665590"/>
                <a:gridCol w="1634524"/>
                <a:gridCol w="1704644"/>
                <a:gridCol w="1682883"/>
                <a:gridCol w="1054220"/>
              </a:tblGrid>
              <a:tr h="5223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คงเหลือ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</a:tr>
              <a:tr h="50788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งปม.ตามกลุ่มงาน/หน่วยงาน สสจ.อุดรธานี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25,185,618.00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16,818,563.95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8,367,054.05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66.78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39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งบประมาณขั้นต่ำ (เงินไม่ทำเวชฯ/ประกันสังคม/ค่าสาธารณูปโภค/ชันสูตร)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4,562,704.00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3,650,073.13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912,630.87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4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ค่าตอบแทนกำลังคนด้านสาธารณสุข   (ค่าตอบแทนเบี้ยเลี้ยงเหมาจ่าย)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59,145,852.00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57,571,147.00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1,574,705.00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97.34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 พ.ต.ส.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50,076,000.00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40,530,002.11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9,545,997.89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80.94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งบเบิกแทนกัน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564,311.00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488,071.00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76,240.00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86.49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งบอุดหนุน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240,000.00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224,000.00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16,000.00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93.33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งบรายจ่ายอื่น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451,780.00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377,290.00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74,490.00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83.51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7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140,226,265.00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119,659,147.19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20,567,117.81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85.33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6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79424" y="308049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1-4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546483" y="5802473"/>
            <a:ext cx="51187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 </a:t>
            </a:r>
            <a:r>
              <a:rPr lang="th-TH" sz="16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สิงหาคม 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</a:p>
          <a:p>
            <a:pPr algn="r" fontAlgn="b"/>
            <a:endParaRPr lang="th-TH" sz="1600" b="1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365" y="4792235"/>
            <a:ext cx="1835159" cy="160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4974411"/>
              </p:ext>
            </p:extLst>
          </p:nvPr>
        </p:nvGraphicFramePr>
        <p:xfrm>
          <a:off x="838200" y="1612828"/>
          <a:ext cx="10515599" cy="2647880"/>
        </p:xfrm>
        <a:graphic>
          <a:graphicData uri="http://schemas.openxmlformats.org/drawingml/2006/table">
            <a:tbl>
              <a:tblPr/>
              <a:tblGrid>
                <a:gridCol w="859965"/>
                <a:gridCol w="3443021"/>
                <a:gridCol w="2200498"/>
                <a:gridCol w="2200498"/>
                <a:gridCol w="1811617"/>
              </a:tblGrid>
              <a:tr h="949061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หมวดเงิน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    เบิกจ่าย+</a:t>
                      </a:r>
                      <a:r>
                        <a:rPr lang="en-US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PO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ครุภัณฑ์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19,459,882.00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19,459,882.00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100.00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สิ่งก่อสร้าง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97,008,465.00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97,008,465.00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100.00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021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491" marR="9491" marT="94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116,468,347.00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116,468,347.00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100.00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0221083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22702" y="237148"/>
            <a:ext cx="10515600" cy="413473"/>
          </a:xfrm>
        </p:spPr>
        <p:txBody>
          <a:bodyPr>
            <a:noAutofit/>
          </a:bodyPr>
          <a:lstStyle/>
          <a:p>
            <a:pPr algn="ctr"/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รายละเอียดการ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จัดสรร/การเบิกจ่าย </a:t>
            </a: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Fix </a:t>
            </a:r>
            <a:r>
              <a:rPr lang="en-US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coxt</a:t>
            </a: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สสอ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 (งบดำเนินงานตามภารกิจพื้นฐานและสาธารณูปโภค) 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2569 งวดที่ 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 </a:t>
            </a:r>
            <a:r>
              <a:rPr lang="th-TH" sz="1400" b="1" dirty="0" err="1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ไตร</a:t>
            </a:r>
            <a:r>
              <a:rPr lang="th-TH" sz="1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มาส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 (เม.ย.-มิ.ย.69)</a:t>
            </a:r>
            <a:endParaRPr lang="th-TH" sz="1400" b="1" dirty="0">
              <a:solidFill>
                <a:schemeClr val="tx2">
                  <a:lumMod val="75000"/>
                  <a:lumOff val="2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2313" y="5884719"/>
            <a:ext cx="900350" cy="78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สี่เหลี่ยมผืนผ้า 6"/>
          <p:cNvSpPr/>
          <p:nvPr/>
        </p:nvSpPr>
        <p:spPr>
          <a:xfrm>
            <a:off x="5570302" y="6440184"/>
            <a:ext cx="48889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 </a:t>
            </a:r>
            <a:r>
              <a:rPr lang="th-TH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สิงหาคม </a:t>
            </a:r>
            <a:r>
              <a:rPr lang="en-US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9</a:t>
            </a:r>
            <a:endParaRPr lang="th-TH" sz="14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210469"/>
              </p:ext>
            </p:extLst>
          </p:nvPr>
        </p:nvGraphicFramePr>
        <p:xfrm>
          <a:off x="2224585" y="777915"/>
          <a:ext cx="8234709" cy="5399046"/>
        </p:xfrm>
        <a:graphic>
          <a:graphicData uri="http://schemas.openxmlformats.org/drawingml/2006/table">
            <a:tbl>
              <a:tblPr/>
              <a:tblGrid>
                <a:gridCol w="629757"/>
                <a:gridCol w="1900932"/>
                <a:gridCol w="1524751"/>
                <a:gridCol w="1578836"/>
                <a:gridCol w="1006120"/>
                <a:gridCol w="1594313"/>
              </a:tblGrid>
              <a:tr h="400408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หน่วยงาน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จัดสรร</a:t>
                      </a:r>
                      <a:b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(บาท)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เบิกจ่าย+ใบสำคัญ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หมายเหตุ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21957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สสอ.เมือง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6,000.00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6,000.00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สสอ.เพ็ญ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สสอ.กุมภวาปี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</a:t>
                      </a:r>
                      <a:r>
                        <a:rPr lang="th-TH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สสอ</a:t>
                      </a: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.บ้าน</a:t>
                      </a:r>
                      <a:r>
                        <a:rPr lang="th-TH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ดุง</a:t>
                      </a: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สสอ.บ้านผือ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สสอ.หนองหาน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สสอ.น้ำโสม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สสอ.หนองวัวซอ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สสอ.วังสามหมอ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สสอ.กุดจับ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สสอ.ทุ่งฝน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12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สสอ.ไชยวาน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สสอ.ศรีธาตุ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14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สสอ.โนนสะอาด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15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สสอ.สร้างคอม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16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สสอ.พิบูลรักษ์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17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สสอ.หนองแสง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18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สสอ.นายูง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19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สสอ.กู่แก้ว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สสอ.ประจักษ์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4,000.00 </a:t>
                      </a: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100.00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5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รวมทั้งสิ้น</a:t>
                      </a:r>
                    </a:p>
                  </a:txBody>
                  <a:tcPr marL="5205" marR="5205" marT="52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82,000.00 </a:t>
                      </a:r>
                    </a:p>
                  </a:txBody>
                  <a:tcPr marL="5205" marR="5205" marT="52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</a:t>
                      </a:r>
                      <a:r>
                        <a:rPr lang="th-TH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82,000.00 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</a:t>
                      </a:r>
                      <a:r>
                        <a:rPr kumimoji="0" lang="th-TH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/>
                          <a:ea typeface="+mn-ea"/>
                        </a:rPr>
                        <a:t>100.00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5205" marR="5205" marT="52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5205" marR="5205" marT="52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6189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="" xmlns:a16="http://schemas.microsoft.com/office/drawing/2014/main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1FD90F0-E007-0DF8-147B-94D27B5C8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5160" y="1894974"/>
            <a:ext cx="10076337" cy="2696039"/>
          </a:xfrm>
        </p:spPr>
        <p:txBody>
          <a:bodyPr>
            <a:normAutofit fontScale="90000"/>
          </a:bodyPr>
          <a:lstStyle/>
          <a:p>
            <a:pPr algn="ctr"/>
            <a:r>
              <a:rPr lang="th-TH" sz="3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</a:t>
            </a:r>
            <a:r>
              <a:rPr lang="en-US" sz="3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3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7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</a:t>
            </a:r>
            <a:r>
              <a:rPr lang="en-US" sz="27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7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7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</a:t>
            </a:r>
            <a:r>
              <a:rPr lang="en-US" sz="27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7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7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(งบค่าเสื่อม)ปีงบประมาณ </a:t>
            </a:r>
            <a:r>
              <a:rPr lang="en-US" sz="27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br>
              <a:rPr lang="en-US" sz="27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7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8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="" xmlns:a16="http://schemas.microsoft.com/office/drawing/2014/main" id="{55276924-BD06-1811-62F0-DC778DDFCA95}"/>
              </a:ext>
            </a:extLst>
          </p:cNvPr>
          <p:cNvSpPr txBox="1"/>
          <p:nvPr/>
        </p:nvSpPr>
        <p:spPr>
          <a:xfrm>
            <a:off x="6949848" y="5192466"/>
            <a:ext cx="4251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สิงหาคม </a:t>
            </a:r>
            <a:r>
              <a:rPr lang="en-US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endParaRPr lang="th-TH" sz="16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DD668738-E373-26BE-DAEF-934AE2234C5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14325" y="630460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F7820030-6789-4434-66F4-0A3D08ECD89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1219" y="451722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="" xmlns:a16="http://schemas.microsoft.com/office/drawing/2014/main" id="{3B57BAFC-9647-3C37-C3A6-6DD520F76C40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(ตามจำนวนรายการ) หน่วยงานในสังกัด สป.สธ.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="" xmlns:a16="http://schemas.microsoft.com/office/drawing/2014/main" id="{3A59DF46-E9E4-A957-DEE5-69596714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8698537"/>
              </p:ext>
            </p:extLst>
          </p:nvPr>
        </p:nvGraphicFramePr>
        <p:xfrm>
          <a:off x="547841" y="1101015"/>
          <a:ext cx="6176865" cy="4655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EFD5C7CA-E5CE-3395-2E0C-EE26E7A72FE0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="" xmlns:a16="http://schemas.microsoft.com/office/drawing/2014/main" id="{65974F17-93DD-ACC3-977E-6A74A6A889D1}"/>
              </a:ext>
            </a:extLst>
          </p:cNvPr>
          <p:cNvSpPr txBox="1"/>
          <p:nvPr/>
        </p:nvSpPr>
        <p:spPr>
          <a:xfrm>
            <a:off x="8322274" y="968700"/>
            <a:ext cx="320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2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04B82855-340C-4166-66B3-BFD698A9BF3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50E4C4DC-8217-C6AB-BA73-9EFEA9C4A2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sp>
        <p:nvSpPr>
          <p:cNvPr id="13" name="ลูกศร: รูปห้าเหลี่ยม 12">
            <a:extLst>
              <a:ext uri="{FF2B5EF4-FFF2-40B4-BE49-F238E27FC236}">
                <a16:creationId xmlns="" xmlns:a16="http://schemas.microsoft.com/office/drawing/2014/main" id="{632FB22A-6CEE-DF7A-A9B6-EE7695B3E3C7}"/>
              </a:ext>
            </a:extLst>
          </p:cNvPr>
          <p:cNvSpPr/>
          <p:nvPr/>
        </p:nvSpPr>
        <p:spPr>
          <a:xfrm rot="10800000">
            <a:off x="5835316" y="1708482"/>
            <a:ext cx="2385116" cy="896353"/>
          </a:xfrm>
          <a:prstGeom prst="homePlate">
            <a:avLst>
              <a:gd name="adj" fmla="val 67989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08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2AE4549C-F26B-9469-3007-B142A13746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5727" y="1413387"/>
            <a:ext cx="3210806" cy="528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62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64DBA29-78C8-B521-5B93-D96B2082C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B38BE568-AE85-99D9-C17D-CCF117845F33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51ECAE5A-1291-0E4A-B4FA-7D9A735FEE0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AA64D04E-AD5B-6B17-DDD7-593F1F0F7B9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0A4255A6-AB1F-35C1-4C3E-43B444821EF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sp>
        <p:nvSpPr>
          <p:cNvPr id="9" name="ชื่อเรื่อง 1">
            <a:extLst>
              <a:ext uri="{FF2B5EF4-FFF2-40B4-BE49-F238E27FC236}">
                <a16:creationId xmlns="" xmlns:a16="http://schemas.microsoft.com/office/drawing/2014/main" id="{F8976E78-EBFF-8946-56F5-BF65F4DA35EF}"/>
              </a:ext>
            </a:extLst>
          </p:cNvPr>
          <p:cNvSpPr txBox="1">
            <a:spLocks/>
          </p:cNvSpPr>
          <p:nvPr/>
        </p:nvSpPr>
        <p:spPr>
          <a:xfrm>
            <a:off x="1303283" y="1764901"/>
            <a:ext cx="5572218" cy="37717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รายการที่อยู่ในระหว่างดำเนินการ (ยังไม่แล้วเสร็จ)</a:t>
            </a:r>
          </a:p>
        </p:txBody>
      </p:sp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CD3611A8-7DE8-E47A-2DD6-9E1476FBDC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3283" y="2276541"/>
            <a:ext cx="9585434" cy="261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334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EC69402-F348-5D61-D776-4123290D3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B4F1E60B-E13C-BF45-B599-B76001D984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="" xmlns:a16="http://schemas.microsoft.com/office/drawing/2014/main" id="{F7A7EE96-14A1-E49B-AA50-37F1FC9B3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5152037"/>
              </p:ext>
            </p:extLst>
          </p:nvPr>
        </p:nvGraphicFramePr>
        <p:xfrm>
          <a:off x="707439" y="1175203"/>
          <a:ext cx="5781368" cy="5000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EB60023-9BFC-C805-5C5E-52932BF9006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จังหวัดอุดรธานี</a:t>
            </a:r>
            <a:endParaRPr lang="th-TH" sz="1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0606C7D2-92F2-A339-468A-914F89C977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2F3D2769-4A0B-5338-D465-651D09159EC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sp>
        <p:nvSpPr>
          <p:cNvPr id="9" name="ลูกศร: รูปห้าเหลี่ยม 8">
            <a:extLst>
              <a:ext uri="{FF2B5EF4-FFF2-40B4-BE49-F238E27FC236}">
                <a16:creationId xmlns="" xmlns:a16="http://schemas.microsoft.com/office/drawing/2014/main" id="{4B21DE6E-6F21-F50D-BE4F-A733C3F16B84}"/>
              </a:ext>
            </a:extLst>
          </p:cNvPr>
          <p:cNvSpPr/>
          <p:nvPr/>
        </p:nvSpPr>
        <p:spPr>
          <a:xfrm rot="10800000">
            <a:off x="5793205" y="1732545"/>
            <a:ext cx="1800018" cy="751972"/>
          </a:xfrm>
          <a:prstGeom prst="homePlate">
            <a:avLst>
              <a:gd name="adj" fmla="val 60304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 w="508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AD28EED9-6CFB-1037-7076-485CF095D0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6152" y="1324948"/>
            <a:ext cx="4117223" cy="5333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865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BFCA903-4EDB-1111-6A0C-4AE83A42F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="" xmlns:a16="http://schemas.microsoft.com/office/drawing/2014/main" id="{4D7F9340-0F4C-166B-BD28-6102C8C49F18}"/>
              </a:ext>
            </a:extLst>
          </p:cNvPr>
          <p:cNvSpPr/>
          <p:nvPr/>
        </p:nvSpPr>
        <p:spPr>
          <a:xfrm>
            <a:off x="1234527" y="2221606"/>
            <a:ext cx="10058400" cy="316215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8E625B27-A948-FF6C-D612-B729415FA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831" y="2033429"/>
            <a:ext cx="10076337" cy="3153550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</a:t>
            </a:r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(งบค่าเสื่อม) </a:t>
            </a:r>
            <a:b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b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b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 </a:t>
            </a:r>
            <a:r>
              <a:rPr lang="en-US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</a:t>
            </a:r>
            <a:r>
              <a:rPr lang="th-TH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สิงหาคม </a:t>
            </a:r>
            <a:r>
              <a:rPr lang="en-US" sz="14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</a:t>
            </a:r>
            <a:endParaRPr lang="th-TH" sz="28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5501B52F-573A-CFB2-6E52-ED504112140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46846" y="542525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C5298C08-691E-6761-5CFA-7B9AD4449E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3740" y="363787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845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7AC9407-5776-0D49-5F47-41889BA2D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="" xmlns:a16="http://schemas.microsoft.com/office/drawing/2014/main" id="{682B0EDB-35DA-7C14-AFFF-3CD699677C9D}"/>
              </a:ext>
            </a:extLst>
          </p:cNvPr>
          <p:cNvSpPr/>
          <p:nvPr/>
        </p:nvSpPr>
        <p:spPr>
          <a:xfrm>
            <a:off x="2816087" y="2791448"/>
            <a:ext cx="6787188" cy="217858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047FD0A-695B-6FD9-737B-6A420BE74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4337" y="2631261"/>
            <a:ext cx="6799291" cy="2172650"/>
          </a:xfrm>
          <a:solidFill>
            <a:schemeClr val="accent6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</a:t>
            </a:r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(งบค่าเสื่อม) </a:t>
            </a:r>
            <a:b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</a:t>
            </a:r>
            <a:endParaRPr lang="th-TH" sz="28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F8A1E721-4CE7-646C-B004-EDBE202038F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637086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CA0FA183-1AEA-3A5A-6832-DC3399D739A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458348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0991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F2BA3DC4-DEB2-5CD9-67EE-3572648F1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="" xmlns:a16="http://schemas.microsoft.com/office/drawing/2014/main" id="{985105C0-9A54-6DA6-F0F3-998503960D51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="" xmlns:a16="http://schemas.microsoft.com/office/drawing/2014/main" id="{80E21B3A-7E7C-5727-7739-7757E0E874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8162235"/>
              </p:ext>
            </p:extLst>
          </p:nvPr>
        </p:nvGraphicFramePr>
        <p:xfrm>
          <a:off x="330466" y="1100762"/>
          <a:ext cx="7446288" cy="55157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1EDCB577-2711-9E50-E094-B442B1B6D245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="" xmlns:a16="http://schemas.microsoft.com/office/drawing/2014/main" id="{CFE1E29F-59E3-13BF-B5BB-159B86C4F9FF}"/>
              </a:ext>
            </a:extLst>
          </p:cNvPr>
          <p:cNvSpPr txBox="1"/>
          <p:nvPr/>
        </p:nvSpPr>
        <p:spPr>
          <a:xfrm>
            <a:off x="8322274" y="968700"/>
            <a:ext cx="320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EAC32DEF-6F4A-4BA6-C398-625FE288B51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0A5BCAC7-AF67-7B9C-B286-C527974531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A77B0A53-F442-2E37-5E3A-783DCFBDAF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9566" y="1446501"/>
            <a:ext cx="3361967" cy="517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582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3BAECE4-C639-1F53-C13F-C1ED706EB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98A78A94-E146-AF92-6833-F94B471D02F2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1B05557-0E9F-AE24-BEBD-3561F71EAE3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381500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A7C7DE08-BB0A-2D8C-FCF4-B9FA14AD392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7010DB75-39F8-164A-77F9-8DBAE8F2F2D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F9788091-812F-D6DB-A001-D7E9352154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686" y="1715412"/>
            <a:ext cx="10720251" cy="480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6581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8ED548E-D7A3-22BC-9741-F90FBEC60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C704035A-8BDF-D724-EF82-73F4C3A8A430}"/>
              </a:ext>
            </a:extLst>
          </p:cNvPr>
          <p:cNvCxnSpPr>
            <a:cxnSpLocks/>
          </p:cNvCxnSpPr>
          <p:nvPr/>
        </p:nvCxnSpPr>
        <p:spPr>
          <a:xfrm>
            <a:off x="0" y="75478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14B9FDE5-5231-FAA6-B0F6-2596BAEA8FD8}"/>
              </a:ext>
            </a:extLst>
          </p:cNvPr>
          <p:cNvSpPr txBox="1">
            <a:spLocks/>
          </p:cNvSpPr>
          <p:nvPr/>
        </p:nvSpPr>
        <p:spPr>
          <a:xfrm>
            <a:off x="218941" y="22108"/>
            <a:ext cx="9584166" cy="6029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 สป.สธ. </a:t>
            </a: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6953C38C-D598-1CCA-4FAF-1284DDA01DB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70369" y="122014"/>
            <a:ext cx="1166315" cy="50302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CAFAF483-2BC5-C345-E484-29845E7A20C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0952" y="35386"/>
            <a:ext cx="665069" cy="666514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E07D5B58-3520-DC8C-16C0-426AB321B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300" y="1376320"/>
            <a:ext cx="10110652" cy="4806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8507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BEAD5D30-E4F1-E540-D5EB-058E19EF3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81498457-65C0-D195-7F8F-2F61997CFF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C178B1EC-160D-9968-FF69-E05A20D221DE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381500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7030A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 </a:t>
            </a:r>
            <a:r>
              <a:rPr lang="th-TH" sz="1600" b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7030A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78FA5ADA-53BD-A65D-32F0-24A458DB5E4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7A137398-5F1B-B5FE-A7DE-5F6C9A2D7B9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E33B0C28-67F6-49D7-BC71-32B4BE4026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429" y="1750793"/>
            <a:ext cx="10215154" cy="448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1312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81D2963-3FD3-8B73-F2C5-4835977F60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A88B7017-32F7-DCD4-B389-2F20C32D2A55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A0FF5764-B60A-0583-11BE-737FDF324BB2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299020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จำแนกตามจำนวนรายการ  </a:t>
            </a: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 </a:t>
            </a:r>
            <a:r>
              <a:rPr lang="th-TH" sz="1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B9DDF465-070C-8218-8BAC-5DA1F64CDCB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372E5629-7AF2-9249-6D80-723B06F631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892D9DCF-1D84-6E2D-91EA-50432CDE6B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8623" y="1925569"/>
            <a:ext cx="8694754" cy="3604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2223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110BF83-8DE1-9CD8-2D04-88D3A259C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="" xmlns:a16="http://schemas.microsoft.com/office/drawing/2014/main" id="{8DA6A382-9DDB-807D-6A38-458EC428540D}"/>
              </a:ext>
            </a:extLst>
          </p:cNvPr>
          <p:cNvSpPr/>
          <p:nvPr/>
        </p:nvSpPr>
        <p:spPr>
          <a:xfrm>
            <a:off x="2816087" y="2791448"/>
            <a:ext cx="6787188" cy="217858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EEF467F8-3F20-81B6-0EAD-B6217F69D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4337" y="2631261"/>
            <a:ext cx="6799291" cy="2172650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</a:t>
            </a:r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(งบค่าเสื่อม) </a:t>
            </a:r>
            <a:b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จำแนกตามการเบิกจ่ายเงิน</a:t>
            </a:r>
            <a:endParaRPr lang="th-TH" sz="28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A9DDA637-816B-5BD5-338D-C1024B75656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637086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3D562770-ED7E-8DD0-D449-B2955192EB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458348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890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54EB5F1-0BB5-339D-77FB-9DD1DB5F1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97FC9286-01D0-C749-D915-379AC0600B9B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="" xmlns:a16="http://schemas.microsoft.com/office/drawing/2014/main" id="{E59985C0-1C10-2152-4088-B3B4504B80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530787"/>
              </p:ext>
            </p:extLst>
          </p:nvPr>
        </p:nvGraphicFramePr>
        <p:xfrm>
          <a:off x="707439" y="1100771"/>
          <a:ext cx="5781368" cy="5000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B9932079-A09B-ECD4-DE10-031615277F90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6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6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1EA0B0FB-F85D-92C8-4E00-F225BBF9B65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FE5081AA-DCA2-C11A-F364-CE24CA2544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E791B44E-C24C-C5D8-04FE-810DCEFE0D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4771" y="1100771"/>
            <a:ext cx="3858605" cy="5100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1122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DB0C6A7E-3F15-E18E-C42F-95FFAEE2D6B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ชื่อเรื่อง 1">
            <a:extLst>
              <a:ext uri="{FF2B5EF4-FFF2-40B4-BE49-F238E27FC236}">
                <a16:creationId xmlns="" xmlns:a16="http://schemas.microsoft.com/office/drawing/2014/main" id="{D2955D96-3614-BA37-3347-FAF05A33AA4C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381500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endParaRPr lang="th-TH" sz="1600" b="1" dirty="0">
              <a:solidFill>
                <a:schemeClr val="tx2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</a:t>
            </a:r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chemeClr val="tx2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288EEA6A-6E6C-08BB-9937-BA453A1B5EB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A08A5FCE-5C9D-ED07-E23C-4D805502FBF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1B94EF82-5ECD-8108-AD4F-2A566C3C8B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154" y="1629399"/>
            <a:ext cx="9953596" cy="4579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579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ตัวเชื่อมต่อตรง 5">
            <a:extLst>
              <a:ext uri="{FF2B5EF4-FFF2-40B4-BE49-F238E27FC236}">
                <a16:creationId xmlns="" xmlns:a16="http://schemas.microsoft.com/office/drawing/2014/main" id="{4176DDC6-2802-0242-3BBE-0290FE76EDA9}"/>
              </a:ext>
            </a:extLst>
          </p:cNvPr>
          <p:cNvCxnSpPr>
            <a:cxnSpLocks/>
          </p:cNvCxnSpPr>
          <p:nvPr/>
        </p:nvCxnSpPr>
        <p:spPr>
          <a:xfrm>
            <a:off x="0" y="75478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ชื่อเรื่อง 1">
            <a:extLst>
              <a:ext uri="{FF2B5EF4-FFF2-40B4-BE49-F238E27FC236}">
                <a16:creationId xmlns="" xmlns:a16="http://schemas.microsoft.com/office/drawing/2014/main" id="{73E8899D-17CD-2BF0-F42C-B3048012AF1E}"/>
              </a:ext>
            </a:extLst>
          </p:cNvPr>
          <p:cNvSpPr txBox="1">
            <a:spLocks/>
          </p:cNvSpPr>
          <p:nvPr/>
        </p:nvSpPr>
        <p:spPr>
          <a:xfrm>
            <a:off x="218941" y="22108"/>
            <a:ext cx="9584166" cy="6029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r>
              <a:rPr lang="th-TH" sz="16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วงเงินหน่วยบริการสังกัด สป.สธ. </a:t>
            </a:r>
            <a:r>
              <a:rPr lang="th-TH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6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="" xmlns:a16="http://schemas.microsoft.com/office/drawing/2014/main" id="{A3A1BC10-78EA-9B4A-1DD9-8A5404E7039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870369" y="122014"/>
            <a:ext cx="1166315" cy="503025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="" xmlns:a16="http://schemas.microsoft.com/office/drawing/2014/main" id="{57098674-A1A0-6E6E-DEBD-EEAF4FD0395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0952" y="35386"/>
            <a:ext cx="665069" cy="666514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70335AA9-0FB8-BC68-8FD2-37CFE30AE8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275" y="1607030"/>
            <a:ext cx="10014856" cy="449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7312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50D2F048-8265-6647-C2B8-EDAC855B8451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ชื่อเรื่อง 1">
            <a:extLst>
              <a:ext uri="{FF2B5EF4-FFF2-40B4-BE49-F238E27FC236}">
                <a16:creationId xmlns="" xmlns:a16="http://schemas.microsoft.com/office/drawing/2014/main" id="{5152409A-9562-FBC6-5392-61C3CB417994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วงเงินระดับจังหวัด</a:t>
            </a:r>
            <a:r>
              <a:rPr lang="th-TH" sz="18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800" b="1" dirty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chemeClr val="accent5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35B66DD4-76DA-FDE9-31CA-5F9C658B99F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D5855599-0180-435F-EF9F-22B3AB6BC77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="" xmlns:a16="http://schemas.microsoft.com/office/drawing/2014/main" id="{50372804-B22E-25DA-AF7F-A398EA8413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0526" y="1701785"/>
            <a:ext cx="9710948" cy="453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8589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4C4AF1F8-B1E3-B224-FA9B-B026DCFED4F9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ชื่อเรื่อง 1">
            <a:extLst>
              <a:ext uri="{FF2B5EF4-FFF2-40B4-BE49-F238E27FC236}">
                <a16:creationId xmlns="" xmlns:a16="http://schemas.microsoft.com/office/drawing/2014/main" id="{E3C600F0-F867-30DC-5AC8-F74C0E16769D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 </a:t>
            </a:r>
            <a:r>
              <a:rPr lang="th-TH" sz="1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วงเงินระดับเขต </a:t>
            </a:r>
            <a:r>
              <a:rPr lang="th-TH" sz="18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18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36522B4F-C978-019D-12C5-21C4787141A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F0CA8296-1F2F-C3D1-7304-579D4E2E861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="" xmlns:a16="http://schemas.microsoft.com/office/drawing/2014/main" id="{5742C28D-2971-F80D-B95D-B24050C336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167" y="2088840"/>
            <a:ext cx="10120237" cy="3179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9300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93F768A6-14C7-8F73-A4B3-95E35D90D3CA}"/>
              </a:ext>
            </a:extLst>
          </p:cNvPr>
          <p:cNvSpPr txBox="1"/>
          <p:nvPr/>
        </p:nvSpPr>
        <p:spPr>
          <a:xfrm>
            <a:off x="4571592" y="4535445"/>
            <a:ext cx="31822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รูปภาพ 1">
            <a:extLst>
              <a:ext uri="{FF2B5EF4-FFF2-40B4-BE49-F238E27FC236}">
                <a16:creationId xmlns="" xmlns:a16="http://schemas.microsoft.com/office/drawing/2014/main" id="{C520B63E-DE1D-EDFA-A665-C37735631AC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711222"/>
            <a:ext cx="2160269" cy="931712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B17538A3-C1FF-0BD2-0C66-7544F9B19A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532484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891353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2902</TotalTime>
  <Words>1139</Words>
  <Application>Microsoft Office PowerPoint</Application>
  <PresentationFormat>กำหนดเอง</PresentationFormat>
  <Paragraphs>350</Paragraphs>
  <Slides>24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24</vt:i4>
      </vt:variant>
    </vt:vector>
  </HeadingPairs>
  <TitlesOfParts>
    <vt:vector size="26" baseType="lpstr">
      <vt:lpstr>ธีมของ Office</vt:lpstr>
      <vt:lpstr>1_ธีมของ Office</vt:lpstr>
      <vt:lpstr>            การบริหารงบประมาณประจำปีงบประมาณ พ.ศ. 2568  ประจำปีงบประมาณ พ.ศ. 2569 </vt:lpstr>
      <vt:lpstr>เป้าหมายการเบิกจ่ายเงินงบประมาณและการใช้จ่ายภาครัฐ ประจำปีงบประมาณ พ.ศ. 2569 (จำแนกรายไตรมาส)</vt:lpstr>
      <vt:lpstr>งานนำเสนอ PowerPoint</vt:lpstr>
      <vt:lpstr>งบดำเนินงาน สสจ.อุดรธานี  ไตรมาสที่ 1-4/2569</vt:lpstr>
      <vt:lpstr>สรุปการเบิกจ่ายงบประมาณงบลงทุน  ปีงบประมาณ 2569 ไตรมาส 1-4</vt:lpstr>
      <vt:lpstr>รายละเอียดการจัดสรร/การเบิกจ่าย Fix coxt   สสอ.  (งบดำเนินงานตามภารกิจพื้นฐานและสาธารณูปโภค)  ปีงบประมาณ 2569 งวดที่ 2 ไตรมาส 3 (เม.ย.-มิ.ย.69)</vt:lpstr>
      <vt:lpstr>ความก้าวหน้าการดำเนินงาน  งบค่าบริการทางการแพทย์ ที่เบิกจ่ายในลักษณะงบลงทุน  (งบค่าเสื่อม)ปีงบประมาณ 2568  จังหวัดอุดรธานี</vt:lpstr>
      <vt:lpstr>งานนำเสนอ PowerPoint</vt:lpstr>
      <vt:lpstr>งานนำเสนอ PowerPoint</vt:lpstr>
      <vt:lpstr>งานนำเสนอ PowerPoint</vt:lpstr>
      <vt:lpstr>การดำเนินงานงบค่าบริการทางการแพทย์ ที่เบิกจ่ายในลักษณะงบลงทุน (งบค่าเสื่อม)  ปีงบประมาณ 2569  จังหวัดอุดรธานี  ข้อมูล ณ  25 สิงหาคม 2569</vt:lpstr>
      <vt:lpstr>สถานะการดำเนินงาน งบค่าบริการทางการแพทย์ที่เบิกจ่ายในลักษณะงบลงทุน (งบค่าเสื่อม)  ปีงบประมาณ 2569 จังหวัดอุดรธานี  จำแนกตามจำนวนรายการ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สถานะการดำเนินงาน งบค่าบริการทางการแพทย์ที่เบิกจ่ายในลักษณะงบลงทุน (งบค่าเสื่อม)  ปีงบประมาณ 2569 จังหวัดอุดรธานี  จำแนกตามการเบิกจ่ายเงิน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computer09-AIO</cp:lastModifiedBy>
  <cp:revision>274</cp:revision>
  <cp:lastPrinted>2026-08-26T08:50:48Z</cp:lastPrinted>
  <dcterms:created xsi:type="dcterms:W3CDTF">2024-10-22T08:37:13Z</dcterms:created>
  <dcterms:modified xsi:type="dcterms:W3CDTF">2026-08-26T08:59:03Z</dcterms:modified>
</cp:coreProperties>
</file>