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13" r:id="rId2"/>
    <p:sldId id="315" r:id="rId3"/>
    <p:sldId id="316" r:id="rId4"/>
    <p:sldId id="317" r:id="rId5"/>
    <p:sldId id="318" r:id="rId6"/>
    <p:sldId id="319" r:id="rId7"/>
    <p:sldId id="320" r:id="rId8"/>
    <p:sldId id="321" r:id="rId9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สไตล์ธีม 2 - เน้น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-114" y="-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 </a:t>
            </a:r>
          </a:p>
          <a:p>
            <a:pPr>
              <a:defRPr sz="1400" b="1" i="0" u="none" strike="noStrike" kern="1200" spc="0" baseline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5552232672678915"/>
          <c:y val="1.1786306938714284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40"/>
      <c:rotY val="11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6703896090773933E-3"/>
          <c:y val="0.12095390321598361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6.5424856159388339E-2"/>
                  <c:y val="-0.22181026279714011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91325483843801"/>
                      <c:h val="0.107906945989401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7.0418352955888983E-2"/>
                  <c:y val="-5.24121760277051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28197179750443"/>
                      <c:h val="0.1163595723613451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9.6625746508205199E-2"/>
                  <c:y val="0.1090683243052258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solidFill>
                    <a:srgbClr val="FFC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5673415364142371"/>
                      <c:h val="0.115559193703771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-9.1024856030432935E-2"/>
                  <c:y val="6.8762782076697684E-2"/>
                </c:manualLayout>
              </c:layout>
              <c:numFmt formatCode="0.00%" sourceLinked="0"/>
              <c:spPr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0829727238899351"/>
                      <c:h val="0.1048031507925945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-0.27477416740281768"/>
                  <c:y val="2.1056111305693681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86244519184418"/>
                      <c:h val="0.106272369739689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0.2630415189138533"/>
                  <c:y val="0.16244178604212459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8972797852696142"/>
                      <c:h val="0.210353461379829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24</c:v>
                </c:pt>
                <c:pt idx="3">
                  <c:v>21</c:v>
                </c:pt>
                <c:pt idx="4">
                  <c:v>20</c:v>
                </c:pt>
                <c:pt idx="5">
                  <c:v>540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สถานะการเบิกจ่ายเงิน </a:t>
            </a:r>
          </a:p>
          <a:p>
            <a:pPr>
              <a:defRPr sz="2000" b="1" i="0" u="none" strike="noStrike" kern="1200" spc="0" baseline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3998614860464662"/>
          <c:y val="1.4676032363540344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22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223142193867266E-4"/>
          <c:y val="0.10850822160891779"/>
          <c:w val="0.99752488009347751"/>
          <c:h val="0.886731768236926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6"/>
            <c:spPr>
              <a:solidFill>
                <a:schemeClr val="tx2">
                  <a:lumMod val="50000"/>
                  <a:lumOff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6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0.1475251047455611"/>
                  <c:y val="0.10000757104271057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004808459370978"/>
                      <c:h val="0.17997530415820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0.1773907035697791"/>
                  <c:y val="-0.18131616580658505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9161966001318101"/>
                      <c:h val="0.193336882728109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47574927.200000003</c:v>
                </c:pt>
                <c:pt idx="1">
                  <c:v>59224257.530000001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คิดร้อยละ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B76-4F94-806B-94F5627D48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B76-4F94-806B-94F5627D48D5}"/>
              </c:ext>
            </c:extLst>
          </c:dPt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44.546152033158876</c:v>
                </c:pt>
                <c:pt idx="1">
                  <c:v>55.453847966841124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95-42DF-BCA4-6221D7604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0C52A-76DC-4A83-820A-1B5659C877A6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4A27E-1B5C-4BDB-9721-23CDE54EC1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9299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72F65-D46F-4A74-AB63-F0CD729DACC9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D8EDC-0E94-4B1C-9257-9CB17CEB88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907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2218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16208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38929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="" xmlns:a16="http://schemas.microsoft.com/office/drawing/2014/main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8648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5118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66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14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="" xmlns:a16="http://schemas.microsoft.com/office/drawing/2014/main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="" xmlns:a16="http://schemas.microsoft.com/office/drawing/2014/main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="" xmlns:a16="http://schemas.microsoft.com/office/drawing/2014/main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="" xmlns:a16="http://schemas.microsoft.com/office/drawing/2014/main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="" xmlns:a16="http://schemas.microsoft.com/office/drawing/2014/main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215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="" xmlns:a16="http://schemas.microsoft.com/office/drawing/2014/main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="" xmlns:a16="http://schemas.microsoft.com/office/drawing/2014/main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="" xmlns:a16="http://schemas.microsoft.com/office/drawing/2014/main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164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="" xmlns:a16="http://schemas.microsoft.com/office/drawing/2014/main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="" xmlns:a16="http://schemas.microsoft.com/office/drawing/2014/main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="" xmlns:a16="http://schemas.microsoft.com/office/drawing/2014/main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22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02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="" xmlns:a16="http://schemas.microsoft.com/office/drawing/2014/main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658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83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="" xmlns:a16="http://schemas.microsoft.com/office/drawing/2014/main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4567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>
              <a:lumMod val="6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="" xmlns:a16="http://schemas.microsoft.com/office/drawing/2014/main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/>
              <a:t>03/11/68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765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030636"/>
            <a:ext cx="12192000" cy="1505299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การบริหารงบประมาณ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ประจำปีงบประมาณ พ.ศ. 25</a:t>
            </a:r>
            <a:r>
              <a:rPr lang="en-US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9 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492" y="3279648"/>
            <a:ext cx="5527025" cy="2053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54635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538" y="4991064"/>
            <a:ext cx="3645407" cy="1175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สี่เหลี่ยมผืนผ้า 7"/>
          <p:cNvSpPr/>
          <p:nvPr/>
        </p:nvSpPr>
        <p:spPr>
          <a:xfrm>
            <a:off x="3060192" y="5744263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30 ตุลาคม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8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21267" y="863600"/>
            <a:ext cx="10456333" cy="4861715"/>
          </a:xfrm>
        </p:spPr>
        <p:txBody>
          <a:bodyPr/>
          <a:lstStyle/>
          <a:p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สรุปการเบิกจ่ายงบประมาณภาพรวม </a:t>
            </a:r>
            <a:r>
              <a:rPr lang="th-TH" sz="32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1-2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 ประจำปีงบประมาณ พ.ศ.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dirty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9351078"/>
              </p:ext>
            </p:extLst>
          </p:nvPr>
        </p:nvGraphicFramePr>
        <p:xfrm>
          <a:off x="852513" y="1931221"/>
          <a:ext cx="10223501" cy="2962275"/>
        </p:xfrm>
        <a:graphic>
          <a:graphicData uri="http://schemas.openxmlformats.org/drawingml/2006/table">
            <a:tbl>
              <a:tblPr/>
              <a:tblGrid>
                <a:gridCol w="977293"/>
                <a:gridCol w="3325335"/>
                <a:gridCol w="2122757"/>
                <a:gridCol w="2122757"/>
                <a:gridCol w="1675359"/>
              </a:tblGrid>
              <a:tr h="600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งบประมาณ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</a:t>
                      </a:r>
                      <a:b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การเบิกจ่าย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งบดำเนินงาน/งบเบิกแทนกัน/งบอุดหนุน/รายจ่ายอื่นๆ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27,306,734.00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93,887.00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0.34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101,226,000.00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81,219,265.00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80.24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128,532,734.00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81,313,152.00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63.26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8988747"/>
      </p:ext>
    </p:extLst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529" y="274639"/>
            <a:ext cx="10716596" cy="639762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400" b="1" dirty="0" err="1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</a:t>
            </a:r>
            <a:r>
              <a:rPr lang="th-TH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มาส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1-2/256</a:t>
            </a:r>
            <a:r>
              <a:rPr lang="th-TH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901718" y="5975399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30 ตุลาคม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8</a:t>
            </a:r>
          </a:p>
        </p:txBody>
      </p:sp>
      <p:pic>
        <p:nvPicPr>
          <p:cNvPr id="7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336" y="5246175"/>
            <a:ext cx="2812948" cy="1144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077313"/>
              </p:ext>
            </p:extLst>
          </p:nvPr>
        </p:nvGraphicFramePr>
        <p:xfrm>
          <a:off x="783956" y="1119653"/>
          <a:ext cx="10515600" cy="4244452"/>
        </p:xfrm>
        <a:graphic>
          <a:graphicData uri="http://schemas.openxmlformats.org/drawingml/2006/table">
            <a:tbl>
              <a:tblPr/>
              <a:tblGrid>
                <a:gridCol w="773739"/>
                <a:gridCol w="3665590"/>
                <a:gridCol w="1634524"/>
                <a:gridCol w="1704644"/>
                <a:gridCol w="1682883"/>
                <a:gridCol w="1054220"/>
              </a:tblGrid>
              <a:tr h="5223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คงเหลือ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</a:tr>
              <a:tr h="50788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งปม.ตามกลุ่มงาน/หน่วยงาน สสจ.อุดรธานี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557,780.00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557,780.00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39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งบประมาณขั้นต่ำ (เงินไม่ทำเวชฯ/ประกันสังคม/ค่าสาธารณูปโภค/ชันสูตร)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1,461,954.00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93,887.00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1,368,067.00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6.42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4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ค่าตอบแทนกำลังคนด้านสาธารณสุข   (ค่าตอบแทนเบี้ยเลี้ยงเหมาจ่าย)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 พ.ต.ส.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25,287,000.00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25,287,000.00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งบเบิกแทนกัน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งบอุดหนุน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</a:t>
                      </a:r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รายจ่ายอื่น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27,306,734.00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93,887.00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27,212,847.00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0.34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1840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79424" y="308049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1-2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9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820" y="5020651"/>
            <a:ext cx="3006112" cy="100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สี่เหลี่ยมผืนผ้า 5"/>
          <p:cNvSpPr/>
          <p:nvPr/>
        </p:nvSpPr>
        <p:spPr>
          <a:xfrm>
            <a:off x="4040245" y="5664238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30 ตุลาคม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8</a:t>
            </a: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9645962"/>
              </p:ext>
            </p:extLst>
          </p:nvPr>
        </p:nvGraphicFramePr>
        <p:xfrm>
          <a:off x="822702" y="1491734"/>
          <a:ext cx="10515599" cy="2647880"/>
        </p:xfrm>
        <a:graphic>
          <a:graphicData uri="http://schemas.openxmlformats.org/drawingml/2006/table">
            <a:tbl>
              <a:tblPr/>
              <a:tblGrid>
                <a:gridCol w="859965"/>
                <a:gridCol w="3443021"/>
                <a:gridCol w="2200498"/>
                <a:gridCol w="2200498"/>
                <a:gridCol w="1811617"/>
              </a:tblGrid>
              <a:tr h="949061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หมวดเงิน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    เบิกจ่าย+</a:t>
                      </a:r>
                      <a:r>
                        <a:rPr lang="en-US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PO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ครุภัณฑ์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19,752,800.00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    -  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-  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สิ่งก่อสร้าง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81,473,200.00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81,219,265.00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99.69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021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491" marR="9491" marT="94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101,226,000.00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81,219,265.00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80.24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6825922"/>
      </p:ext>
    </p:extLst>
  </p:cSld>
  <p:clrMapOvr>
    <a:masterClrMapping/>
  </p:clrMapOvr>
  <p:transition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3112D80-768B-D118-D818-53E6FE291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1FD90F0-E007-0DF8-147B-94D27B5C8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2387" y="2285689"/>
            <a:ext cx="10559846" cy="2111197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ความก้าวหน้าการดำเนินงาน</a:t>
            </a: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(งบค่าเสื่อม) 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b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xmlns="" id="{55276924-BD06-1811-62F0-DC778DDFCA95}"/>
              </a:ext>
            </a:extLst>
          </p:cNvPr>
          <p:cNvSpPr txBox="1"/>
          <p:nvPr/>
        </p:nvSpPr>
        <p:spPr>
          <a:xfrm>
            <a:off x="3637831" y="5437762"/>
            <a:ext cx="5350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พฤศจิกายน</a:t>
            </a:r>
            <a:r>
              <a:rPr lang="en-US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2568</a:t>
            </a:r>
            <a:endParaRPr lang="th-TH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xmlns="" id="{DD668738-E373-26BE-DAEF-934AE2234C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t="33329" r="11952" b="33333"/>
          <a:stretch>
            <a:fillRect/>
          </a:stretch>
        </p:blipFill>
        <p:spPr>
          <a:xfrm>
            <a:off x="3657599" y="667975"/>
            <a:ext cx="2947087" cy="127106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xmlns="" id="{F7820030-6789-4434-66F4-0A3D08ECD8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898" y="458347"/>
            <a:ext cx="1680518" cy="1684171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xmlns="" id="{84DA1382-D962-27A6-8E9C-1768A8A1FB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t="33329" r="11952" b="33333"/>
          <a:stretch>
            <a:fillRect/>
          </a:stretch>
        </p:blipFill>
        <p:spPr>
          <a:xfrm>
            <a:off x="3637831" y="667975"/>
            <a:ext cx="2947087" cy="1271062"/>
          </a:xfrm>
          <a:prstGeom prst="rect">
            <a:avLst/>
          </a:prstGeom>
        </p:spPr>
      </p:pic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xmlns="" id="{C3E7E9FE-54D5-405A-0A8F-B8BEA656F6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30" y="458347"/>
            <a:ext cx="1680518" cy="1684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9397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xmlns="" id="{86BFFD38-AB1D-6D88-23C7-AAC99926F890}"/>
              </a:ext>
            </a:extLst>
          </p:cNvPr>
          <p:cNvSpPr/>
          <p:nvPr/>
        </p:nvSpPr>
        <p:spPr>
          <a:xfrm>
            <a:off x="7990853" y="1519881"/>
            <a:ext cx="3882595" cy="519911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xmlns="" id="{3B57BAFC-9647-3C37-C3A6-6DD520F76C40}"/>
              </a:ext>
            </a:extLst>
          </p:cNvPr>
          <p:cNvSpPr txBox="1">
            <a:spLocks/>
          </p:cNvSpPr>
          <p:nvPr/>
        </p:nvSpPr>
        <p:spPr>
          <a:xfrm>
            <a:off x="180881" y="54303"/>
            <a:ext cx="9887351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(ตามจำนวนรายการ) </a:t>
            </a:r>
            <a:r>
              <a:rPr lang="th-TH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:a16="http://schemas.microsoft.com/office/drawing/2014/main" xmlns="" id="{3A59DF46-E9E4-A957-DEE5-695967144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1326610"/>
              </p:ext>
            </p:extLst>
          </p:nvPr>
        </p:nvGraphicFramePr>
        <p:xfrm>
          <a:off x="180881" y="997119"/>
          <a:ext cx="7004779" cy="4879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EFD5C7CA-E5CE-3395-2E0C-EE26E7A72FE0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xmlns="" id="{65974F17-93DD-ACC3-977E-6A74A6A889D1}"/>
              </a:ext>
            </a:extLst>
          </p:cNvPr>
          <p:cNvSpPr txBox="1"/>
          <p:nvPr/>
        </p:nvSpPr>
        <p:spPr>
          <a:xfrm>
            <a:off x="7878582" y="931632"/>
            <a:ext cx="39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</a:t>
            </a:r>
          </a:p>
          <a:p>
            <a:pPr algn="ctr"/>
            <a:r>
              <a:rPr lang="th-TH" sz="1400" b="1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(แยกตามวงเงิน)</a:t>
            </a:r>
          </a:p>
        </p:txBody>
      </p:sp>
      <p:sp>
        <p:nvSpPr>
          <p:cNvPr id="7" name="ลูกศร: ขวาท้ายขีด 6">
            <a:extLst>
              <a:ext uri="{FF2B5EF4-FFF2-40B4-BE49-F238E27FC236}">
                <a16:creationId xmlns:a16="http://schemas.microsoft.com/office/drawing/2014/main" xmlns="" id="{CDBE0D76-C604-4B9F-CEA1-ADD1161D5431}"/>
              </a:ext>
            </a:extLst>
          </p:cNvPr>
          <p:cNvSpPr/>
          <p:nvPr/>
        </p:nvSpPr>
        <p:spPr>
          <a:xfrm rot="10800000">
            <a:off x="5572460" y="1414851"/>
            <a:ext cx="2128147" cy="987854"/>
          </a:xfrm>
          <a:prstGeom prst="stripedRightArrow">
            <a:avLst>
              <a:gd name="adj1" fmla="val 65385"/>
              <a:gd name="adj2" fmla="val 5000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04B82855-340C-4166-66B3-BFD698A9BF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t="33329" r="11952" b="33333"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50E4C4DC-8217-C6AB-BA73-9EFEA9C4A2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sp>
        <p:nvSpPr>
          <p:cNvPr id="18" name="สี่เหลี่ยมผืนผ้า 17">
            <a:extLst>
              <a:ext uri="{FF2B5EF4-FFF2-40B4-BE49-F238E27FC236}">
                <a16:creationId xmlns:a16="http://schemas.microsoft.com/office/drawing/2014/main" xmlns="" id="{F384A9D1-9F8D-F2DB-CD1D-17F6D8100C91}"/>
              </a:ext>
            </a:extLst>
          </p:cNvPr>
          <p:cNvSpPr/>
          <p:nvPr/>
        </p:nvSpPr>
        <p:spPr>
          <a:xfrm>
            <a:off x="8060715" y="2833890"/>
            <a:ext cx="3773479" cy="148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C53E9A6D-A60A-13D7-0BF1-A858670E31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3341" y="1587746"/>
            <a:ext cx="3773479" cy="5065458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xmlns="" id="{BD711207-B5F4-78AD-F419-8DABF48D2E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2090" y="5016714"/>
            <a:ext cx="1002891" cy="499183"/>
          </a:xfrm>
          <a:prstGeom prst="rect">
            <a:avLst/>
          </a:prstGeom>
        </p:spPr>
      </p:pic>
      <p:pic>
        <p:nvPicPr>
          <p:cNvPr id="16" name="รูปภาพ 15">
            <a:extLst>
              <a:ext uri="{FF2B5EF4-FFF2-40B4-BE49-F238E27FC236}">
                <a16:creationId xmlns:a16="http://schemas.microsoft.com/office/drawing/2014/main" xmlns="" id="{74861477-E826-6FB7-370E-9C449BA043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8728" y="5108301"/>
            <a:ext cx="1257891" cy="1235113"/>
          </a:xfrm>
          <a:prstGeom prst="rect">
            <a:avLst/>
          </a:prstGeom>
        </p:spPr>
      </p:pic>
      <p:pic>
        <p:nvPicPr>
          <p:cNvPr id="22" name="รูปภาพ 21">
            <a:extLst>
              <a:ext uri="{FF2B5EF4-FFF2-40B4-BE49-F238E27FC236}">
                <a16:creationId xmlns:a16="http://schemas.microsoft.com/office/drawing/2014/main" xmlns="" id="{8B034DE9-4187-63F0-3501-00C3A63A59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68920" y="5266305"/>
            <a:ext cx="1257892" cy="885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03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EC69402-F348-5D61-D776-4123290D3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xmlns="" id="{5FBD89AE-3131-07BF-0EC6-31F1DD1905F5}"/>
              </a:ext>
            </a:extLst>
          </p:cNvPr>
          <p:cNvSpPr/>
          <p:nvPr/>
        </p:nvSpPr>
        <p:spPr>
          <a:xfrm>
            <a:off x="7635072" y="1254220"/>
            <a:ext cx="4242295" cy="538033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B4F1E60B-E13C-BF45-B599-B76001D984E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xmlns="" id="{F7A7EE96-14A1-E49B-AA50-37F1FC9B39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14751860"/>
              </p:ext>
            </p:extLst>
          </p:nvPr>
        </p:nvGraphicFramePr>
        <p:xfrm>
          <a:off x="314632" y="1085050"/>
          <a:ext cx="6186181" cy="5336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EB60023-9BFC-C805-5C5E-52932BF9006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ลูกศร: ขวาท้ายขีด 2">
            <a:extLst>
              <a:ext uri="{FF2B5EF4-FFF2-40B4-BE49-F238E27FC236}">
                <a16:creationId xmlns:a16="http://schemas.microsoft.com/office/drawing/2014/main" xmlns="" id="{5E307F36-D62F-0621-F922-9B9A619C97F3}"/>
              </a:ext>
            </a:extLst>
          </p:cNvPr>
          <p:cNvSpPr/>
          <p:nvPr/>
        </p:nvSpPr>
        <p:spPr>
          <a:xfrm rot="10800000">
            <a:off x="5255186" y="1130645"/>
            <a:ext cx="2128147" cy="1113934"/>
          </a:xfrm>
          <a:prstGeom prst="stripedRightArrow">
            <a:avLst>
              <a:gd name="adj1" fmla="val 65385"/>
              <a:gd name="adj2" fmla="val 5000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0606C7D2-92F2-A339-468A-914F89C977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t="33329" r="11952" b="33333"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2F3D2769-4A0B-5338-D465-651D09159E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sp>
        <p:nvSpPr>
          <p:cNvPr id="10" name="สี่เหลี่ยมผืนผ้า 9">
            <a:extLst>
              <a:ext uri="{FF2B5EF4-FFF2-40B4-BE49-F238E27FC236}">
                <a16:creationId xmlns:a16="http://schemas.microsoft.com/office/drawing/2014/main" xmlns="" id="{3ED54F6C-4D34-ECDC-B243-16320C9886A3}"/>
              </a:ext>
            </a:extLst>
          </p:cNvPr>
          <p:cNvSpPr/>
          <p:nvPr/>
        </p:nvSpPr>
        <p:spPr>
          <a:xfrm>
            <a:off x="7716786" y="2665779"/>
            <a:ext cx="4112429" cy="1431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C3549004-0A17-38B3-F456-8E6ADF76A2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6786" y="1352169"/>
            <a:ext cx="4112429" cy="5206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9586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xmlns="" id="{93F768A6-14C7-8F73-A4B3-95E35D90D3CA}"/>
              </a:ext>
            </a:extLst>
          </p:cNvPr>
          <p:cNvSpPr txBox="1"/>
          <p:nvPr/>
        </p:nvSpPr>
        <p:spPr>
          <a:xfrm>
            <a:off x="3911991" y="3199565"/>
            <a:ext cx="38699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65F4BD97-B88F-3892-7660-BDCB7D4132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t="33329" r="11952" b="33333"/>
          <a:stretch>
            <a:fillRect/>
          </a:stretch>
        </p:blipFill>
        <p:spPr>
          <a:xfrm>
            <a:off x="9266330" y="471133"/>
            <a:ext cx="1381535" cy="595848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F225AC93-E269-86D9-B3E2-561362ECA5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698" y="345870"/>
            <a:ext cx="787793" cy="78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450991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1973</TotalTime>
  <Words>417</Words>
  <Application>Microsoft Office PowerPoint</Application>
  <PresentationFormat>กำหนดเอง</PresentationFormat>
  <Paragraphs>126</Paragraphs>
  <Slides>8</Slides>
  <Notes>4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8</vt:i4>
      </vt:variant>
    </vt:vector>
  </HeadingPairs>
  <TitlesOfParts>
    <vt:vector size="9" baseType="lpstr">
      <vt:lpstr>ธีมของ Office</vt:lpstr>
      <vt:lpstr>            การบริหารงบประมาณประจำปีงบประมาณ พ.ศ. 2568  ประจำปีงบประมาณ พ.ศ. 2569 </vt:lpstr>
      <vt:lpstr>งานนำเสนอ PowerPoint</vt:lpstr>
      <vt:lpstr>งบดำเนินงาน สสจ.อุดรธานี  ไตรมาสที่ 1-2/2569</vt:lpstr>
      <vt:lpstr>สรุปการเบิกจ่ายงบประมาณงบลงทุน  ปีงบประมาณ 2569 ไตรมาส 1-2</vt:lpstr>
      <vt:lpstr>ความก้าวหน้าการดำเนินงาน งบค่าบริการทางการแพทย์ที่เบิกจ่ายในลักษณะงบลงทุน (งบค่าเสื่อม)  ปีงบประมาณ 2568 จังหวัดอุดรธานี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การบริหารงบประมาณประจำปีงบประมาณ พ.ศ. 2568  ประจำปีงบประมาณ พ.ศ. 2568</dc:title>
  <dc:creator>Amnat Ketawandee</dc:creator>
  <cp:lastModifiedBy>computer09-AIO</cp:lastModifiedBy>
  <cp:revision>167</cp:revision>
  <cp:lastPrinted>2025-11-03T04:52:13Z</cp:lastPrinted>
  <dcterms:created xsi:type="dcterms:W3CDTF">2024-10-22T08:37:13Z</dcterms:created>
  <dcterms:modified xsi:type="dcterms:W3CDTF">2025-11-03T04:52:19Z</dcterms:modified>
</cp:coreProperties>
</file>