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75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73" r:id="rId21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-114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28/02/68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8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492" y="3279648"/>
            <a:ext cx="5527025" cy="2053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735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1072261"/>
            <a:ext cx="10960608" cy="1325563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เป้าหมายการเบิกจ่ายเงินงบประมาณและการใช้จ่ายภาครัฐประจำปีงบประมาณ พ.ศ. 2568 (จำแนกราย</a:t>
            </a:r>
            <a:r>
              <a:rPr lang="th-TH" sz="28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าราง 4">
            <a:extLst>
              <a:ext uri="{FF2B5EF4-FFF2-40B4-BE49-F238E27FC236}">
                <a16:creationId xmlns="" xmlns:a16="http://schemas.microsoft.com/office/drawing/2014/main" id="{BA4F935B-D39C-DF44-61F0-44BB9C9F58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5750148"/>
              </p:ext>
            </p:extLst>
          </p:nvPr>
        </p:nvGraphicFramePr>
        <p:xfrm>
          <a:off x="548641" y="2426208"/>
          <a:ext cx="10972801" cy="3203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72383">
                  <a:extLst>
                    <a:ext uri="{9D8B030D-6E8A-4147-A177-3AD203B41FA5}">
                      <a16:colId xmlns="" xmlns:a16="http://schemas.microsoft.com/office/drawing/2014/main" val="1014231971"/>
                    </a:ext>
                  </a:extLst>
                </a:gridCol>
                <a:gridCol w="1341120">
                  <a:extLst>
                    <a:ext uri="{9D8B030D-6E8A-4147-A177-3AD203B41FA5}">
                      <a16:colId xmlns="" xmlns:a16="http://schemas.microsoft.com/office/drawing/2014/main" val="3471693217"/>
                    </a:ext>
                  </a:extLst>
                </a:gridCol>
                <a:gridCol w="1243584">
                  <a:extLst>
                    <a:ext uri="{9D8B030D-6E8A-4147-A177-3AD203B41FA5}">
                      <a16:colId xmlns="" xmlns:a16="http://schemas.microsoft.com/office/drawing/2014/main" val="656963825"/>
                    </a:ext>
                  </a:extLst>
                </a:gridCol>
                <a:gridCol w="1402080">
                  <a:extLst>
                    <a:ext uri="{9D8B030D-6E8A-4147-A177-3AD203B41FA5}">
                      <a16:colId xmlns="" xmlns:a16="http://schemas.microsoft.com/office/drawing/2014/main" val="3068575299"/>
                    </a:ext>
                  </a:extLst>
                </a:gridCol>
                <a:gridCol w="1353312">
                  <a:extLst>
                    <a:ext uri="{9D8B030D-6E8A-4147-A177-3AD203B41FA5}">
                      <a16:colId xmlns="" xmlns:a16="http://schemas.microsoft.com/office/drawing/2014/main" val="827703134"/>
                    </a:ext>
                  </a:extLst>
                </a:gridCol>
                <a:gridCol w="1280160">
                  <a:extLst>
                    <a:ext uri="{9D8B030D-6E8A-4147-A177-3AD203B41FA5}">
                      <a16:colId xmlns="" xmlns:a16="http://schemas.microsoft.com/office/drawing/2014/main" val="821273506"/>
                    </a:ext>
                  </a:extLst>
                </a:gridCol>
                <a:gridCol w="1280162">
                  <a:extLst>
                    <a:ext uri="{9D8B030D-6E8A-4147-A177-3AD203B41FA5}">
                      <a16:colId xmlns="" xmlns:a16="http://schemas.microsoft.com/office/drawing/2014/main" val="1576787784"/>
                    </a:ext>
                  </a:extLst>
                </a:gridCol>
              </a:tblGrid>
              <a:tr h="5339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 anchor="ctr">
                    <a:solidFill>
                      <a:srgbClr val="00006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รายจ่ายประจำ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รายจ่ายลงทุน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44991343"/>
                  </a:ext>
                </a:extLst>
              </a:tr>
              <a:tr h="53390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ใช้จ่าย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770244892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67 - ธ.ค.67)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29983399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 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68 - มี.ค.68)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0810594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 (</a:t>
                      </a:r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68 - มิ.ย.68)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14841717"/>
                  </a:ext>
                </a:extLst>
              </a:tr>
              <a:tr h="533908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ไตรมาส</a:t>
                      </a:r>
                      <a:r>
                        <a:rPr lang="th-TH" sz="16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 (ก.ค. 68 – ก.ย.68)</a:t>
                      </a:r>
                      <a:endParaRPr lang="en-US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121920" marR="12192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45008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370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1"/>
          <p:cNvSpPr txBox="1">
            <a:spLocks noGrp="1"/>
          </p:cNvSpPr>
          <p:nvPr>
            <p:ph type="title"/>
          </p:nvPr>
        </p:nvSpPr>
        <p:spPr>
          <a:xfrm>
            <a:off x="524256" y="428604"/>
            <a:ext cx="10875264" cy="15113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1-2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4626259"/>
              </p:ext>
            </p:extLst>
          </p:nvPr>
        </p:nvGraphicFramePr>
        <p:xfrm>
          <a:off x="1313750" y="1853584"/>
          <a:ext cx="9524938" cy="3230384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7218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1536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8753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245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รายการ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งบประมาณ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</a:txBody>
                  <a:tcPr marL="121920" marR="12192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26239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งบดำเนินงาน</a:t>
                      </a:r>
                      <a:r>
                        <a:rPr lang="th-TH" sz="2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/งบเบิกแทนกัน/งบอุดหนุน/</a:t>
                      </a:r>
                    </a:p>
                    <a:p>
                      <a:r>
                        <a:rPr lang="th-TH" sz="20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รายจ่ายอื่นๆ</a:t>
                      </a:r>
                      <a:endParaRPr lang="th-TH" sz="20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71,522,252.00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49,134,255.79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68.70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r>
                        <a:rPr lang="th-TH" sz="200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งบลงทุน</a:t>
                      </a:r>
                    </a:p>
                  </a:txBody>
                  <a:tcPr marL="121920" marR="12192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96,836,600.00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70,230,429.00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72.52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82444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</a:txBody>
                  <a:tcPr marL="121920" marR="12192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168,358,852.00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119,364,684.79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fontAlgn="b"/>
                      <a:r>
                        <a:rPr lang="th-TH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70.90</a:t>
                      </a:r>
                    </a:p>
                    <a:p>
                      <a:pPr algn="r" fontAlgn="b"/>
                      <a:endParaRPr lang="th-TH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160" marR="10160" marT="762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2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184" y="5325980"/>
            <a:ext cx="3645407" cy="117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060192" y="611478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26 กุมภาพันธ์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9979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274638"/>
            <a:ext cx="10716596" cy="1066130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ไตรมาสที่ </a:t>
            </a:r>
            <a:r>
              <a:rPr lang="en-US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2049015E-F8DE-47D7-A904-FC30105A09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3867744"/>
              </p:ext>
            </p:extLst>
          </p:nvPr>
        </p:nvGraphicFramePr>
        <p:xfrm>
          <a:off x="1341119" y="1268761"/>
          <a:ext cx="9234941" cy="411503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6149">
                  <a:extLst>
                    <a:ext uri="{9D8B030D-6E8A-4147-A177-3AD203B41FA5}">
                      <a16:colId xmlns="" xmlns:a16="http://schemas.microsoft.com/office/drawing/2014/main" val="691000992"/>
                    </a:ext>
                  </a:extLst>
                </a:gridCol>
                <a:gridCol w="1211263">
                  <a:extLst>
                    <a:ext uri="{9D8B030D-6E8A-4147-A177-3AD203B41FA5}">
                      <a16:colId xmlns="" xmlns:a16="http://schemas.microsoft.com/office/drawing/2014/main" val="1011910072"/>
                    </a:ext>
                  </a:extLst>
                </a:gridCol>
                <a:gridCol w="1525637">
                  <a:extLst>
                    <a:ext uri="{9D8B030D-6E8A-4147-A177-3AD203B41FA5}">
                      <a16:colId xmlns="" xmlns:a16="http://schemas.microsoft.com/office/drawing/2014/main" val="805724779"/>
                    </a:ext>
                  </a:extLst>
                </a:gridCol>
                <a:gridCol w="1539587">
                  <a:extLst>
                    <a:ext uri="{9D8B030D-6E8A-4147-A177-3AD203B41FA5}">
                      <a16:colId xmlns="" xmlns:a16="http://schemas.microsoft.com/office/drawing/2014/main" val="3882035850"/>
                    </a:ext>
                  </a:extLst>
                </a:gridCol>
                <a:gridCol w="1352305">
                  <a:extLst>
                    <a:ext uri="{9D8B030D-6E8A-4147-A177-3AD203B41FA5}">
                      <a16:colId xmlns="" xmlns:a16="http://schemas.microsoft.com/office/drawing/2014/main" val="4114295851"/>
                    </a:ext>
                  </a:extLst>
                </a:gridCol>
              </a:tblGrid>
              <a:tr h="549233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ได้รับจัดสรร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เบิกจ่าย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คงเหลือ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ร้อยละการเบิกจ่าย</a:t>
                      </a:r>
                      <a:endParaRPr lang="th-TH" sz="1400" b="1" i="0" u="none" strike="noStrike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28714980"/>
                  </a:ext>
                </a:extLst>
              </a:tr>
              <a:tr h="586073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งป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ม.ตามกลุ่มงาน/หน่วยงาน</a:t>
                      </a:r>
                    </a:p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สสจ.อุดรธานี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14,187,614.00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6,289,794.87</a:t>
                      </a:r>
                      <a:endParaRPr lang="en-US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fontAlgn="t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7,897,819.13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44.33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18861448"/>
                  </a:ext>
                </a:extLst>
              </a:tr>
              <a:tr h="592885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งบประมาณขั้นต่ำ (เงินไม่ทำเวชฯ/ประกันสังคม/</a:t>
                      </a:r>
                    </a:p>
                    <a:p>
                      <a:pPr algn="l" fontAlgn="ctr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ค่าสาธารณูปโภค/ชันสูตร)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2,431,892.00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1,760,476.18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671,415.82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72.39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1232393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ค่าตอบแทนกำลังคนด้านสาธารณสุข</a:t>
                      </a:r>
                      <a:r>
                        <a:rPr lang="th-TH" sz="1400" u="none" strike="noStrike" baseline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(ค่าตอบแทนเบี้ยเลี้ยงเหมาจ่าย)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29,836,436.00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25,393,881.00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4,442,555.00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85.11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87900434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ค่าตอบแทน </a:t>
                      </a:r>
                      <a:r>
                        <a:rPr lang="th-TH" sz="1400" u="none" strike="noStrike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พ.ต.ส</a:t>
                      </a:r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24,645,050.00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15,562,673.74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9,082,376.26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63.15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73203042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งบเบิกแทนกัน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26,500.00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4,950.00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21,550.00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18.68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48625802"/>
                  </a:ext>
                </a:extLst>
              </a:tr>
              <a:tr h="356207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งบอุดหนุน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155,000.00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7,000.00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148,000.00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4.52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166533883"/>
                  </a:ext>
                </a:extLst>
              </a:tr>
              <a:tr h="37193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งบรายจ่ายอื่น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239,760.00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115,480.00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124,280.00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48.16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82364474"/>
                  </a:ext>
                </a:extLst>
              </a:tr>
              <a:tr h="447216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  <a:endParaRPr lang="th-TH" sz="14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1764" marR="11764" marT="8823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71,522,252.00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49,134,255.79</a:t>
                      </a:r>
                      <a:endParaRPr lang="en-US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22,387,996.21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68.70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48278511"/>
                  </a:ext>
                </a:extLst>
              </a:tr>
            </a:tbl>
          </a:graphicData>
        </a:graphic>
      </p:graphicFrame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757" y="5388864"/>
            <a:ext cx="3552331" cy="1207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3397074" y="6064984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26 กุมภาพันธ์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152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95467" y="548680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68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4074408"/>
              </p:ext>
            </p:extLst>
          </p:nvPr>
        </p:nvGraphicFramePr>
        <p:xfrm>
          <a:off x="1183794" y="1772817"/>
          <a:ext cx="10096783" cy="3390701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9898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8078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0686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67482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8268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57255">
                <a:tc>
                  <a:txBody>
                    <a:bodyPr/>
                    <a:lstStyle/>
                    <a:p>
                      <a:pPr algn="l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ลำดับ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หมวดเงิน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h-TH" sz="20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ได้รับจัดสรร</a:t>
                      </a:r>
                      <a:endParaRPr lang="th-TH" sz="2000" b="1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000" b="1" u="none" strike="noStrike" cap="none" normalizeH="0" baseline="0" dirty="0">
                        <a:ln>
                          <a:noFill/>
                        </a:ln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0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  <a:endParaRPr kumimoji="0" lang="th-TH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</a:t>
                      </a:r>
                    </a:p>
                    <a:p>
                      <a:pPr algn="ctr" fontAlgn="b"/>
                      <a:r>
                        <a:rPr lang="th-TH" sz="20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จริง</a:t>
                      </a:r>
                      <a:endParaRPr lang="th-TH" sz="2000" b="1" i="0" u="none" strike="noStrike" dirty="0">
                        <a:solidFill>
                          <a:srgbClr val="000099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81629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ครุภัณฑ์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21,261,700.00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5,208,930.00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24.50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800" b="1" i="0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i="0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สิ่งก่อสร้าง</a:t>
                      </a: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75,574,900.00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65,021,499.00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86.04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5067">
                <a:tc>
                  <a:txBody>
                    <a:bodyPr/>
                    <a:lstStyle/>
                    <a:p>
                      <a:pPr algn="ctr" fontAlgn="b"/>
                      <a:endParaRPr lang="en-US" sz="1800" b="1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96,836,600.00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70,230,429.00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highlight>
                            <a:srgbClr val="EBF1DE"/>
                          </a:highlight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72.52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EBF1DE"/>
                        </a:highlight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700" marR="12700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203" y="5229201"/>
            <a:ext cx="4042555" cy="1286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3397074" y="6064384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26 กุมภาพันธ์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741388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1021278" y="1003301"/>
            <a:ext cx="10474036" cy="12112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 </a:t>
            </a:r>
            <a:r>
              <a:rPr lang="en-US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Fixcost</a:t>
            </a:r>
            <a:r>
              <a:rPr lang="en-US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สสอ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. ปี 25</a:t>
            </a:r>
            <a:r>
              <a:rPr lang="en-US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</a:t>
            </a:r>
            <a:r>
              <a:rPr lang="th-TH" sz="2800" b="1" dirty="0">
                <a:solidFill>
                  <a:srgbClr val="000066"/>
                </a:solidFill>
              </a:rPr>
              <a:t/>
            </a:r>
            <a:br>
              <a:rPr lang="th-TH" sz="2800" b="1" dirty="0">
                <a:solidFill>
                  <a:srgbClr val="000066"/>
                </a:solidFill>
              </a:rPr>
            </a:br>
            <a:r>
              <a:rPr lang="th-TH" sz="28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1-2 (ต.ค.67-มี.ค.68)</a:t>
            </a:r>
            <a:endParaRPr lang="th-TH" sz="2800" b="1" dirty="0">
              <a:solidFill>
                <a:srgbClr val="000066"/>
              </a:solidFill>
            </a:endParaRPr>
          </a:p>
        </p:txBody>
      </p:sp>
      <p:graphicFrame>
        <p:nvGraphicFramePr>
          <p:cNvPr id="6" name="ตัวยึดเนื้อหา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6812861"/>
              </p:ext>
            </p:extLst>
          </p:nvPr>
        </p:nvGraphicFramePr>
        <p:xfrm>
          <a:off x="997525" y="2477339"/>
          <a:ext cx="10474038" cy="200068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53401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9213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36387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5780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26207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248981"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จัดสรร</a:t>
                      </a: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เบิกจ่าย(ใบสำคัญ</a:t>
                      </a:r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</a:p>
                    <a:p>
                      <a:pPr algn="ctr" fontAlgn="t"/>
                      <a:r>
                        <a:rPr lang="th-TH" sz="1800" b="1" i="0" u="none" strike="noStrike" dirty="0" smtClean="0">
                          <a:solidFill>
                            <a:schemeClr val="bg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en-US" sz="1800" b="1" u="none" strike="noStrike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คงเหลือ</a:t>
                      </a: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(บาท)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th-TH" sz="1800" b="1" u="none" strike="noStrike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 fontAlgn="t"/>
                      <a:r>
                        <a:rPr lang="th-TH" sz="1800" b="1" u="none" strike="noStrike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</a:t>
                      </a:r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ละ</a:t>
                      </a:r>
                      <a:b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การเบิกจ่าย</a:t>
                      </a:r>
                      <a:endParaRPr lang="th-TH" sz="1800" b="1" i="0" u="none" strike="noStrike" dirty="0">
                        <a:solidFill>
                          <a:schemeClr val="bg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51702"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1" u="none" strike="noStrike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สสอ.  20  แห่ง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242,000.00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241,451.77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548.23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h-TH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99.77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4" descr="C:\Users\computer09-AIO\Desktop\รูปดอกไม้\interests-4786422_6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642" y="5370803"/>
            <a:ext cx="3240314" cy="1359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สี่เหลี่ยมผืนผ้า 7"/>
          <p:cNvSpPr/>
          <p:nvPr/>
        </p:nvSpPr>
        <p:spPr>
          <a:xfrm>
            <a:off x="3621663" y="6087655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b="1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b="1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b="1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b="1" dirty="0" smtClean="0">
                <a:latin typeface="Tahoma" pitchFamily="34" charset="0"/>
                <a:cs typeface="Tahoma" pitchFamily="34" charset="0"/>
              </a:rPr>
              <a:t>26 กุมภาพันธ์ </a:t>
            </a:r>
            <a:r>
              <a:rPr lang="en-US" sz="1600" b="1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b="1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b="1" dirty="0"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683731"/>
      </p:ext>
    </p:extLst>
  </p:cSld>
  <p:clrMapOvr>
    <a:masterClrMapping/>
  </p:clrMapOvr>
  <p:transition advClick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C3DA85C-9A8B-11AA-70DD-BD9C46FDA1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7728" y="2674373"/>
            <a:ext cx="8262046" cy="1071972"/>
          </a:xfrm>
        </p:spPr>
        <p:txBody>
          <a:bodyPr>
            <a:normAutofit/>
          </a:bodyPr>
          <a:lstStyle/>
          <a:p>
            <a:pPr algn="r"/>
            <a:r>
              <a:rPr lang="th-TH" sz="3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รายงานความก้าวหน้าการดำเนินงาน</a:t>
            </a:r>
            <a: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th-TH" sz="4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spc="-2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งบ</a:t>
            </a:r>
            <a:r>
              <a:rPr lang="th-TH" sz="2400" b="1" spc="-5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ค่าบริการทางการแพทย์ที่เบิกจ่ายในลักษณะงบลงทุน</a:t>
            </a:r>
            <a:endParaRPr lang="th-TH" sz="32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B254D4F-57BC-620A-E474-6D1275F7FF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90568" y="3841145"/>
            <a:ext cx="8262046" cy="563562"/>
          </a:xfrm>
        </p:spPr>
        <p:txBody>
          <a:bodyPr>
            <a:normAutofit/>
          </a:bodyPr>
          <a:lstStyle/>
          <a:p>
            <a:pPr algn="r"/>
            <a: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2566-2567</a:t>
            </a:r>
            <a:endParaRPr lang="en-US" sz="2800" b="1" dirty="0">
              <a:solidFill>
                <a:schemeClr val="tx2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="" xmlns:a16="http://schemas.microsoft.com/office/drawing/2014/main" id="{04ADFFF5-FDC6-E3BA-CCD1-A41D2AD7E3B7}"/>
              </a:ext>
            </a:extLst>
          </p:cNvPr>
          <p:cNvSpPr txBox="1"/>
          <p:nvPr/>
        </p:nvSpPr>
        <p:spPr>
          <a:xfrm>
            <a:off x="2390568" y="4941743"/>
            <a:ext cx="82620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400" b="1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สำนักงานสาธารณสุขจังหวัดอุดรธานี</a:t>
            </a:r>
            <a:endParaRPr lang="th-TH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="" xmlns:a16="http://schemas.microsoft.com/office/drawing/2014/main" id="{1A53E490-78EF-8C79-2571-183F231F649E}"/>
              </a:ext>
            </a:extLst>
          </p:cNvPr>
          <p:cNvSpPr txBox="1"/>
          <p:nvPr/>
        </p:nvSpPr>
        <p:spPr>
          <a:xfrm>
            <a:off x="2390568" y="5403408"/>
            <a:ext cx="826204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algn="r">
              <a:lnSpc>
                <a:spcPct val="100000"/>
              </a:lnSpc>
            </a:pPr>
            <a:r>
              <a:rPr lang="en-US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Update 10 </a:t>
            </a:r>
            <a:r>
              <a:rPr lang="th-TH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กุมภาพันธ์</a:t>
            </a:r>
            <a:r>
              <a:rPr lang="th-TH" sz="1200" b="1" spc="-1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1200" b="1" spc="0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1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/>
                <a:cs typeface="Tahoma"/>
              </a:rPr>
              <a:t>8</a:t>
            </a:r>
            <a:endParaRPr lang="th-TH" sz="1200" dirty="0">
              <a:solidFill>
                <a:schemeClr val="tx2">
                  <a:lumMod val="75000"/>
                  <a:lumOff val="25000"/>
                </a:schemeClr>
              </a:solidFill>
              <a:latin typeface="Tahoma"/>
              <a:cs typeface="Tahoma"/>
            </a:endParaRPr>
          </a:p>
        </p:txBody>
      </p:sp>
      <p:pic>
        <p:nvPicPr>
          <p:cNvPr id="10" name="รูปภาพ 9" descr="รูปภาพประกอบด้วย สัญลักษณ์, ข้อความ, เครื่องหมาย, เครื่องหมายการค้า&#10;&#10;คำอธิบายที่สร้างโดยอัตโนมัติ">
            <a:extLst>
              <a:ext uri="{FF2B5EF4-FFF2-40B4-BE49-F238E27FC236}">
                <a16:creationId xmlns="" xmlns:a16="http://schemas.microsoft.com/office/drawing/2014/main" id="{2433C94C-B079-0103-5F58-4AB5DDD3290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3642" y="446149"/>
            <a:ext cx="1585682" cy="1589129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350F95AF-C6C5-0148-574F-900CEBBD67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8000"/>
                    </a14:imgEffect>
                    <a14:imgEffect>
                      <a14:brightnessContrast contrast="8000"/>
                    </a14:imgEffect>
                  </a14:imgLayer>
                </a14:imgProps>
              </a:ext>
            </a:extLst>
          </a:blip>
          <a:srcRect l="8702" t="24357" r="44458" b="14078"/>
          <a:stretch/>
        </p:blipFill>
        <p:spPr>
          <a:xfrm>
            <a:off x="3106994" y="534057"/>
            <a:ext cx="3023047" cy="1413312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="" xmlns:a16="http://schemas.microsoft.com/office/drawing/2014/main" id="{ECBFFC55-6EF8-3B08-24F0-529E5917D276}"/>
              </a:ext>
            </a:extLst>
          </p:cNvPr>
          <p:cNvCxnSpPr/>
          <p:nvPr/>
        </p:nvCxnSpPr>
        <p:spPr>
          <a:xfrm>
            <a:off x="316345" y="221021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870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F0056CD-F630-8034-E314-D60C86282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240" y="2668514"/>
            <a:ext cx="10515600" cy="186943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F01581F2-CC05-FCC9-5ACB-5DF9366857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2" t="19055" r="7052" b="14078"/>
          <a:stretch/>
        </p:blipFill>
        <p:spPr>
          <a:xfrm>
            <a:off x="9792929" y="273203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79C724B4-46EA-A2E8-F3E8-3433C442890C}"/>
              </a:ext>
            </a:extLst>
          </p:cNvPr>
          <p:cNvCxnSpPr/>
          <p:nvPr/>
        </p:nvCxnSpPr>
        <p:spPr>
          <a:xfrm>
            <a:off x="420107" y="1344456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987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E176AC8-90D4-C2F3-D9A2-5DB0C52AE9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82F54774-4B34-18EF-3104-4FB44BC7A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9317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รูปภาพ 8">
            <a:extLst>
              <a:ext uri="{FF2B5EF4-FFF2-40B4-BE49-F238E27FC236}">
                <a16:creationId xmlns="" xmlns:a16="http://schemas.microsoft.com/office/drawing/2014/main" id="{2F1CDF98-F9BD-99EF-E55D-E07EB825E6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82" r="13862"/>
          <a:stretch/>
        </p:blipFill>
        <p:spPr>
          <a:xfrm>
            <a:off x="3891064" y="2280879"/>
            <a:ext cx="3988339" cy="4378942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DE63D75E-2CBC-9A13-1459-776C025AA46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A6C19A0F-79CE-41A3-FD02-301DF8B5C255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0826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B2B828E-53FA-93A1-517F-99D610A2A0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48EE1A0-CB70-E556-92FA-3E085603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0109"/>
            <a:ext cx="10515600" cy="93535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FCF3D0DC-F445-D2C8-148D-08044ACB85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219"/>
          <a:stretch/>
        </p:blipFill>
        <p:spPr>
          <a:xfrm>
            <a:off x="627153" y="2467894"/>
            <a:ext cx="10726647" cy="3855013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107ADC00-21F6-E7C9-802D-1C9C82E240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2045B3C7-52F5-95AD-453F-90C877C8D644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4219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B0A2B63-96BC-CBCB-4976-DCCC01B35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8B4BA67-B36C-A30C-76B9-01AE9CBC6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539082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1E5ABB65-09EC-F439-1BD5-B8C6FA3ED57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20" r="17894" b="7012"/>
          <a:stretch/>
        </p:blipFill>
        <p:spPr>
          <a:xfrm>
            <a:off x="983225" y="2186198"/>
            <a:ext cx="3716593" cy="3884615"/>
          </a:xfrm>
          <a:prstGeom prst="rect">
            <a:avLst/>
          </a:prstGeom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="" xmlns:a16="http://schemas.microsoft.com/office/drawing/2014/main" id="{9447BE16-7788-C73E-4464-81405643DF64}"/>
              </a:ext>
            </a:extLst>
          </p:cNvPr>
          <p:cNvSpPr/>
          <p:nvPr/>
        </p:nvSpPr>
        <p:spPr>
          <a:xfrm>
            <a:off x="6962169" y="2305636"/>
            <a:ext cx="1102360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="" xmlns:a16="http://schemas.microsoft.com/office/drawing/2014/main" id="{D5CC31BC-B5FC-5A15-0E15-D089764A932E}"/>
              </a:ext>
            </a:extLst>
          </p:cNvPr>
          <p:cNvSpPr/>
          <p:nvPr/>
        </p:nvSpPr>
        <p:spPr>
          <a:xfrm>
            <a:off x="8189791" y="2304763"/>
            <a:ext cx="2213434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="" xmlns:a16="http://schemas.microsoft.com/office/drawing/2014/main" id="{77F20601-EB09-59A3-D455-65F1D005F9FF}"/>
              </a:ext>
            </a:extLst>
          </p:cNvPr>
          <p:cNvSpPr/>
          <p:nvPr/>
        </p:nvSpPr>
        <p:spPr>
          <a:xfrm>
            <a:off x="10528487" y="2303890"/>
            <a:ext cx="1102360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="" xmlns:a16="http://schemas.microsoft.com/office/drawing/2014/main" id="{61A09664-2411-9797-37E7-9C1C3F02FF5E}"/>
              </a:ext>
            </a:extLst>
          </p:cNvPr>
          <p:cNvSpPr/>
          <p:nvPr/>
        </p:nvSpPr>
        <p:spPr>
          <a:xfrm>
            <a:off x="5220930" y="3153863"/>
            <a:ext cx="1615976" cy="876303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="" xmlns:a16="http://schemas.microsoft.com/office/drawing/2014/main" id="{F85F4EBD-E65D-396B-5202-756405472105}"/>
              </a:ext>
            </a:extLst>
          </p:cNvPr>
          <p:cNvSpPr/>
          <p:nvPr/>
        </p:nvSpPr>
        <p:spPr>
          <a:xfrm>
            <a:off x="6962169" y="3167678"/>
            <a:ext cx="1102360" cy="8763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="" xmlns:a16="http://schemas.microsoft.com/office/drawing/2014/main" id="{3069B16C-B3AE-EE32-4A5E-A93CB72E5CB0}"/>
              </a:ext>
            </a:extLst>
          </p:cNvPr>
          <p:cNvSpPr/>
          <p:nvPr/>
        </p:nvSpPr>
        <p:spPr>
          <a:xfrm>
            <a:off x="8189791" y="3166805"/>
            <a:ext cx="2213434" cy="8763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111,926,454.04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="" xmlns:a16="http://schemas.microsoft.com/office/drawing/2014/main" id="{BD728688-2FEC-56A0-0C99-F81E0F0B5365}"/>
              </a:ext>
            </a:extLst>
          </p:cNvPr>
          <p:cNvSpPr/>
          <p:nvPr/>
        </p:nvSpPr>
        <p:spPr>
          <a:xfrm>
            <a:off x="10528487" y="3153863"/>
            <a:ext cx="1102360" cy="87630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="" xmlns:a16="http://schemas.microsoft.com/office/drawing/2014/main" id="{C9C4BB4C-ADDC-89B2-4072-FB9FF58CE57C}"/>
              </a:ext>
            </a:extLst>
          </p:cNvPr>
          <p:cNvSpPr/>
          <p:nvPr/>
        </p:nvSpPr>
        <p:spPr>
          <a:xfrm>
            <a:off x="5220931" y="4179428"/>
            <a:ext cx="1615976" cy="87630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="" xmlns:a16="http://schemas.microsoft.com/office/drawing/2014/main" id="{BA704BB2-BDB2-E854-DC2F-B24EAD18280B}"/>
              </a:ext>
            </a:extLst>
          </p:cNvPr>
          <p:cNvSpPr/>
          <p:nvPr/>
        </p:nvSpPr>
        <p:spPr>
          <a:xfrm>
            <a:off x="5220930" y="5181111"/>
            <a:ext cx="1615976" cy="87630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อยู่ระหว่างดำเนินการ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="" xmlns:a16="http://schemas.microsoft.com/office/drawing/2014/main" id="{04A31A64-776E-5E80-D618-EF36DFF29CDC}"/>
              </a:ext>
            </a:extLst>
          </p:cNvPr>
          <p:cNvSpPr/>
          <p:nvPr/>
        </p:nvSpPr>
        <p:spPr>
          <a:xfrm>
            <a:off x="6962169" y="4181302"/>
            <a:ext cx="1102360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533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="" xmlns:a16="http://schemas.microsoft.com/office/drawing/2014/main" id="{ECB334DD-C690-F314-1622-413CD5BE138A}"/>
              </a:ext>
            </a:extLst>
          </p:cNvPr>
          <p:cNvSpPr/>
          <p:nvPr/>
        </p:nvSpPr>
        <p:spPr>
          <a:xfrm>
            <a:off x="8189791" y="4180429"/>
            <a:ext cx="2213434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chemeClr val="tx1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99,464,592.04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="" xmlns:a16="http://schemas.microsoft.com/office/drawing/2014/main" id="{C414408E-669D-8851-C3D0-F42BC0ACC5A5}"/>
              </a:ext>
            </a:extLst>
          </p:cNvPr>
          <p:cNvSpPr/>
          <p:nvPr/>
        </p:nvSpPr>
        <p:spPr>
          <a:xfrm>
            <a:off x="10528487" y="4167487"/>
            <a:ext cx="1102360" cy="87630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99.81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="" xmlns:a16="http://schemas.microsoft.com/office/drawing/2014/main" id="{4D8B2B7E-4C71-16EC-1AFF-634575C933F0}"/>
              </a:ext>
            </a:extLst>
          </p:cNvPr>
          <p:cNvSpPr/>
          <p:nvPr/>
        </p:nvSpPr>
        <p:spPr>
          <a:xfrm>
            <a:off x="6962169" y="5218232"/>
            <a:ext cx="1102360" cy="87630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="" xmlns:a16="http://schemas.microsoft.com/office/drawing/2014/main" id="{4B1F177A-1F50-6744-0A33-0DFB2E91C83A}"/>
              </a:ext>
            </a:extLst>
          </p:cNvPr>
          <p:cNvSpPr/>
          <p:nvPr/>
        </p:nvSpPr>
        <p:spPr>
          <a:xfrm>
            <a:off x="8189791" y="5217359"/>
            <a:ext cx="2213434" cy="87630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spc="-15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12,461</a:t>
            </a:r>
            <a:r>
              <a:rPr lang="th-TH" sz="1800" b="1" spc="-15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,862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="" xmlns:a16="http://schemas.microsoft.com/office/drawing/2014/main" id="{4C1B2433-6C45-11AF-80B6-ED190E69AAFC}"/>
              </a:ext>
            </a:extLst>
          </p:cNvPr>
          <p:cNvSpPr/>
          <p:nvPr/>
        </p:nvSpPr>
        <p:spPr>
          <a:xfrm>
            <a:off x="10528487" y="5204417"/>
            <a:ext cx="1102360" cy="87630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0.19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6492586F-71B9-5765-BD66-65815777ED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B450EFE7-2623-114D-F0D7-5A052B5D2426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50713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BB866A8-CC30-9CA5-9FA8-7FAD88B639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>
            <a:extLst>
              <a:ext uri="{FF2B5EF4-FFF2-40B4-BE49-F238E27FC236}">
                <a16:creationId xmlns="" xmlns:a16="http://schemas.microsoft.com/office/drawing/2014/main" id="{6C79FB78-E8EA-093A-1BEC-5D8C9D29628A}"/>
              </a:ext>
            </a:extLst>
          </p:cNvPr>
          <p:cNvSpPr txBox="1"/>
          <p:nvPr/>
        </p:nvSpPr>
        <p:spPr>
          <a:xfrm>
            <a:off x="616800" y="2270219"/>
            <a:ext cx="10418323" cy="410433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รายละเอียดรายการที่ยังไม่เบิก-จ่าย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ตาราง 3">
            <a:extLst>
              <a:ext uri="{FF2B5EF4-FFF2-40B4-BE49-F238E27FC236}">
                <a16:creationId xmlns="" xmlns:a16="http://schemas.microsoft.com/office/drawing/2014/main" id="{ADBA1CA3-0F30-38E6-638F-5E70C83B95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811090"/>
              </p:ext>
            </p:extLst>
          </p:nvPr>
        </p:nvGraphicFramePr>
        <p:xfrm>
          <a:off x="413622" y="2851725"/>
          <a:ext cx="11529390" cy="2348265"/>
        </p:xfrm>
        <a:graphic>
          <a:graphicData uri="http://schemas.openxmlformats.org/drawingml/2006/table">
            <a:tbl>
              <a:tblPr/>
              <a:tblGrid>
                <a:gridCol w="1130332">
                  <a:extLst>
                    <a:ext uri="{9D8B030D-6E8A-4147-A177-3AD203B41FA5}">
                      <a16:colId xmlns="" xmlns:a16="http://schemas.microsoft.com/office/drawing/2014/main" val="3380712269"/>
                    </a:ext>
                  </a:extLst>
                </a:gridCol>
                <a:gridCol w="3024986">
                  <a:extLst>
                    <a:ext uri="{9D8B030D-6E8A-4147-A177-3AD203B41FA5}">
                      <a16:colId xmlns="" xmlns:a16="http://schemas.microsoft.com/office/drawing/2014/main" val="2006854373"/>
                    </a:ext>
                  </a:extLst>
                </a:gridCol>
                <a:gridCol w="742789">
                  <a:extLst>
                    <a:ext uri="{9D8B030D-6E8A-4147-A177-3AD203B41FA5}">
                      <a16:colId xmlns="" xmlns:a16="http://schemas.microsoft.com/office/drawing/2014/main" val="264233690"/>
                    </a:ext>
                  </a:extLst>
                </a:gridCol>
                <a:gridCol w="1507111">
                  <a:extLst>
                    <a:ext uri="{9D8B030D-6E8A-4147-A177-3AD203B41FA5}">
                      <a16:colId xmlns="" xmlns:a16="http://schemas.microsoft.com/office/drawing/2014/main" val="756554265"/>
                    </a:ext>
                  </a:extLst>
                </a:gridCol>
                <a:gridCol w="3651668">
                  <a:extLst>
                    <a:ext uri="{9D8B030D-6E8A-4147-A177-3AD203B41FA5}">
                      <a16:colId xmlns="" xmlns:a16="http://schemas.microsoft.com/office/drawing/2014/main" val="2361990490"/>
                    </a:ext>
                  </a:extLst>
                </a:gridCol>
                <a:gridCol w="1472504">
                  <a:extLst>
                    <a:ext uri="{9D8B030D-6E8A-4147-A177-3AD203B41FA5}">
                      <a16:colId xmlns="" xmlns:a16="http://schemas.microsoft.com/office/drawing/2014/main" val="2315023758"/>
                    </a:ext>
                  </a:extLst>
                </a:gridCol>
              </a:tblGrid>
              <a:tr h="91023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หน่วยบริการแม่ข่าย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งบค่าเสื่อม</a:t>
                      </a:r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สถานการณ์ดำเนินงาน</a:t>
                      </a:r>
                    </a:p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ณ ปัจจุบัน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คาดว่าจะเบิกจ่ายแล้วเสร็จ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30567634"/>
                  </a:ext>
                </a:extLst>
              </a:tr>
              <a:tr h="1438028"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10671-รพ.อุดรธานี</a:t>
                      </a:r>
                    </a:p>
                    <a:p>
                      <a:pPr algn="l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ซ่อมแซมระบบปรับอากาศ งานพื้นและประตูสำหรับห้องผ่าตัด จำนวน 4 ห้อง</a:t>
                      </a:r>
                    </a:p>
                    <a:p>
                      <a:pPr algn="l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12,461,862.00</a:t>
                      </a:r>
                    </a:p>
                    <a:p>
                      <a:pPr algn="r" fontAlgn="t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ตรวจรับงานงวดที่ 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ขอขยายเวลาถึง 31 มีค.68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744049958"/>
                  </a:ext>
                </a:extLst>
              </a:tr>
            </a:tbl>
          </a:graphicData>
        </a:graphic>
      </p:graphicFrame>
      <p:pic>
        <p:nvPicPr>
          <p:cNvPr id="2" name="รูปภาพ 1">
            <a:extLst>
              <a:ext uri="{FF2B5EF4-FFF2-40B4-BE49-F238E27FC236}">
                <a16:creationId xmlns="" xmlns:a16="http://schemas.microsoft.com/office/drawing/2014/main" id="{3AEF5FE4-C650-F0B7-74F6-E17770AFFD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="" xmlns:a16="http://schemas.microsoft.com/office/drawing/2014/main" id="{ACDEE06A-BEAF-0E45-3562-BA04F47C6419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ชื่อเรื่อง 1">
            <a:extLst>
              <a:ext uri="{FF2B5EF4-FFF2-40B4-BE49-F238E27FC236}">
                <a16:creationId xmlns="" xmlns:a16="http://schemas.microsoft.com/office/drawing/2014/main" id="{91F98936-DC83-5C85-218A-73057E2B1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5" y="539082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398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60CCA96-06D3-4600-1B77-B24DC3588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C955748-50D6-AADF-4940-C6AA9C06E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4023" y="683549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="" xmlns:a16="http://schemas.microsoft.com/office/drawing/2014/main" id="{61DA23E5-E6F2-3314-88FF-C0F892923CA4}"/>
              </a:ext>
            </a:extLst>
          </p:cNvPr>
          <p:cNvSpPr/>
          <p:nvPr/>
        </p:nvSpPr>
        <p:spPr>
          <a:xfrm>
            <a:off x="6913007" y="2700983"/>
            <a:ext cx="1102360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="" xmlns:a16="http://schemas.microsoft.com/office/drawing/2014/main" id="{3259C40B-CB5B-AB9F-8E22-88B3C0A937D8}"/>
              </a:ext>
            </a:extLst>
          </p:cNvPr>
          <p:cNvSpPr/>
          <p:nvPr/>
        </p:nvSpPr>
        <p:spPr>
          <a:xfrm>
            <a:off x="8140629" y="2700110"/>
            <a:ext cx="2213434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="" xmlns:a16="http://schemas.microsoft.com/office/drawing/2014/main" id="{4AF45EC8-A37A-B123-53FE-F34E2E30A502}"/>
              </a:ext>
            </a:extLst>
          </p:cNvPr>
          <p:cNvSpPr/>
          <p:nvPr/>
        </p:nvSpPr>
        <p:spPr>
          <a:xfrm>
            <a:off x="10479325" y="2699237"/>
            <a:ext cx="1102360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="" xmlns:a16="http://schemas.microsoft.com/office/drawing/2014/main" id="{3387CF3F-1776-EAC0-F12B-01CF05CD0F70}"/>
              </a:ext>
            </a:extLst>
          </p:cNvPr>
          <p:cNvSpPr/>
          <p:nvPr/>
        </p:nvSpPr>
        <p:spPr>
          <a:xfrm>
            <a:off x="5278993" y="3549210"/>
            <a:ext cx="1508751" cy="841391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="" xmlns:a16="http://schemas.microsoft.com/office/drawing/2014/main" id="{076F331A-6F55-3E6D-8125-CB42871275B4}"/>
              </a:ext>
            </a:extLst>
          </p:cNvPr>
          <p:cNvSpPr/>
          <p:nvPr/>
        </p:nvSpPr>
        <p:spPr>
          <a:xfrm>
            <a:off x="6913007" y="3563025"/>
            <a:ext cx="1102360" cy="8413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="" xmlns:a16="http://schemas.microsoft.com/office/drawing/2014/main" id="{036E0C62-6D18-BD0E-D850-5CDECF5FF720}"/>
              </a:ext>
            </a:extLst>
          </p:cNvPr>
          <p:cNvSpPr/>
          <p:nvPr/>
        </p:nvSpPr>
        <p:spPr>
          <a:xfrm>
            <a:off x="8140629" y="3562152"/>
            <a:ext cx="2213434" cy="8413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31,978,986.89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="" xmlns:a16="http://schemas.microsoft.com/office/drawing/2014/main" id="{E59F8966-194D-E46C-9728-6D3761A0E528}"/>
              </a:ext>
            </a:extLst>
          </p:cNvPr>
          <p:cNvSpPr/>
          <p:nvPr/>
        </p:nvSpPr>
        <p:spPr>
          <a:xfrm>
            <a:off x="10479325" y="3549210"/>
            <a:ext cx="1102360" cy="841391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="" xmlns:a16="http://schemas.microsoft.com/office/drawing/2014/main" id="{306FDE4E-07B6-2657-7BC8-BA8D4D7F937B}"/>
              </a:ext>
            </a:extLst>
          </p:cNvPr>
          <p:cNvSpPr/>
          <p:nvPr/>
        </p:nvSpPr>
        <p:spPr>
          <a:xfrm>
            <a:off x="5278993" y="4514980"/>
            <a:ext cx="1508751" cy="84139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="" xmlns:a16="http://schemas.microsoft.com/office/drawing/2014/main" id="{9B77306B-AA2C-CC1A-CD1A-E5935C501240}"/>
              </a:ext>
            </a:extLst>
          </p:cNvPr>
          <p:cNvSpPr/>
          <p:nvPr/>
        </p:nvSpPr>
        <p:spPr>
          <a:xfrm>
            <a:off x="6913007" y="4516854"/>
            <a:ext cx="1102360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191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="" xmlns:a16="http://schemas.microsoft.com/office/drawing/2014/main" id="{7BF51560-0740-4C5D-877D-C2F8EEEFB948}"/>
              </a:ext>
            </a:extLst>
          </p:cNvPr>
          <p:cNvSpPr/>
          <p:nvPr/>
        </p:nvSpPr>
        <p:spPr>
          <a:xfrm>
            <a:off x="8140629" y="4515981"/>
            <a:ext cx="2213434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31,978,986.89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="" xmlns:a16="http://schemas.microsoft.com/office/drawing/2014/main" id="{F9227A68-3CC1-4782-4375-7D09305490D1}"/>
              </a:ext>
            </a:extLst>
          </p:cNvPr>
          <p:cNvSpPr/>
          <p:nvPr/>
        </p:nvSpPr>
        <p:spPr>
          <a:xfrm>
            <a:off x="10479325" y="4503039"/>
            <a:ext cx="1102360" cy="84139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5E3053B-042D-DB34-204B-2C4F25EB6F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92" t="1440" r="19792" b="10011"/>
          <a:stretch/>
        </p:blipFill>
        <p:spPr>
          <a:xfrm>
            <a:off x="1140541" y="2157617"/>
            <a:ext cx="3808121" cy="3818317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344BC0CF-7CFD-A011-B5A7-389B1EFFC4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="" xmlns:a16="http://schemas.microsoft.com/office/drawing/2014/main" id="{BB3BA274-ADB5-9CAA-9E75-E55F807C4B59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82596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FE49CE3-ECC2-6A7E-DD17-5A1AC9344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530719C1-716E-CAB0-B9E6-0FED3C0C8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043" y="913107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6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="" xmlns:a16="http://schemas.microsoft.com/office/drawing/2014/main" id="{D4E66C61-2731-42BF-30F0-D532EF112E2B}"/>
              </a:ext>
            </a:extLst>
          </p:cNvPr>
          <p:cNvSpPr/>
          <p:nvPr/>
        </p:nvSpPr>
        <p:spPr>
          <a:xfrm>
            <a:off x="6913007" y="2700983"/>
            <a:ext cx="1102360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</a:t>
            </a: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="" xmlns:a16="http://schemas.microsoft.com/office/drawing/2014/main" id="{C0CA6E49-C766-BE85-AEAE-12F40492DFC5}"/>
              </a:ext>
            </a:extLst>
          </p:cNvPr>
          <p:cNvSpPr/>
          <p:nvPr/>
        </p:nvSpPr>
        <p:spPr>
          <a:xfrm>
            <a:off x="8140629" y="2700110"/>
            <a:ext cx="2213434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วงเงิน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(บาท)</a:t>
            </a:r>
            <a:endParaRPr lang="th-TH" sz="1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="" xmlns:a16="http://schemas.microsoft.com/office/drawing/2014/main" id="{EC8A1016-0FDB-E0ED-0183-1BD36134D4B3}"/>
              </a:ext>
            </a:extLst>
          </p:cNvPr>
          <p:cNvSpPr/>
          <p:nvPr/>
        </p:nvSpPr>
        <p:spPr>
          <a:xfrm>
            <a:off x="10479325" y="2699237"/>
            <a:ext cx="1102360" cy="73766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="" xmlns:a16="http://schemas.microsoft.com/office/drawing/2014/main" id="{1FB970E6-5A11-ECB9-E6C9-D5D328FB3386}"/>
              </a:ext>
            </a:extLst>
          </p:cNvPr>
          <p:cNvSpPr/>
          <p:nvPr/>
        </p:nvSpPr>
        <p:spPr>
          <a:xfrm>
            <a:off x="5278993" y="3549210"/>
            <a:ext cx="1508751" cy="851223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ทั้งหมด</a:t>
            </a:r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="" xmlns:a16="http://schemas.microsoft.com/office/drawing/2014/main" id="{D65DB2F4-8D60-3298-52FF-0D098BC6129E}"/>
              </a:ext>
            </a:extLst>
          </p:cNvPr>
          <p:cNvSpPr/>
          <p:nvPr/>
        </p:nvSpPr>
        <p:spPr>
          <a:xfrm>
            <a:off x="6913007" y="3563025"/>
            <a:ext cx="1102360" cy="8512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="" xmlns:a16="http://schemas.microsoft.com/office/drawing/2014/main" id="{489E8235-D2D0-6129-49A1-8F30C6AD84C7}"/>
              </a:ext>
            </a:extLst>
          </p:cNvPr>
          <p:cNvSpPr/>
          <p:nvPr/>
        </p:nvSpPr>
        <p:spPr>
          <a:xfrm>
            <a:off x="8140629" y="3562152"/>
            <a:ext cx="2213434" cy="8512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17,285,407.97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="" xmlns:a16="http://schemas.microsoft.com/office/drawing/2014/main" id="{69946C1C-B0A5-296F-E9C6-5D3F5434CD7C}"/>
              </a:ext>
            </a:extLst>
          </p:cNvPr>
          <p:cNvSpPr/>
          <p:nvPr/>
        </p:nvSpPr>
        <p:spPr>
          <a:xfrm>
            <a:off x="10479325" y="3549210"/>
            <a:ext cx="1102360" cy="851223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="" xmlns:a16="http://schemas.microsoft.com/office/drawing/2014/main" id="{F9BB1E7F-E38A-9860-DF4D-537D1FC448F4}"/>
              </a:ext>
            </a:extLst>
          </p:cNvPr>
          <p:cNvSpPr/>
          <p:nvPr/>
        </p:nvSpPr>
        <p:spPr>
          <a:xfrm>
            <a:off x="5278993" y="4537754"/>
            <a:ext cx="1508751" cy="85122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เบิกจ่ายแล้ว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="" xmlns:a16="http://schemas.microsoft.com/office/drawing/2014/main" id="{D03D683D-77FE-06DD-3209-F034544579C6}"/>
              </a:ext>
            </a:extLst>
          </p:cNvPr>
          <p:cNvSpPr/>
          <p:nvPr/>
        </p:nvSpPr>
        <p:spPr>
          <a:xfrm>
            <a:off x="6913007" y="4539628"/>
            <a:ext cx="1102360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="" xmlns:a16="http://schemas.microsoft.com/office/drawing/2014/main" id="{40C32FCA-36E3-3639-9171-3BDD3EB481F7}"/>
              </a:ext>
            </a:extLst>
          </p:cNvPr>
          <p:cNvSpPr/>
          <p:nvPr/>
        </p:nvSpPr>
        <p:spPr>
          <a:xfrm>
            <a:off x="8140629" y="4538755"/>
            <a:ext cx="2213434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th-TH" sz="18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17,285,407.97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="" xmlns:a16="http://schemas.microsoft.com/office/drawing/2014/main" id="{1169E1A8-78A4-F5C9-9C27-1D14CEB07A94}"/>
              </a:ext>
            </a:extLst>
          </p:cNvPr>
          <p:cNvSpPr/>
          <p:nvPr/>
        </p:nvSpPr>
        <p:spPr>
          <a:xfrm>
            <a:off x="10479325" y="4525813"/>
            <a:ext cx="1102360" cy="8512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en-US" sz="18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100.00</a:t>
            </a:r>
            <a:endParaRPr lang="th-TH" sz="18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5E644249-C68D-109F-F17E-D8E7F34257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23" t="1388" r="20025" b="10502"/>
          <a:stretch/>
        </p:blipFill>
        <p:spPr>
          <a:xfrm>
            <a:off x="1199535" y="2061777"/>
            <a:ext cx="3935842" cy="3869613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55C59C1C-0535-82B4-6318-234E9E8544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0B12EA0F-9EBC-568B-2E31-39FA4C80C8A4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8473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EB0C1F9-E08C-D5F9-C960-E4DE87737E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1E2E551-8CCB-3105-6CF1-23B4AA49A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219" y="2315187"/>
            <a:ext cx="9950246" cy="2017466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งบค่าบริการทางการแพทย์</a:t>
            </a:r>
            <a:b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ปีงบประมาณ </a:t>
            </a:r>
            <a: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br>
              <a:rPr lang="en-US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32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255608B1-F19C-D931-7973-07DAACA94C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200B616A-8CCB-E188-9143-BF784E85AA2B}"/>
              </a:ext>
            </a:extLst>
          </p:cNvPr>
          <p:cNvCxnSpPr/>
          <p:nvPr/>
        </p:nvCxnSpPr>
        <p:spPr>
          <a:xfrm>
            <a:off x="381196" y="1305546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818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EE525F9-340D-3035-97E9-B41B12E1D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3E5316B-6061-3F0D-8161-723BE503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324" y="826221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rgbClr val="0070C0"/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rgbClr val="0070C0"/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rgbClr val="0070C0"/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rgbClr val="0070C0"/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rgbClr val="0070C0"/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rgbClr val="0070C0"/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rgbClr val="0070C0"/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วงเงินหน่วยบริการสังกัด สป.สธ. (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70%)</a:t>
            </a:r>
            <a:r>
              <a:rPr lang="th-TH" sz="2400" b="1" spc="-235" dirty="0">
                <a:solidFill>
                  <a:srgbClr val="0070C0"/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rgbClr val="0070C0"/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rgbClr val="0070C0"/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rgbClr val="0070C0"/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rgbClr val="0070C0"/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rgbClr val="0070C0"/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5D152A63-69F1-6794-53EF-0EB3078668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38" r="11384"/>
          <a:stretch/>
        </p:blipFill>
        <p:spPr>
          <a:xfrm>
            <a:off x="413622" y="2193924"/>
            <a:ext cx="3425435" cy="3837855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547DFF35-F453-9FCF-1DAA-B952CEA70F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="" xmlns:a16="http://schemas.microsoft.com/office/drawing/2014/main" id="{250901FD-4E5D-87F4-3D9C-BE20CF616B0C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4E7D6EBA-A8BF-23D0-C252-A43D96031F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264" y="2700973"/>
            <a:ext cx="8230749" cy="2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195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38B4C4E-D6DE-8560-DD9F-D8C8D0FA6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F1D5D72-6D24-71A2-2E0D-68B0AFC1C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483" y="884902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วงเงินระดับจังหวัด (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2">
                    <a:lumMod val="75000"/>
                  </a:schemeClr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="" xmlns:a16="http://schemas.microsoft.com/office/drawing/2014/main" id="{8D899F01-389D-98C1-C711-5B95CDA51B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640" t="912" r="9182" b="1"/>
          <a:stretch/>
        </p:blipFill>
        <p:spPr>
          <a:xfrm>
            <a:off x="413623" y="2019484"/>
            <a:ext cx="3423810" cy="3807379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93A3E2AD-1B39-4873-1A0A-1A8E71E568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="" xmlns:a16="http://schemas.microsoft.com/office/drawing/2014/main" id="{008238D6-2953-943D-54DA-0D95001A9F8D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3AABCB69-BB83-E565-FD28-0FB0BEB4BD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4159" y="2502466"/>
            <a:ext cx="8268854" cy="25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700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ABCEC82-A414-0E9B-5B04-6A92690CD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B96338C-95B0-B0BA-49B5-EF2865750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811" y="961816"/>
            <a:ext cx="10656649" cy="1108084"/>
          </a:xfrm>
        </p:spPr>
        <p:txBody>
          <a:bodyPr>
            <a:noAutofit/>
          </a:bodyPr>
          <a:lstStyle/>
          <a:p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การเ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กจ่ายงบ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ค่</a:t>
            </a:r>
            <a:r>
              <a:rPr lang="th-TH" sz="2400" b="1" spc="-10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    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บริการทางก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รแพท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ย์</a:t>
            </a:r>
            <a:r>
              <a:rPr lang="th-TH" sz="2400" b="1" spc="-1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ท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ี่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เ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บิ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</a:t>
            </a:r>
            <a:r>
              <a:rPr lang="th-TH" sz="2400" b="1" spc="-2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จ่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าย</a:t>
            </a:r>
            <a:r>
              <a:rPr lang="th-TH" sz="2400" b="1" spc="-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ใ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ลั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กษณะงบ</a:t>
            </a:r>
            <a:r>
              <a:rPr lang="th-TH" sz="2400" b="1" spc="-2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ล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งทุ</a:t>
            </a:r>
            <a:r>
              <a:rPr lang="th-TH" sz="2400" b="1" spc="-1350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น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b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</a:b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วงเงินระดับเขต (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1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0%)</a:t>
            </a:r>
            <a:r>
              <a:rPr lang="th-TH" sz="2400" b="1" spc="-23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  </a:t>
            </a:r>
            <a:r>
              <a:rPr lang="th-TH" sz="2400" b="1" spc="-30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ป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ี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งบประมาณ</a:t>
            </a:r>
            <a:r>
              <a:rPr lang="th-TH" sz="2400" b="1" spc="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 </a:t>
            </a:r>
            <a:r>
              <a:rPr lang="th-TH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256</a:t>
            </a:r>
            <a:r>
              <a:rPr lang="en-US" sz="2400" b="1" spc="-15" dirty="0">
                <a:solidFill>
                  <a:schemeClr val="accent6">
                    <a:lumMod val="75000"/>
                  </a:schemeClr>
                </a:solidFill>
                <a:latin typeface="Tahoma"/>
                <a:cs typeface="Tahoma"/>
              </a:rPr>
              <a:t>7</a:t>
            </a:r>
            <a:endParaRPr lang="th-TH" sz="2400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="" xmlns:a16="http://schemas.microsoft.com/office/drawing/2014/main" id="{0C0F51EC-403E-1307-9B37-48A74458E2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748" r="8879"/>
          <a:stretch/>
        </p:blipFill>
        <p:spPr>
          <a:xfrm>
            <a:off x="413622" y="2328856"/>
            <a:ext cx="3369727" cy="3711476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412572D9-F9BE-C23F-A21D-1FCBB68637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5" name="ตัวเชื่อมต่อตรง 4">
            <a:extLst>
              <a:ext uri="{FF2B5EF4-FFF2-40B4-BE49-F238E27FC236}">
                <a16:creationId xmlns="" xmlns:a16="http://schemas.microsoft.com/office/drawing/2014/main" id="{0362CDD3-96CE-419A-EA1B-7CF567B34973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43DC09E0-F74D-3B6B-1B30-200C87CF91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9896" y="2797045"/>
            <a:ext cx="8183117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0722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67EE210-48FA-1CAF-C733-D5857D8C0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AF0DC996-9294-8AF7-375C-D8A1DE344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2679"/>
            <a:ext cx="10515600" cy="1026795"/>
          </a:xfrm>
        </p:spPr>
        <p:txBody>
          <a:bodyPr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รายงานความก้าวหน้าการเบิกจ่ายงบค่าบริการทางการแพทย์ที่เบิกจ่ายในลักษณะงบลงทุน ปีงบประมาณ พ.ศ.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2567</a:t>
            </a:r>
            <a:r>
              <a:rPr lang="en-US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  เขตสุขภาพที่  8</a:t>
            </a:r>
            <a:r>
              <a:rPr lang="th-TH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  <a:endParaRPr lang="th-TH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1B42A504-0DCF-9D89-9E1E-0E3AA5C526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02" t="19055" r="7052" b="14078"/>
          <a:stretch/>
        </p:blipFill>
        <p:spPr>
          <a:xfrm>
            <a:off x="9743768" y="125719"/>
            <a:ext cx="2067989" cy="759183"/>
          </a:xfrm>
          <a:prstGeom prst="rect">
            <a:avLst/>
          </a:prstGeom>
        </p:spPr>
      </p:pic>
      <p:cxnSp>
        <p:nvCxnSpPr>
          <p:cNvPr id="4" name="ตัวเชื่อมต่อตรง 3">
            <a:extLst>
              <a:ext uri="{FF2B5EF4-FFF2-40B4-BE49-F238E27FC236}">
                <a16:creationId xmlns="" xmlns:a16="http://schemas.microsoft.com/office/drawing/2014/main" id="{8B8E227B-BDC1-6772-368D-2EE4326AC67F}"/>
              </a:ext>
            </a:extLst>
          </p:cNvPr>
          <p:cNvCxnSpPr/>
          <p:nvPr/>
        </p:nvCxnSpPr>
        <p:spPr>
          <a:xfrm>
            <a:off x="413622" y="1918388"/>
            <a:ext cx="11529391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45136D1E-50D0-6EEF-81FB-4DBC55620E4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369" r="4640"/>
          <a:stretch/>
        </p:blipFill>
        <p:spPr>
          <a:xfrm>
            <a:off x="335802" y="2092674"/>
            <a:ext cx="3372704" cy="3442356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9F1D0670-A4F5-050C-A410-8FA67EC1B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0843" y="2525857"/>
            <a:ext cx="8202170" cy="284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399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6577782" y="4395018"/>
            <a:ext cx="38699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891353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640</Words>
  <Application>Microsoft Office PowerPoint</Application>
  <PresentationFormat>กำหนดเอง</PresentationFormat>
  <Paragraphs>229</Paragraphs>
  <Slides>20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20</vt:i4>
      </vt:variant>
    </vt:vector>
  </HeadingPairs>
  <TitlesOfParts>
    <vt:vector size="21" baseType="lpstr">
      <vt:lpstr>ธีมของ Office</vt:lpstr>
      <vt:lpstr>            การบริหารงบประมาณประจำปีงบประมาณ พ.ศ. 2568  ประจำปีงบประมาณ พ.ศ. 2568 </vt:lpstr>
      <vt:lpstr>เป้าหมายการเบิกจ่ายเงินงบประมาณและการใช้จ่ายภาครัฐประจำปีงบประมาณ พ.ศ. 2568 (จำแนกรายไตรมาส)</vt:lpstr>
      <vt:lpstr>  สรุปการเบิกจ่ายงบประมาณภาพรวม ไตรมาส 1-2 สำนักงานสาธารณสุขจังหวัดอุดรธานี  ประจำปีงบประมาณ พ.ศ. 2568   </vt:lpstr>
      <vt:lpstr>งบดำเนินงาน สสจ.อุดรธานี  ไตรมาสที่ 1-2/2568</vt:lpstr>
      <vt:lpstr>สรุปการเบิกจ่ายงบประมาณงบลงทุน  ปีงบประมาณ 2568 ไตรมาส 1-2</vt:lpstr>
      <vt:lpstr>สรุปการเบิกจ่ายงบ Fixcost สสอ. ปี 2568 ไตรมาส 1-2 (ต.ค.67-มี.ค.68)</vt:lpstr>
      <vt:lpstr>รายงานความก้าวหน้าการดำเนินงาน งบค่าบริการทางการแพทย์ที่เบิกจ่ายในลักษณะงบลงทุน</vt:lpstr>
      <vt:lpstr>งบค่าบริการทางการแพทย์ ที่เบิกจ่ายในลักษณะงบลงทุน ปีงบประมาณ 2566 จังหวัดอุดรธานี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2566  หน่วยงานในสังกัด สป.สธ.   เขตสุขภาพที่  8  จังหวัดอุดรธานี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2566  หน่วยงานในสังกัด สป.สธ.   เขตสุขภาพที่  8  จังหวัดอุดรธานี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2566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2566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2566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2566</vt:lpstr>
      <vt:lpstr>งบค่าบริการทางการแพทย์ ที่เบิกจ่ายในลักษณะงบลงทุน ปีงบประมาณ 2567 จังหวัดอุดรธานี</vt:lpstr>
      <vt:lpstr>การเบิกจ่ายงบค่า      บริการทางการแพทย์ที่เบิกจ่ายในลักษณะงบลงทุน    วงเงินหน่วยบริการสังกัด สป.สธ. (70%)   ปีงบประมาณ 2567</vt:lpstr>
      <vt:lpstr>การเบิกจ่ายงบค่า      บริการทางการแพทย์ที่เบิกจ่ายในลักษณะงบลงทุน    วงเงินระดับจังหวัด (20%)   ปีงบประมาณ 2567</vt:lpstr>
      <vt:lpstr>การเบิกจ่ายงบค่า      บริการทางการแพทย์ที่เบิกจ่ายในลักษณะงบลงทุน    วงเงินระดับเขต (10%)   ปีงบประมาณ 2567</vt:lpstr>
      <vt:lpstr>รายงานความก้าวหน้าการเบิกจ่ายงบค่าบริการทางการแพทย์ที่เบิกจ่ายในลักษณะงบลงทุน ปีงบประมาณ พ.ศ. 2567  หน่วยงานในสังกัด สป.สธ.   เขตสุขภาพที่  8  จังหวัดอุดรธานี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58</cp:revision>
  <cp:lastPrinted>2025-02-28T04:21:20Z</cp:lastPrinted>
  <dcterms:created xsi:type="dcterms:W3CDTF">2024-10-22T08:37:13Z</dcterms:created>
  <dcterms:modified xsi:type="dcterms:W3CDTF">2025-02-28T04:21:30Z</dcterms:modified>
</cp:coreProperties>
</file>