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97" r:id="rId3"/>
    <p:sldId id="294" r:id="rId4"/>
    <p:sldId id="299" r:id="rId5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6666FF"/>
    <a:srgbClr val="9999FF"/>
    <a:srgbClr val="3333CC"/>
    <a:srgbClr val="E6E6E6"/>
    <a:srgbClr val="FFFFFF"/>
    <a:srgbClr val="FBFAF8"/>
    <a:srgbClr val="F9F8F6"/>
    <a:srgbClr val="E5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5961E9-E628-4E21-A362-108C76DB38D6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817336-A203-42DA-9681-AF92A8A308E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51516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C9ADC7-4A73-3976-C10F-89C4838D23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>
            <a:extLst>
              <a:ext uri="{FF2B5EF4-FFF2-40B4-BE49-F238E27FC236}">
                <a16:creationId xmlns:a16="http://schemas.microsoft.com/office/drawing/2014/main" id="{18BEBAE6-A8D9-24FF-E249-401482D41A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>
            <a:extLst>
              <a:ext uri="{FF2B5EF4-FFF2-40B4-BE49-F238E27FC236}">
                <a16:creationId xmlns:a16="http://schemas.microsoft.com/office/drawing/2014/main" id="{961E1B9D-DE84-5D0E-AC0A-F6B619AB1F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BD5BB6B-8B15-6DF2-84FF-CF6327FE9DC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817336-A203-42DA-9681-AF92A8A308EC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73578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B4894B6-176B-0701-0B12-7D92AA4476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E77DCBC9-0F4B-C363-F99C-C03F5D1A15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400C2B5-F297-070E-B37D-1A91F6E29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5A62298-45E5-2A7F-D270-102F7A7C68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30C474B-796D-A466-644D-0FF660EDF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1430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F2CAC6A-BBA9-69CC-7607-0A80D0F9D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D210466-E8AC-0DBD-FB74-D828CB10BD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7295E8F-D705-86DA-C61C-102E02766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F4B41331-680E-C9F0-E047-D71076D0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7A1310AC-A585-3C08-EAFB-55667A3A1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8988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EE698FB-4BC4-506A-C2BF-D54C46D372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58EB520-CE69-58C5-250B-CBE4045713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BA6727B8-7757-4FA7-58DD-11969203E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22B7F57-F2D8-807F-29F2-BD617148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A76E213-4D94-F77B-CE2D-320358F50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5657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D92E6C7-037F-6A95-9B99-A7124629D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D2AB555-4888-E2B2-99C3-A153C78489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A6D1362C-2FD5-DACB-67F8-CFFDDFAA8E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C39EE70-96F9-5E9B-D43B-53FCEB40E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0FF9270-2C9F-004B-07A6-EF9FD2D75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10C847B-6059-9ECC-E480-DCD2BDD0D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9164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7FA4A9E-8B1D-EB9B-3219-FC45311FE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B06FB8F3-0A92-7EB1-94B2-AE208D22C9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5FC505EF-8FD5-C599-802A-C3BE61C5D0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F2E71D01-5C21-41BA-8D69-EE5C3141FF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B5DBCE73-916A-E189-F84D-3D8DCC54EAF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0343C0A3-DF82-C1F7-41CC-65D320DF0E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1A43CF88-ED73-CC8E-BC11-DE55F490E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97C10D51-F2B2-CD7A-399C-24BE3FFB89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44694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5F28E63-CEB4-440B-364F-FA5641989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A8359695-B185-1834-02F4-60878C22D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54A939E4-238D-96EB-DE2D-27CAA275B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C48F77C3-E122-A622-2BF7-B3F032B0D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5135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52F55E92-3A77-C579-C32F-C1E48F0B0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BC0831FF-0A9E-E0FA-02AC-722B5DF1D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A09AC0A-B885-EC38-F347-DAF202AE8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22389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6C708CA-F26F-E15E-858C-3E50234EA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B8B3531-5E3E-9FCE-3831-8AFAF30E81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86D8F820-CB3C-0D01-473A-B1655BF61A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D91DA89-BB5E-980A-96AE-9E1565994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D3F072A2-478B-145F-3CD5-2BF2E10A2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DA65D00-0E34-69A8-18A6-2CCC5C002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908272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4E21257-B4F8-64F5-1F42-DA7EF8810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22DBDA1A-CD28-4663-9AC0-5E091A6975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D56F608A-1155-82AD-4021-E74CAF4C24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1A889989-69CE-64DF-3DC6-DA5ADAC40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96C85A08-9832-EF37-8ACE-D654EAA4E2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3372DD0-E5AE-EB9A-42B2-4D607E353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808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8348F3D-A8D4-8E30-37FD-36730B38CA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38138A57-0033-90C2-A23A-C15FC12E9C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42F3C76-05F9-6305-A2A1-15074970E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F5B5B61-D52D-2830-66D0-F349DA105F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BA2C8DB-96A6-2389-1A02-61D9B6124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1926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C1FB9C48-1413-33E7-27BC-3D6148E1AB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7C7310EA-3E34-0C4B-21A8-A32841F5A6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CAE54C9B-BCFE-9C88-E6BA-768811302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136E021-67DA-EA1A-A1E1-3651141A5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047CD4DF-9DBD-E257-CE17-64CF34B85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446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4E2E098A-FE5C-3BB7-E8B9-7EF439670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3FFEADD0-D9E5-EFFF-CFEA-8A016A1D8F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79A2A84-2915-0FB9-E958-E5BD79DCDC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4F589-0365-42B5-A6FB-4173740FD76B}" type="datetimeFigureOut">
              <a:rPr lang="th-TH" smtClean="0"/>
              <a:t>01/12/68</a:t>
            </a:fld>
            <a:endParaRPr lang="th-TH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C79ADBEB-C0FE-61DC-B9BA-163000AC9D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235A375-0A53-052F-1B48-E9E3037A76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18809A-5DA7-48ED-93BA-E3B00D76245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229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วงรี 5">
            <a:extLst>
              <a:ext uri="{FF2B5EF4-FFF2-40B4-BE49-F238E27FC236}">
                <a16:creationId xmlns:a16="http://schemas.microsoft.com/office/drawing/2014/main" id="{F5D76A66-4635-FE12-814E-C47CCE79435E}"/>
              </a:ext>
            </a:extLst>
          </p:cNvPr>
          <p:cNvSpPr/>
          <p:nvPr/>
        </p:nvSpPr>
        <p:spPr>
          <a:xfrm>
            <a:off x="736728" y="746449"/>
            <a:ext cx="1043083" cy="102636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4CEF658D-F68F-0D60-4C26-3ACA9E781814}"/>
              </a:ext>
            </a:extLst>
          </p:cNvPr>
          <p:cNvSpPr txBox="1"/>
          <p:nvPr/>
        </p:nvSpPr>
        <p:spPr>
          <a:xfrm>
            <a:off x="1995196" y="1772817"/>
            <a:ext cx="82016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 </a:t>
            </a:r>
            <a:r>
              <a:rPr lang="en-US" sz="4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Digital Health</a:t>
            </a:r>
            <a:endParaRPr lang="th-TH" sz="4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4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ปีงบประมาณ 2569</a:t>
            </a:r>
            <a:endParaRPr lang="en-US" sz="4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endParaRPr lang="th-TH" sz="2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สำนักงานสาธารณสุขจังหวัดอุดรธานี</a:t>
            </a:r>
          </a:p>
          <a:p>
            <a:pPr algn="ctr"/>
            <a:r>
              <a:rPr lang="th-TH" sz="2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 ธันวาคม 2568</a:t>
            </a:r>
          </a:p>
        </p:txBody>
      </p:sp>
      <p:sp>
        <p:nvSpPr>
          <p:cNvPr id="2" name="วงรี 1">
            <a:extLst>
              <a:ext uri="{FF2B5EF4-FFF2-40B4-BE49-F238E27FC236}">
                <a16:creationId xmlns:a16="http://schemas.microsoft.com/office/drawing/2014/main" id="{33D5D567-24E1-5533-3546-6DE8323C7666}"/>
              </a:ext>
            </a:extLst>
          </p:cNvPr>
          <p:cNvSpPr/>
          <p:nvPr/>
        </p:nvSpPr>
        <p:spPr>
          <a:xfrm>
            <a:off x="84363" y="121298"/>
            <a:ext cx="1203261" cy="11569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วงรี 2">
            <a:extLst>
              <a:ext uri="{FF2B5EF4-FFF2-40B4-BE49-F238E27FC236}">
                <a16:creationId xmlns:a16="http://schemas.microsoft.com/office/drawing/2014/main" id="{04CFF9E7-8E10-4A09-DF59-F83D36806F13}"/>
              </a:ext>
            </a:extLst>
          </p:cNvPr>
          <p:cNvSpPr/>
          <p:nvPr/>
        </p:nvSpPr>
        <p:spPr>
          <a:xfrm>
            <a:off x="-568002" y="-331236"/>
            <a:ext cx="1304731" cy="127829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วงรี 4">
            <a:extLst>
              <a:ext uri="{FF2B5EF4-FFF2-40B4-BE49-F238E27FC236}">
                <a16:creationId xmlns:a16="http://schemas.microsoft.com/office/drawing/2014/main" id="{495C0EA1-3FD0-3683-5993-A1E33B1A6C84}"/>
              </a:ext>
            </a:extLst>
          </p:cNvPr>
          <p:cNvSpPr/>
          <p:nvPr/>
        </p:nvSpPr>
        <p:spPr>
          <a:xfrm rot="21360964">
            <a:off x="10183339" y="5095188"/>
            <a:ext cx="1043083" cy="102636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วงรี 6">
            <a:extLst>
              <a:ext uri="{FF2B5EF4-FFF2-40B4-BE49-F238E27FC236}">
                <a16:creationId xmlns:a16="http://schemas.microsoft.com/office/drawing/2014/main" id="{9B53F10B-44AE-F292-66C6-671FCC420F9B}"/>
              </a:ext>
            </a:extLst>
          </p:cNvPr>
          <p:cNvSpPr/>
          <p:nvPr/>
        </p:nvSpPr>
        <p:spPr>
          <a:xfrm rot="21360964">
            <a:off x="10659186" y="5489509"/>
            <a:ext cx="1203261" cy="1156996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วงรี 7">
            <a:extLst>
              <a:ext uri="{FF2B5EF4-FFF2-40B4-BE49-F238E27FC236}">
                <a16:creationId xmlns:a16="http://schemas.microsoft.com/office/drawing/2014/main" id="{BC96D92D-A8D5-7EE1-DBAB-A385702BC7A7}"/>
              </a:ext>
            </a:extLst>
          </p:cNvPr>
          <p:cNvSpPr/>
          <p:nvPr/>
        </p:nvSpPr>
        <p:spPr>
          <a:xfrm rot="21360964">
            <a:off x="11303646" y="5811416"/>
            <a:ext cx="1304731" cy="1278294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18837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B23F3C-D729-F280-B1F9-DB2E4AD9E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BD5D7311-C6DA-11F0-0F1B-10F5CD925CB6}"/>
              </a:ext>
            </a:extLst>
          </p:cNvPr>
          <p:cNvSpPr/>
          <p:nvPr/>
        </p:nvSpPr>
        <p:spPr>
          <a:xfrm>
            <a:off x="79442" y="85912"/>
            <a:ext cx="12033115" cy="6653719"/>
          </a:xfrm>
          <a:prstGeom prst="roundRect">
            <a:avLst>
              <a:gd name="adj" fmla="val 263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AFED6181-133A-DF18-A802-8FB9A443C6AA}"/>
              </a:ext>
            </a:extLst>
          </p:cNvPr>
          <p:cNvSpPr/>
          <p:nvPr/>
        </p:nvSpPr>
        <p:spPr>
          <a:xfrm>
            <a:off x="-420007" y="121296"/>
            <a:ext cx="3284505" cy="737119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689D09EB-E8EF-37F3-F849-F5BA9A979D02}"/>
              </a:ext>
            </a:extLst>
          </p:cNvPr>
          <p:cNvSpPr txBox="1"/>
          <p:nvPr/>
        </p:nvSpPr>
        <p:spPr>
          <a:xfrm>
            <a:off x="380158" y="229039"/>
            <a:ext cx="212044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ERP / MIS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2A86DF4D-BB10-8B18-E767-D947EE456D37}"/>
              </a:ext>
            </a:extLst>
          </p:cNvPr>
          <p:cNvSpPr txBox="1"/>
          <p:nvPr/>
        </p:nvSpPr>
        <p:spPr>
          <a:xfrm>
            <a:off x="207219" y="966158"/>
            <a:ext cx="61319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MOPH ERP System </a:t>
            </a:r>
            <a:r>
              <a:rPr lang="th-TH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ระบบบริหารทรัพยากรสุขภาพ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9F3A1D91-A889-A64C-C29B-102CE424DFE9}"/>
              </a:ext>
            </a:extLst>
          </p:cNvPr>
          <p:cNvCxnSpPr>
            <a:cxnSpLocks/>
          </p:cNvCxnSpPr>
          <p:nvPr/>
        </p:nvCxnSpPr>
        <p:spPr>
          <a:xfrm>
            <a:off x="6339191" y="550506"/>
            <a:ext cx="0" cy="5628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F074C1F9-2DC3-F110-1E4A-1F9BECA78630}"/>
              </a:ext>
            </a:extLst>
          </p:cNvPr>
          <p:cNvSpPr txBox="1"/>
          <p:nvPr/>
        </p:nvSpPr>
        <p:spPr>
          <a:xfrm>
            <a:off x="6508848" y="251791"/>
            <a:ext cx="54726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ระบบบริหารจัดการข้อมูลสารสนเทศด้านสุขภาพ 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(MIS)</a:t>
            </a:r>
            <a:endParaRPr lang="th-TH" sz="1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A99200C9-042F-0965-7FB9-BC27CD075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7670" y="703275"/>
            <a:ext cx="4616408" cy="4166484"/>
          </a:xfrm>
          <a:prstGeom prst="rect">
            <a:avLst/>
          </a:prstGeom>
        </p:spPr>
      </p:pic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F76FEF5D-8F26-2FAE-DE2E-372A60217897}"/>
              </a:ext>
            </a:extLst>
          </p:cNvPr>
          <p:cNvSpPr txBox="1"/>
          <p:nvPr/>
        </p:nvSpPr>
        <p:spPr>
          <a:xfrm>
            <a:off x="6838641" y="4887096"/>
            <a:ext cx="501364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https://backoffice.udpho.org/udon_healthoffice_dashboard</a:t>
            </a: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8A7A6ED3-2170-86A5-94A3-82E602EFF2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3008" y="5315708"/>
            <a:ext cx="1102918" cy="1102918"/>
          </a:xfrm>
          <a:prstGeom prst="rect">
            <a:avLst/>
          </a:prstGeom>
        </p:spPr>
      </p:pic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83B474FC-AB1D-DB82-4962-454ADD438675}"/>
              </a:ext>
            </a:extLst>
          </p:cNvPr>
          <p:cNvSpPr txBox="1"/>
          <p:nvPr/>
        </p:nvSpPr>
        <p:spPr>
          <a:xfrm>
            <a:off x="6705855" y="5212344"/>
            <a:ext cx="3797294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กลุ่มงานที่มีข้อมูลแล้ว</a:t>
            </a:r>
            <a:br>
              <a:rPr lang="th-TH" sz="1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ประกันสุขภาพ	- ควบคุมโรคติดต่อ</a:t>
            </a:r>
            <a:br>
              <a:rPr lang="th-TH" sz="1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600" dirty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อนามัยสิ่งแวดล้อม	- สุขภาพดิจิทัล</a:t>
            </a:r>
          </a:p>
          <a:p>
            <a:endParaRPr lang="th-TH" sz="1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** ส่วนกลุ่มงานอื่น อยู่ระหว่างดำเนินการ</a:t>
            </a:r>
          </a:p>
        </p:txBody>
      </p:sp>
      <p:pic>
        <p:nvPicPr>
          <p:cNvPr id="16" name="รูปภาพ 15">
            <a:extLst>
              <a:ext uri="{FF2B5EF4-FFF2-40B4-BE49-F238E27FC236}">
                <a16:creationId xmlns:a16="http://schemas.microsoft.com/office/drawing/2014/main" id="{5FC6B243-92A0-EAC8-9576-D4EB338758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4548" y="1335490"/>
            <a:ext cx="6014218" cy="3827834"/>
          </a:xfrm>
          <a:prstGeom prst="rect">
            <a:avLst/>
          </a:prstGeom>
        </p:spPr>
      </p:pic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9F3568CB-2AE4-45C5-9944-A60AAD4C4E4A}"/>
              </a:ext>
            </a:extLst>
          </p:cNvPr>
          <p:cNvSpPr txBox="1"/>
          <p:nvPr/>
        </p:nvSpPr>
        <p:spPr>
          <a:xfrm>
            <a:off x="204548" y="4757068"/>
            <a:ext cx="333854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https://referlink.moph.go.th/mopherp</a:t>
            </a:r>
            <a:endParaRPr lang="th-TH" sz="14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5266D6FE-54DE-27F4-8773-8B539E536DC3}"/>
              </a:ext>
            </a:extLst>
          </p:cNvPr>
          <p:cNvSpPr txBox="1"/>
          <p:nvPr/>
        </p:nvSpPr>
        <p:spPr>
          <a:xfrm>
            <a:off x="182140" y="5163324"/>
            <a:ext cx="40167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** โรงพยาบาลที่ยังไม่ได้ </a:t>
            </a:r>
            <a:r>
              <a:rPr lang="en-US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update </a:t>
            </a:r>
            <a:r>
              <a:rPr lang="th-TH" sz="14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ข้อมูลปัจจุบัน</a:t>
            </a:r>
          </a:p>
        </p:txBody>
      </p:sp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id="{BF8D7B89-53CA-F951-4337-C64B38D33FB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545" y="5378767"/>
            <a:ext cx="1095168" cy="1095168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FF1DFD8B-9509-6F84-199D-50E6003EC5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826" y="5471101"/>
            <a:ext cx="3343275" cy="552450"/>
          </a:xfrm>
          <a:prstGeom prst="rect">
            <a:avLst/>
          </a:prstGeom>
        </p:spPr>
      </p:pic>
      <p:pic>
        <p:nvPicPr>
          <p:cNvPr id="27" name="รูปภาพ 26">
            <a:extLst>
              <a:ext uri="{FF2B5EF4-FFF2-40B4-BE49-F238E27FC236}">
                <a16:creationId xmlns:a16="http://schemas.microsoft.com/office/drawing/2014/main" id="{AF6A872C-9626-5DAF-D927-9A76324D24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5826" y="5988771"/>
            <a:ext cx="3333750" cy="53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188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สี่เหลี่ยมผืนผ้า: มุมมน 20">
            <a:extLst>
              <a:ext uri="{FF2B5EF4-FFF2-40B4-BE49-F238E27FC236}">
                <a16:creationId xmlns:a16="http://schemas.microsoft.com/office/drawing/2014/main" id="{9EA06837-E48E-719A-BE29-15902C09A7DC}"/>
              </a:ext>
            </a:extLst>
          </p:cNvPr>
          <p:cNvSpPr/>
          <p:nvPr/>
        </p:nvSpPr>
        <p:spPr>
          <a:xfrm>
            <a:off x="79442" y="85912"/>
            <a:ext cx="12033115" cy="6653719"/>
          </a:xfrm>
          <a:prstGeom prst="roundRect">
            <a:avLst>
              <a:gd name="adj" fmla="val 263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7AAA6402-CF75-64CA-6BE3-198CA99AC3EC}"/>
              </a:ext>
            </a:extLst>
          </p:cNvPr>
          <p:cNvSpPr/>
          <p:nvPr/>
        </p:nvSpPr>
        <p:spPr>
          <a:xfrm>
            <a:off x="3176733" y="1584121"/>
            <a:ext cx="2729233" cy="1399590"/>
          </a:xfrm>
          <a:prstGeom prst="roundRect">
            <a:avLst>
              <a:gd name="adj" fmla="val 13300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E6EDD3FA-B0A0-6AAD-FD79-DA463FBFBE19}"/>
              </a:ext>
            </a:extLst>
          </p:cNvPr>
          <p:cNvSpPr/>
          <p:nvPr/>
        </p:nvSpPr>
        <p:spPr>
          <a:xfrm>
            <a:off x="7536024" y="298900"/>
            <a:ext cx="3368351" cy="737119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17F227EA-1E18-FACC-DFCB-84F22D8CD6E8}"/>
              </a:ext>
            </a:extLst>
          </p:cNvPr>
          <p:cNvSpPr txBox="1"/>
          <p:nvPr/>
        </p:nvSpPr>
        <p:spPr>
          <a:xfrm>
            <a:off x="8122653" y="436626"/>
            <a:ext cx="219509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MOPH PHR</a:t>
            </a:r>
          </a:p>
        </p:txBody>
      </p:sp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3A5C8518-1D3F-D897-E9C8-CEA459A398AD}"/>
              </a:ext>
            </a:extLst>
          </p:cNvPr>
          <p:cNvSpPr/>
          <p:nvPr/>
        </p:nvSpPr>
        <p:spPr>
          <a:xfrm>
            <a:off x="774573" y="298900"/>
            <a:ext cx="4858139" cy="737119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936FB6CD-F40F-A8B5-37B2-DD478E56D747}"/>
              </a:ext>
            </a:extLst>
          </p:cNvPr>
          <p:cNvSpPr txBox="1"/>
          <p:nvPr/>
        </p:nvSpPr>
        <p:spPr>
          <a:xfrm>
            <a:off x="1360003" y="387187"/>
            <a:ext cx="39181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ระบบนัดหมายออนไลน์</a:t>
            </a:r>
            <a:endParaRPr lang="en-US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2AB7951E-A697-6D8E-F764-3B044DFB2C7A}"/>
              </a:ext>
            </a:extLst>
          </p:cNvPr>
          <p:cNvSpPr/>
          <p:nvPr/>
        </p:nvSpPr>
        <p:spPr>
          <a:xfrm>
            <a:off x="274948" y="1589206"/>
            <a:ext cx="2729236" cy="1399590"/>
          </a:xfrm>
          <a:prstGeom prst="roundRect">
            <a:avLst>
              <a:gd name="adj" fmla="val 13334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583074A4-B463-EEB7-C972-3A42870968EF}"/>
              </a:ext>
            </a:extLst>
          </p:cNvPr>
          <p:cNvSpPr txBox="1"/>
          <p:nvPr/>
        </p:nvSpPr>
        <p:spPr>
          <a:xfrm>
            <a:off x="463661" y="1751365"/>
            <a:ext cx="2386346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รพ.เปิดนัดหมาย </a:t>
            </a:r>
            <a:endParaRPr lang="th-TH" sz="24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แห่ง(100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th-TH" sz="2400" b="1" dirty="0">
                <a:solidFill>
                  <a:schemeClr val="accent5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2400" b="1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5E2BD7F0-B57C-3242-3528-00D4BDCEC7DA}"/>
              </a:ext>
            </a:extLst>
          </p:cNvPr>
          <p:cNvSpPr txBox="1"/>
          <p:nvPr/>
        </p:nvSpPr>
        <p:spPr>
          <a:xfrm>
            <a:off x="3297846" y="1760696"/>
            <a:ext cx="2477494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เปิดนัดหมาย 4 คลินิก ขึ้นไป</a:t>
            </a:r>
          </a:p>
          <a:p>
            <a:pPr algn="ctr"/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 แห่ง</a:t>
            </a:r>
          </a:p>
          <a:p>
            <a:pPr algn="ctr"/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(85.71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cxnSp>
        <p:nvCxnSpPr>
          <p:cNvPr id="13" name="ตัวเชื่อมต่อตรง 12">
            <a:extLst>
              <a:ext uri="{FF2B5EF4-FFF2-40B4-BE49-F238E27FC236}">
                <a16:creationId xmlns:a16="http://schemas.microsoft.com/office/drawing/2014/main" id="{D83733B7-C0FB-78C2-6897-B601CCB608B7}"/>
              </a:ext>
            </a:extLst>
          </p:cNvPr>
          <p:cNvCxnSpPr>
            <a:cxnSpLocks/>
          </p:cNvCxnSpPr>
          <p:nvPr/>
        </p:nvCxnSpPr>
        <p:spPr>
          <a:xfrm>
            <a:off x="6339191" y="550506"/>
            <a:ext cx="0" cy="56285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7A7A0EE1-A4AF-51BE-D000-7107C67AB0A8}"/>
              </a:ext>
            </a:extLst>
          </p:cNvPr>
          <p:cNvSpPr/>
          <p:nvPr/>
        </p:nvSpPr>
        <p:spPr>
          <a:xfrm>
            <a:off x="274948" y="3150955"/>
            <a:ext cx="2729232" cy="1399590"/>
          </a:xfrm>
          <a:prstGeom prst="roundRect">
            <a:avLst>
              <a:gd name="adj" fmla="val 13300"/>
            </a:avLst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C5351DA0-AFF1-362E-66D3-EE0D899BF29A}"/>
              </a:ext>
            </a:extLst>
          </p:cNvPr>
          <p:cNvSpPr txBox="1"/>
          <p:nvPr/>
        </p:nvSpPr>
        <p:spPr>
          <a:xfrm>
            <a:off x="749639" y="3412772"/>
            <a:ext cx="17798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จำนวนนัดหมาย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b="1" dirty="0">
                <a:solidFill>
                  <a:srgbClr val="7030A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726 ครั้ง</a:t>
            </a:r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20F4B509-2011-ED9F-ACE4-D4BBC42C779F}"/>
              </a:ext>
            </a:extLst>
          </p:cNvPr>
          <p:cNvSpPr/>
          <p:nvPr/>
        </p:nvSpPr>
        <p:spPr>
          <a:xfrm>
            <a:off x="3176734" y="3150955"/>
            <a:ext cx="2729232" cy="1399590"/>
          </a:xfrm>
          <a:prstGeom prst="roundRect">
            <a:avLst>
              <a:gd name="adj" fmla="val 13300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1252D241-2C44-61CD-5EA9-9D13B7CC296E}"/>
              </a:ext>
            </a:extLst>
          </p:cNvPr>
          <p:cNvSpPr txBox="1"/>
          <p:nvPr/>
        </p:nvSpPr>
        <p:spPr>
          <a:xfrm>
            <a:off x="3440776" y="3412772"/>
            <a:ext cx="2277805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จำนวนคลินิกที่เปิด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th-TH" b="1" dirty="0">
                <a:solidFill>
                  <a:schemeClr val="accent2">
                    <a:lumMod val="5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195 คลินิก</a:t>
            </a:r>
          </a:p>
        </p:txBody>
      </p:sp>
      <p:pic>
        <p:nvPicPr>
          <p:cNvPr id="18" name="รูปภาพ 17">
            <a:extLst>
              <a:ext uri="{FF2B5EF4-FFF2-40B4-BE49-F238E27FC236}">
                <a16:creationId xmlns:a16="http://schemas.microsoft.com/office/drawing/2014/main" id="{0211B664-57DF-25AA-9C5A-F79E6E5310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49" t="18890" r="14357" b="14104"/>
          <a:stretch>
            <a:fillRect/>
          </a:stretch>
        </p:blipFill>
        <p:spPr>
          <a:xfrm>
            <a:off x="312082" y="4868706"/>
            <a:ext cx="1595532" cy="1520889"/>
          </a:xfrm>
          <a:prstGeom prst="rect">
            <a:avLst/>
          </a:prstGeom>
        </p:spPr>
      </p:pic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CF23088A-5702-E4CB-5764-5669D22E76E3}"/>
              </a:ext>
            </a:extLst>
          </p:cNvPr>
          <p:cNvSpPr txBox="1"/>
          <p:nvPr/>
        </p:nvSpPr>
        <p:spPr>
          <a:xfrm>
            <a:off x="1907614" y="4929689"/>
            <a:ext cx="40637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th-TH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ข้อมูลของ รพ.สต.</a:t>
            </a:r>
            <a:r>
              <a:rPr lang="en-US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สำนักสุขภาพดิจิทัลกระทรวงสาธารณสุข อยู่ระหว่างจัดทำระบบรายงาน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8279036B-BB81-8523-0A65-FCB973FAB622}"/>
              </a:ext>
            </a:extLst>
          </p:cNvPr>
          <p:cNvSpPr txBox="1"/>
          <p:nvPr/>
        </p:nvSpPr>
        <p:spPr>
          <a:xfrm>
            <a:off x="2194925" y="6029773"/>
            <a:ext cx="34656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รายงานหมอพร้อม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Station 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วันที่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1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ต.ค. 2568 – 30 พ.ย. 2568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4" name="ตาราง 23">
            <a:extLst>
              <a:ext uri="{FF2B5EF4-FFF2-40B4-BE49-F238E27FC236}">
                <a16:creationId xmlns:a16="http://schemas.microsoft.com/office/drawing/2014/main" id="{E78B934E-20F0-FAFB-524F-91A8C355F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961187"/>
              </p:ext>
            </p:extLst>
          </p:nvPr>
        </p:nvGraphicFramePr>
        <p:xfrm>
          <a:off x="6579460" y="1506938"/>
          <a:ext cx="5281477" cy="3715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30">
                  <a:extLst>
                    <a:ext uri="{9D8B030D-6E8A-4147-A177-3AD203B41FA5}">
                      <a16:colId xmlns:a16="http://schemas.microsoft.com/office/drawing/2014/main" val="3879447988"/>
                    </a:ext>
                  </a:extLst>
                </a:gridCol>
                <a:gridCol w="1618144">
                  <a:extLst>
                    <a:ext uri="{9D8B030D-6E8A-4147-A177-3AD203B41FA5}">
                      <a16:colId xmlns:a16="http://schemas.microsoft.com/office/drawing/2014/main" val="4118368381"/>
                    </a:ext>
                  </a:extLst>
                </a:gridCol>
                <a:gridCol w="698290">
                  <a:extLst>
                    <a:ext uri="{9D8B030D-6E8A-4147-A177-3AD203B41FA5}">
                      <a16:colId xmlns:a16="http://schemas.microsoft.com/office/drawing/2014/main" val="1295878149"/>
                    </a:ext>
                  </a:extLst>
                </a:gridCol>
                <a:gridCol w="979714">
                  <a:extLst>
                    <a:ext uri="{9D8B030D-6E8A-4147-A177-3AD203B41FA5}">
                      <a16:colId xmlns:a16="http://schemas.microsoft.com/office/drawing/2014/main" val="863851928"/>
                    </a:ext>
                  </a:extLst>
                </a:gridCol>
                <a:gridCol w="641370">
                  <a:extLst>
                    <a:ext uri="{9D8B030D-6E8A-4147-A177-3AD203B41FA5}">
                      <a16:colId xmlns:a16="http://schemas.microsoft.com/office/drawing/2014/main" val="749690980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val="10367044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อำเภอ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ทั้งหมด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ทันเวลา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ล่าช้าเกิน 2 วัน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7514444"/>
                  </a:ext>
                </a:extLst>
              </a:tr>
              <a:tr h="140798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ทุ่งฝน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717754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น้ำโสม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1" i="0" u="none" strike="noStrike" dirty="0"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42151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เมือง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96.88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4643163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กุดจับ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91.67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2679446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สร้างคอม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83.33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3373767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ไชยวาน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192607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เพ็ญ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9730780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นายูง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8320844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หนองหาน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73.33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7714744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บ้านดุง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68.75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624601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วังสามหมอ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63.64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1218186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ศรีธาตุ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61.54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018197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บ้านผือ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57.14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716245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กุมภวาปี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52.63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955064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พิบูลย์รักษ์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642741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ประจักษ์ศิลปาคม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5022611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หนองวัวซอ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33.33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938025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หนองแสง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67781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กู้แก้ว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16.67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35149546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โนนสะอาด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4238672935"/>
                  </a:ext>
                </a:extLst>
              </a:tr>
              <a:tr h="271427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รวม</a:t>
                      </a: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235</a:t>
                      </a: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157</a:t>
                      </a: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66.81</a:t>
                      </a: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</a:p>
                  </a:txBody>
                  <a:tcPr marL="7620" marR="7620" marT="762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604847"/>
                  </a:ext>
                </a:extLst>
              </a:tr>
            </a:tbl>
          </a:graphicData>
        </a:graphic>
      </p:graphicFrame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3499B018-E95D-88CE-B331-5F2CD5737317}"/>
              </a:ext>
            </a:extLst>
          </p:cNvPr>
          <p:cNvSpPr txBox="1"/>
          <p:nvPr/>
        </p:nvSpPr>
        <p:spPr>
          <a:xfrm>
            <a:off x="1085665" y="1116288"/>
            <a:ext cx="454596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ข้อมูลการนัดหมายออนไลน์ของโรงพยาบาล</a:t>
            </a: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4F36A722-A17C-DE4F-A5D5-9DCF7B4DB799}"/>
              </a:ext>
            </a:extLst>
          </p:cNvPr>
          <p:cNvSpPr txBox="1"/>
          <p:nvPr/>
        </p:nvSpPr>
        <p:spPr>
          <a:xfrm>
            <a:off x="6649199" y="1116288"/>
            <a:ext cx="528147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หน่วยบริการส่งข้อมูล </a:t>
            </a:r>
            <a:r>
              <a:rPr lang="en-US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PHR </a:t>
            </a:r>
            <a:r>
              <a:rPr lang="th-TH" sz="16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ได้เป็นปัจจุบัน(ล่าช้าไม่เกิน 2 วัน)</a:t>
            </a: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C01FE8D6-971B-B298-4DAF-7FA112BDAF37}"/>
              </a:ext>
            </a:extLst>
          </p:cNvPr>
          <p:cNvSpPr txBox="1"/>
          <p:nvPr/>
        </p:nvSpPr>
        <p:spPr>
          <a:xfrm>
            <a:off x="6863355" y="6031970"/>
            <a:ext cx="28108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: MOPH PHR Dashboard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วันที่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26 พ.ย. 2568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83C95EE5-A9C2-67E3-985D-C827FFEEA2E0}"/>
              </a:ext>
            </a:extLst>
          </p:cNvPr>
          <p:cNvSpPr txBox="1"/>
          <p:nvPr/>
        </p:nvSpPr>
        <p:spPr>
          <a:xfrm>
            <a:off x="6649199" y="5307198"/>
            <a:ext cx="52814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**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ให้หน่วยบริการตรวจสอบการ 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Login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ด้วย 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MOPH Account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ในโปรแกรม </a:t>
            </a:r>
            <a:r>
              <a:rPr lang="en-US" sz="1600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Hosxp</a:t>
            </a:r>
            <a:r>
              <a:rPr lang="en-US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/JHCIS </a:t>
            </a:r>
            <a:r>
              <a:rPr lang="th-TH" sz="16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ว่าใช้งานได้อยู่หรือไม่</a:t>
            </a:r>
          </a:p>
        </p:txBody>
      </p:sp>
    </p:spTree>
    <p:extLst>
      <p:ext uri="{BB962C8B-B14F-4D97-AF65-F5344CB8AC3E}">
        <p14:creationId xmlns:p14="http://schemas.microsoft.com/office/powerpoint/2010/main" val="23353370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8B7864-BEA1-A129-316C-E8C74ACE9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860A8B2A-A0B6-EC0D-3588-DD8D9BF9EA07}"/>
              </a:ext>
            </a:extLst>
          </p:cNvPr>
          <p:cNvSpPr txBox="1"/>
          <p:nvPr/>
        </p:nvSpPr>
        <p:spPr>
          <a:xfrm>
            <a:off x="1995196" y="1772817"/>
            <a:ext cx="820160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ขอบคุณครับ</a:t>
            </a:r>
          </a:p>
        </p:txBody>
      </p:sp>
    </p:spTree>
    <p:extLst>
      <p:ext uri="{BB962C8B-B14F-4D97-AF65-F5344CB8AC3E}">
        <p14:creationId xmlns:p14="http://schemas.microsoft.com/office/powerpoint/2010/main" val="267990395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951</TotalTime>
  <Words>377</Words>
  <Application>Microsoft Office PowerPoint</Application>
  <PresentationFormat>แบบจอกว้าง</PresentationFormat>
  <Paragraphs>167</Paragraphs>
  <Slides>4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Tahoma</vt:lpstr>
      <vt:lpstr>Wingdings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Pariwat Wisetsith</dc:creator>
  <cp:lastModifiedBy>Pariwat Wisetsith</cp:lastModifiedBy>
  <cp:revision>118</cp:revision>
  <dcterms:created xsi:type="dcterms:W3CDTF">2025-10-23T09:37:56Z</dcterms:created>
  <dcterms:modified xsi:type="dcterms:W3CDTF">2025-12-01T15:08:58Z</dcterms:modified>
</cp:coreProperties>
</file>