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2"/>
  </p:notesMasterIdLst>
  <p:handoutMasterIdLst>
    <p:handoutMasterId r:id="rId23"/>
  </p:handoutMasterIdLst>
  <p:sldIdLst>
    <p:sldId id="274" r:id="rId3"/>
    <p:sldId id="275" r:id="rId4"/>
    <p:sldId id="276" r:id="rId5"/>
    <p:sldId id="277" r:id="rId6"/>
    <p:sldId id="278" r:id="rId7"/>
    <p:sldId id="279" r:id="rId8"/>
    <p:sldId id="280" r:id="rId9"/>
    <p:sldId id="281" r:id="rId10"/>
    <p:sldId id="282" r:id="rId11"/>
    <p:sldId id="283" r:id="rId12"/>
    <p:sldId id="284" r:id="rId13"/>
    <p:sldId id="285" r:id="rId14"/>
    <p:sldId id="286" r:id="rId15"/>
    <p:sldId id="287" r:id="rId16"/>
    <p:sldId id="288" r:id="rId17"/>
    <p:sldId id="289" r:id="rId18"/>
    <p:sldId id="290" r:id="rId19"/>
    <p:sldId id="291" r:id="rId20"/>
    <p:sldId id="292" r:id="rId21"/>
  </p:sldIdLst>
  <p:sldSz cx="12192000" cy="6858000"/>
  <p:notesSz cx="6797675" cy="9928225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DCAF9ED-07DC-4A11-8D7F-57B35C25682E}" styleName="สไตล์สีปานกลาง 1 - เน้น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21E4AEA4-8DFA-4A89-87EB-49C32662AFE0}" styleName="สไตล์สีปานกลาง 2 - เน้น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สไตล์สีปานกลาง 2 - เน้น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horzBarState="maximized">
    <p:restoredLeft sz="14995" autoAdjust="0"/>
    <p:restoredTop sz="94660"/>
  </p:normalViewPr>
  <p:slideViewPr>
    <p:cSldViewPr snapToGrid="0">
      <p:cViewPr>
        <p:scale>
          <a:sx n="78" d="100"/>
          <a:sy n="78" d="100"/>
        </p:scale>
        <p:origin x="-1830" y="-117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60831CD-E462-4A6F-B129-F3B02751E727}" type="datetimeFigureOut">
              <a:rPr lang="th-TH" smtClean="0"/>
              <a:t>02/12/67</a:t>
            </a:fld>
            <a:endParaRPr lang="th-TH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2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5" name="ตัวแทนหมายเลขภาพนิ่ง 4"/>
          <p:cNvSpPr>
            <a:spLocks noGrp="1"/>
          </p:cNvSpPr>
          <p:nvPr>
            <p:ph type="sldNum" sz="quarter" idx="3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0A6738-6680-49D2-85D0-8D3B7559D4F3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0194302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78FA1D-DEFD-44F9-8C22-A02C4700EF3F}" type="datetimeFigureOut">
              <a:rPr lang="th-TH" smtClean="0"/>
              <a:t>02/12/67</a:t>
            </a:fld>
            <a:endParaRPr lang="th-TH"/>
          </a:p>
        </p:txBody>
      </p:sp>
      <p:sp>
        <p:nvSpPr>
          <p:cNvPr id="4" name="ตัวแทน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1AE979-AADD-49DE-9953-F395D151605E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5371358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AEA18DD-E85C-4523-83D2-6EEE8E29F881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28164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D37FF1CC-26BB-425B-780B-5E14135138E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ชื่อเรื่องรอง 2">
            <a:extLst>
              <a:ext uri="{FF2B5EF4-FFF2-40B4-BE49-F238E27FC236}">
                <a16:creationId xmlns:a16="http://schemas.microsoft.com/office/drawing/2014/main" xmlns="" id="{78F38D3A-AE23-A466-7652-2C3E8E0E9D4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h-TH"/>
              <a:t>คลิกเพื่อแก้ไขสไตล์ชื่อเรื่องรองต้นแบบ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xmlns="" id="{8FF5C5F3-19E5-D1F2-0164-35FFDAA1D4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02/12/67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xmlns="" id="{575CD54B-6981-82BC-97BA-AE121B6264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xmlns="" id="{9675E9E1-07FF-388F-78FA-A33E6BB424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386480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3F7220A5-9C97-01A6-68DC-74B1D3F6C1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xmlns="" id="{4BE9F773-82FC-F443-4A57-859E4A0BE3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xmlns="" id="{295A03E2-3774-1C17-4C4F-FBD9D1A1DC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02/12/67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xmlns="" id="{785BF6DE-0DAD-2BDA-E0ED-6C05623117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xmlns="" id="{64E77AB4-2F37-3CEC-38DB-10D0FF31FE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2651180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E1416853-334A-4741-A5BC-14F22E413E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xmlns="" id="{5889933F-1970-3D50-7527-8578C2501E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xmlns="" id="{5F41B393-D060-A4CA-ADF6-B37273B305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02/12/67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xmlns="" id="{673D59C3-8595-1EC3-040A-73C8E9205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xmlns="" id="{07BC41D4-174E-58F6-3BEF-A4D345B25B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936638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4B480083-6EE5-A4B4-9B8B-A0D9DF27DC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xmlns="" id="{2EFA39F5-673A-7F1F-F58E-17BD0C304DE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:a16="http://schemas.microsoft.com/office/drawing/2014/main" xmlns="" id="{EA61D947-3DA6-D997-D66A-71A3E83AFC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xmlns="" id="{BBB59AF9-EF21-837C-2054-E7A9B01730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02/12/67</a:t>
            </a:fld>
            <a:endParaRPr lang="th-TH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xmlns="" id="{DC33EA00-539E-5F6A-05A5-E2F23C6375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xmlns="" id="{1999888F-A651-711B-253B-50149A831D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601424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6D68B455-9502-2F3F-6123-4395FB92A2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xmlns="" id="{29DD8016-6E0D-E6BB-509F-9AED864ECB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:a16="http://schemas.microsoft.com/office/drawing/2014/main" xmlns="" id="{6F786FDC-FDB6-0BF4-6B01-C0295634DD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แทนข้อความ 4">
            <a:extLst>
              <a:ext uri="{FF2B5EF4-FFF2-40B4-BE49-F238E27FC236}">
                <a16:creationId xmlns:a16="http://schemas.microsoft.com/office/drawing/2014/main" xmlns="" id="{92BE6806-FE9D-8F73-494A-A2A28463435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6" name="ตัวแทนเนื้อหา 5">
            <a:extLst>
              <a:ext uri="{FF2B5EF4-FFF2-40B4-BE49-F238E27FC236}">
                <a16:creationId xmlns:a16="http://schemas.microsoft.com/office/drawing/2014/main" xmlns="" id="{8AA5D2C5-89A4-6AFB-B58C-74308F6EA4B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แทนวันที่ 6">
            <a:extLst>
              <a:ext uri="{FF2B5EF4-FFF2-40B4-BE49-F238E27FC236}">
                <a16:creationId xmlns:a16="http://schemas.microsoft.com/office/drawing/2014/main" xmlns="" id="{64600C18-4B10-0EC3-72EF-9FCE07BACD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02/12/67</a:t>
            </a:fld>
            <a:endParaRPr lang="th-TH"/>
          </a:p>
        </p:txBody>
      </p:sp>
      <p:sp>
        <p:nvSpPr>
          <p:cNvPr id="8" name="ตัวแทนท้ายกระดาษ 7">
            <a:extLst>
              <a:ext uri="{FF2B5EF4-FFF2-40B4-BE49-F238E27FC236}">
                <a16:creationId xmlns:a16="http://schemas.microsoft.com/office/drawing/2014/main" xmlns="" id="{CDE607CA-CEB3-7AE4-B901-6A0A633558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แทนหมายเลขสไลด์ 8">
            <a:extLst>
              <a:ext uri="{FF2B5EF4-FFF2-40B4-BE49-F238E27FC236}">
                <a16:creationId xmlns:a16="http://schemas.microsoft.com/office/drawing/2014/main" xmlns="" id="{2A41A306-F82F-D982-161C-AA495C3FCF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121558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1C429A84-2865-5E14-2290-634A3BD14A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วันที่ 2">
            <a:extLst>
              <a:ext uri="{FF2B5EF4-FFF2-40B4-BE49-F238E27FC236}">
                <a16:creationId xmlns:a16="http://schemas.microsoft.com/office/drawing/2014/main" xmlns="" id="{205E0C2C-481F-196A-A1AA-78B13D0C76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02/12/67</a:t>
            </a:fld>
            <a:endParaRPr lang="th-TH"/>
          </a:p>
        </p:txBody>
      </p:sp>
      <p:sp>
        <p:nvSpPr>
          <p:cNvPr id="4" name="ตัวแทนท้ายกระดาษ 3">
            <a:extLst>
              <a:ext uri="{FF2B5EF4-FFF2-40B4-BE49-F238E27FC236}">
                <a16:creationId xmlns:a16="http://schemas.microsoft.com/office/drawing/2014/main" xmlns="" id="{993D50A9-34CB-591F-688D-E9C27B77E5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แทนหมายเลขสไลด์ 4">
            <a:extLst>
              <a:ext uri="{FF2B5EF4-FFF2-40B4-BE49-F238E27FC236}">
                <a16:creationId xmlns:a16="http://schemas.microsoft.com/office/drawing/2014/main" xmlns="" id="{715B8929-EB62-5527-655E-F5115651BA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2616489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>
            <a:extLst>
              <a:ext uri="{FF2B5EF4-FFF2-40B4-BE49-F238E27FC236}">
                <a16:creationId xmlns:a16="http://schemas.microsoft.com/office/drawing/2014/main" xmlns="" id="{CB775048-6509-B05F-C09E-45AD42DBE4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02/12/67</a:t>
            </a:fld>
            <a:endParaRPr lang="th-TH"/>
          </a:p>
        </p:txBody>
      </p:sp>
      <p:sp>
        <p:nvSpPr>
          <p:cNvPr id="3" name="ตัวแทนท้ายกระดาษ 2">
            <a:extLst>
              <a:ext uri="{FF2B5EF4-FFF2-40B4-BE49-F238E27FC236}">
                <a16:creationId xmlns:a16="http://schemas.microsoft.com/office/drawing/2014/main" xmlns="" id="{F63FA8CE-6C17-0A35-B8FB-98B2A3BB24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xmlns="" id="{BA4C4FEA-E9E8-9C03-D59C-05528EE83E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612211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35438715-B399-3EC1-AE4D-AAF93303C0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xmlns="" id="{01774901-3FC1-692C-36FA-63A33D960D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ข้อความ 3">
            <a:extLst>
              <a:ext uri="{FF2B5EF4-FFF2-40B4-BE49-F238E27FC236}">
                <a16:creationId xmlns:a16="http://schemas.microsoft.com/office/drawing/2014/main" xmlns="" id="{32620751-5EA9-8BFB-E6D5-7C905F4A2B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xmlns="" id="{E6397F72-43B3-2D03-05C7-EB80B524DC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02/12/67</a:t>
            </a:fld>
            <a:endParaRPr lang="th-TH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xmlns="" id="{BA8BE567-61A4-38FE-F07A-EA84B3F9C4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xmlns="" id="{33E4AFFF-96C6-0B2C-4E78-E749CE2AE5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0690201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62FAC379-B1B5-2CDE-C797-77E325F20E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รูปภาพ 2">
            <a:extLst>
              <a:ext uri="{FF2B5EF4-FFF2-40B4-BE49-F238E27FC236}">
                <a16:creationId xmlns:a16="http://schemas.microsoft.com/office/drawing/2014/main" xmlns="" id="{59FA8F62-9FF6-FBBC-625A-92A13015837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แทนข้อความ 3">
            <a:extLst>
              <a:ext uri="{FF2B5EF4-FFF2-40B4-BE49-F238E27FC236}">
                <a16:creationId xmlns:a16="http://schemas.microsoft.com/office/drawing/2014/main" xmlns="" id="{D1C54815-EA9B-D5D2-0018-99FEA5EACDB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xmlns="" id="{78BB1F2D-AC1D-A1B1-FAA6-63AA9F70A3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02/12/67</a:t>
            </a:fld>
            <a:endParaRPr lang="th-TH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xmlns="" id="{A15D37A0-3F3E-D49A-8ABE-39D9264239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xmlns="" id="{2A2D638A-D7AF-7235-9805-67A2E4F428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865808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F7C9A49D-703D-C898-90EF-4151F7715C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แนวตั้ง 2">
            <a:extLst>
              <a:ext uri="{FF2B5EF4-FFF2-40B4-BE49-F238E27FC236}">
                <a16:creationId xmlns:a16="http://schemas.microsoft.com/office/drawing/2014/main" xmlns="" id="{EC1E3D46-57F0-5C4F-081C-EB32244F5C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xmlns="" id="{07CBE05D-E70F-C8AF-A122-8A0A363453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02/12/67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xmlns="" id="{5AD48725-9603-3DBE-7D4B-A5DDF43D54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xmlns="" id="{045532E4-2EE4-C6A5-5902-500C3FB203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98391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>
            <a:extLst>
              <a:ext uri="{FF2B5EF4-FFF2-40B4-BE49-F238E27FC236}">
                <a16:creationId xmlns:a16="http://schemas.microsoft.com/office/drawing/2014/main" xmlns="" id="{8A6C086E-3E7F-B7BE-2B2A-22CACB6AC95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แนวตั้ง 2">
            <a:extLst>
              <a:ext uri="{FF2B5EF4-FFF2-40B4-BE49-F238E27FC236}">
                <a16:creationId xmlns:a16="http://schemas.microsoft.com/office/drawing/2014/main" xmlns="" id="{960C0EE5-A25E-6180-CEC2-2F4DA714215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xmlns="" id="{62E44E3E-0D7F-680D-6F1A-441905F253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02/12/67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xmlns="" id="{AD14224E-9BCA-4136-CD1A-248CEAC967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xmlns="" id="{6306D2E4-1E89-2FCE-F8E2-FC02270A03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745678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D37FF1CC-26BB-425B-780B-5E14135138E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ชื่อเรื่องรอง 2">
            <a:extLst>
              <a:ext uri="{FF2B5EF4-FFF2-40B4-BE49-F238E27FC236}">
                <a16:creationId xmlns:a16="http://schemas.microsoft.com/office/drawing/2014/main" xmlns="" id="{78F38D3A-AE23-A466-7652-2C3E8E0E9D4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h-TH"/>
              <a:t>คลิกเพื่อแก้ไขสไตล์ชื่อเรื่องรองต้นแบบ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xmlns="" id="{8FF5C5F3-19E5-D1F2-0164-35FFDAA1D4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02/12/67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xmlns="" id="{575CD54B-6981-82BC-97BA-AE121B6264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xmlns="" id="{9675E9E1-07FF-388F-78FA-A33E6BB424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212881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3F7220A5-9C97-01A6-68DC-74B1D3F6C1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xmlns="" id="{4BE9F773-82FC-F443-4A57-859E4A0BE3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xmlns="" id="{295A03E2-3774-1C17-4C4F-FBD9D1A1DC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02/12/67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xmlns="" id="{785BF6DE-0DAD-2BDA-E0ED-6C05623117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xmlns="" id="{64E77AB4-2F37-3CEC-38DB-10D0FF31FE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067917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E1416853-334A-4741-A5BC-14F22E413E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xmlns="" id="{5889933F-1970-3D50-7527-8578C2501E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xmlns="" id="{5F41B393-D060-A4CA-ADF6-B37273B305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02/12/67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xmlns="" id="{673D59C3-8595-1EC3-040A-73C8E9205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xmlns="" id="{07BC41D4-174E-58F6-3BEF-A4D345B25B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259544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4B480083-6EE5-A4B4-9B8B-A0D9DF27DC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xmlns="" id="{2EFA39F5-673A-7F1F-F58E-17BD0C304DE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:a16="http://schemas.microsoft.com/office/drawing/2014/main" xmlns="" id="{EA61D947-3DA6-D997-D66A-71A3E83AFC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xmlns="" id="{BBB59AF9-EF21-837C-2054-E7A9B01730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02/12/67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xmlns="" id="{DC33EA00-539E-5F6A-05A5-E2F23C6375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xmlns="" id="{1999888F-A651-711B-253B-50149A831D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321650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6D68B455-9502-2F3F-6123-4395FB92A2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xmlns="" id="{29DD8016-6E0D-E6BB-509F-9AED864ECB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:a16="http://schemas.microsoft.com/office/drawing/2014/main" xmlns="" id="{6F786FDC-FDB6-0BF4-6B01-C0295634DD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แทนข้อความ 4">
            <a:extLst>
              <a:ext uri="{FF2B5EF4-FFF2-40B4-BE49-F238E27FC236}">
                <a16:creationId xmlns:a16="http://schemas.microsoft.com/office/drawing/2014/main" xmlns="" id="{92BE6806-FE9D-8F73-494A-A2A28463435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6" name="ตัวแทนเนื้อหา 5">
            <a:extLst>
              <a:ext uri="{FF2B5EF4-FFF2-40B4-BE49-F238E27FC236}">
                <a16:creationId xmlns:a16="http://schemas.microsoft.com/office/drawing/2014/main" xmlns="" id="{8AA5D2C5-89A4-6AFB-B58C-74308F6EA4B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แทนวันที่ 6">
            <a:extLst>
              <a:ext uri="{FF2B5EF4-FFF2-40B4-BE49-F238E27FC236}">
                <a16:creationId xmlns:a16="http://schemas.microsoft.com/office/drawing/2014/main" xmlns="" id="{64600C18-4B10-0EC3-72EF-9FCE07BACD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02/12/67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8" name="ตัวแทนท้ายกระดาษ 7">
            <a:extLst>
              <a:ext uri="{FF2B5EF4-FFF2-40B4-BE49-F238E27FC236}">
                <a16:creationId xmlns:a16="http://schemas.microsoft.com/office/drawing/2014/main" xmlns="" id="{CDE607CA-CEB3-7AE4-B901-6A0A633558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9" name="ตัวแทนหมายเลขสไลด์ 8">
            <a:extLst>
              <a:ext uri="{FF2B5EF4-FFF2-40B4-BE49-F238E27FC236}">
                <a16:creationId xmlns:a16="http://schemas.microsoft.com/office/drawing/2014/main" xmlns="" id="{2A41A306-F82F-D982-161C-AA495C3FCF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091411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1C429A84-2865-5E14-2290-634A3BD14A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วันที่ 2">
            <a:extLst>
              <a:ext uri="{FF2B5EF4-FFF2-40B4-BE49-F238E27FC236}">
                <a16:creationId xmlns:a16="http://schemas.microsoft.com/office/drawing/2014/main" xmlns="" id="{205E0C2C-481F-196A-A1AA-78B13D0C76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02/12/67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4" name="ตัวแทนท้ายกระดาษ 3">
            <a:extLst>
              <a:ext uri="{FF2B5EF4-FFF2-40B4-BE49-F238E27FC236}">
                <a16:creationId xmlns:a16="http://schemas.microsoft.com/office/drawing/2014/main" xmlns="" id="{993D50A9-34CB-591F-688D-E9C27B77E5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5" name="ตัวแทนหมายเลขสไลด์ 4">
            <a:extLst>
              <a:ext uri="{FF2B5EF4-FFF2-40B4-BE49-F238E27FC236}">
                <a16:creationId xmlns:a16="http://schemas.microsoft.com/office/drawing/2014/main" xmlns="" id="{715B8929-EB62-5527-655E-F5115651BA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59616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>
            <a:extLst>
              <a:ext uri="{FF2B5EF4-FFF2-40B4-BE49-F238E27FC236}">
                <a16:creationId xmlns:a16="http://schemas.microsoft.com/office/drawing/2014/main" xmlns="" id="{CB775048-6509-B05F-C09E-45AD42DBE4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02/12/67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3" name="ตัวแทนท้ายกระดาษ 2">
            <a:extLst>
              <a:ext uri="{FF2B5EF4-FFF2-40B4-BE49-F238E27FC236}">
                <a16:creationId xmlns:a16="http://schemas.microsoft.com/office/drawing/2014/main" xmlns="" id="{F63FA8CE-6C17-0A35-B8FB-98B2A3BB24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xmlns="" id="{BA4C4FEA-E9E8-9C03-D59C-05528EE83E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95030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35438715-B399-3EC1-AE4D-AAF93303C0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xmlns="" id="{01774901-3FC1-692C-36FA-63A33D960D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ข้อความ 3">
            <a:extLst>
              <a:ext uri="{FF2B5EF4-FFF2-40B4-BE49-F238E27FC236}">
                <a16:creationId xmlns:a16="http://schemas.microsoft.com/office/drawing/2014/main" xmlns="" id="{32620751-5EA9-8BFB-E6D5-7C905F4A2B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xmlns="" id="{E6397F72-43B3-2D03-05C7-EB80B524DC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02/12/67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xmlns="" id="{BA8BE567-61A4-38FE-F07A-EA84B3F9C4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xmlns="" id="{33E4AFFF-96C6-0B2C-4E78-E749CE2AE5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275217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62FAC379-B1B5-2CDE-C797-77E325F20E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รูปภาพ 2">
            <a:extLst>
              <a:ext uri="{FF2B5EF4-FFF2-40B4-BE49-F238E27FC236}">
                <a16:creationId xmlns:a16="http://schemas.microsoft.com/office/drawing/2014/main" xmlns="" id="{59FA8F62-9FF6-FBBC-625A-92A13015837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แทนข้อความ 3">
            <a:extLst>
              <a:ext uri="{FF2B5EF4-FFF2-40B4-BE49-F238E27FC236}">
                <a16:creationId xmlns:a16="http://schemas.microsoft.com/office/drawing/2014/main" xmlns="" id="{D1C54815-EA9B-D5D2-0018-99FEA5EACDB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xmlns="" id="{78BB1F2D-AC1D-A1B1-FAA6-63AA9F70A3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02/12/67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xmlns="" id="{A15D37A0-3F3E-D49A-8ABE-39D9264239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xmlns="" id="{2A2D638A-D7AF-7235-9805-67A2E4F428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1014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F7C9A49D-703D-C898-90EF-4151F7715C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แนวตั้ง 2">
            <a:extLst>
              <a:ext uri="{FF2B5EF4-FFF2-40B4-BE49-F238E27FC236}">
                <a16:creationId xmlns:a16="http://schemas.microsoft.com/office/drawing/2014/main" xmlns="" id="{EC1E3D46-57F0-5C4F-081C-EB32244F5C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xmlns="" id="{07CBE05D-E70F-C8AF-A122-8A0A363453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02/12/67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xmlns="" id="{5AD48725-9603-3DBE-7D4B-A5DDF43D54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xmlns="" id="{045532E4-2EE4-C6A5-5902-500C3FB203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402904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>
            <a:extLst>
              <a:ext uri="{FF2B5EF4-FFF2-40B4-BE49-F238E27FC236}">
                <a16:creationId xmlns:a16="http://schemas.microsoft.com/office/drawing/2014/main" xmlns="" id="{8A6C086E-3E7F-B7BE-2B2A-22CACB6AC95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แนวตั้ง 2">
            <a:extLst>
              <a:ext uri="{FF2B5EF4-FFF2-40B4-BE49-F238E27FC236}">
                <a16:creationId xmlns:a16="http://schemas.microsoft.com/office/drawing/2014/main" xmlns="" id="{960C0EE5-A25E-6180-CEC2-2F4DA714215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xmlns="" id="{62E44E3E-0D7F-680D-6F1A-441905F253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02/12/67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xmlns="" id="{AD14224E-9BCA-4136-CD1A-248CEAC967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xmlns="" id="{6306D2E4-1E89-2FCE-F8E2-FC02270A03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8171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ชื่อเรื่อง 1">
            <a:extLst>
              <a:ext uri="{FF2B5EF4-FFF2-40B4-BE49-F238E27FC236}">
                <a16:creationId xmlns:a16="http://schemas.microsoft.com/office/drawing/2014/main" xmlns="" id="{F8E29908-2FF6-7B2E-F7B4-C7EF9EBC10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xmlns="" id="{D30C517A-3413-1454-FC62-A182EBE6A1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xmlns="" id="{614B8610-119A-AA37-DD99-DB9FB2DF5AA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E9F674A-1C5C-4A49-84AA-6C1D13A783BB}" type="datetimeFigureOut">
              <a:rPr lang="th-TH" smtClean="0"/>
              <a:t>02/12/67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xmlns="" id="{7016D612-A7BA-9E83-FA9A-81438ABDF55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xmlns="" id="{0B95495D-4F73-A413-A7C2-118BE61C6F7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7176533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ชื่อเรื่อง 1">
            <a:extLst>
              <a:ext uri="{FF2B5EF4-FFF2-40B4-BE49-F238E27FC236}">
                <a16:creationId xmlns:a16="http://schemas.microsoft.com/office/drawing/2014/main" xmlns="" id="{F8E29908-2FF6-7B2E-F7B4-C7EF9EBC10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xmlns="" id="{D30C517A-3413-1454-FC62-A182EBE6A1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xmlns="" id="{614B8610-119A-AA37-DD99-DB9FB2DF5AA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E9F674A-1C5C-4A49-84AA-6C1D13A783BB}" type="datetimeFigureOut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02/12/67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xmlns="" id="{7016D612-A7BA-9E83-FA9A-81438ABDF55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xmlns="" id="{0B95495D-4F73-A413-A7C2-118BE61C6F7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9CDDB28-3CD9-470D-A1B0-265D64AE48DB}" type="slidenum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17480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1"/>
          <p:cNvSpPr>
            <a:spLocks noGrp="1"/>
          </p:cNvSpPr>
          <p:nvPr>
            <p:ph type="ctrTitle"/>
          </p:nvPr>
        </p:nvSpPr>
        <p:spPr>
          <a:xfrm>
            <a:off x="0" y="692696"/>
            <a:ext cx="12192000" cy="1843240"/>
          </a:xfrm>
          <a:solidFill>
            <a:srgbClr val="000066"/>
          </a:solidFill>
        </p:spPr>
        <p:txBody>
          <a:bodyPr>
            <a:normAutofit/>
          </a:bodyPr>
          <a:lstStyle/>
          <a:p>
            <a:r>
              <a:rPr lang="th-TH" sz="5400" b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            การ</a:t>
            </a:r>
            <a:r>
              <a:rPr lang="th-TH" sz="5400" b="1" dirty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บริหาร</a:t>
            </a:r>
            <a:r>
              <a:rPr lang="th-TH" sz="5400" b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งบประมาณ</a:t>
            </a:r>
            <a:r>
              <a:rPr lang="th-TH" sz="20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ประจำปีงบประมาณ พ.ศ. 25</a:t>
            </a:r>
            <a:r>
              <a:rPr lang="en-US" sz="20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6</a:t>
            </a:r>
            <a:r>
              <a:rPr lang="th-TH" sz="20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8 </a:t>
            </a:r>
            <a:br>
              <a:rPr lang="th-TH" sz="20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</a:br>
            <a:r>
              <a:rPr lang="th-TH" sz="5000" b="1" dirty="0" smtClean="0">
                <a:solidFill>
                  <a:schemeClr val="bg1"/>
                </a:solidFill>
                <a:latin typeface="Tahoma" pitchFamily="34" charset="0"/>
                <a:ea typeface="+mn-ea"/>
                <a:cs typeface="Tahoma" pitchFamily="34" charset="0"/>
              </a:rPr>
              <a:t>ประจำปี</a:t>
            </a:r>
            <a:r>
              <a:rPr lang="th-TH" sz="5000" b="1" dirty="0">
                <a:solidFill>
                  <a:schemeClr val="bg1"/>
                </a:solidFill>
                <a:latin typeface="Tahoma" pitchFamily="34" charset="0"/>
                <a:ea typeface="+mn-ea"/>
                <a:cs typeface="Tahoma" pitchFamily="34" charset="0"/>
              </a:rPr>
              <a:t>งบประมาณ พ.ศ. 25</a:t>
            </a:r>
            <a:r>
              <a:rPr lang="en-US" sz="5000" b="1" dirty="0">
                <a:solidFill>
                  <a:schemeClr val="bg1"/>
                </a:solidFill>
                <a:latin typeface="Tahoma" pitchFamily="34" charset="0"/>
                <a:ea typeface="+mn-ea"/>
                <a:cs typeface="Tahoma" pitchFamily="34" charset="0"/>
              </a:rPr>
              <a:t>6</a:t>
            </a:r>
            <a:r>
              <a:rPr lang="th-TH" sz="5000" b="1" dirty="0">
                <a:solidFill>
                  <a:schemeClr val="bg1"/>
                </a:solidFill>
                <a:latin typeface="Tahoma" pitchFamily="34" charset="0"/>
                <a:ea typeface="+mn-ea"/>
                <a:cs typeface="Tahoma" pitchFamily="34" charset="0"/>
              </a:rPr>
              <a:t>8 </a:t>
            </a:r>
            <a:endParaRPr lang="en-US" sz="5000" dirty="0">
              <a:solidFill>
                <a:schemeClr val="bg1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0492" y="3279648"/>
            <a:ext cx="5527025" cy="2053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490" y="5672018"/>
            <a:ext cx="2400267" cy="891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9493" y="5672017"/>
            <a:ext cx="2400267" cy="891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0032" y="5672018"/>
            <a:ext cx="2400267" cy="891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7147" y="5659825"/>
            <a:ext cx="2400267" cy="891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7414" y="5672017"/>
            <a:ext cx="2400267" cy="891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64018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ชื่อเรื่อง 1"/>
          <p:cNvSpPr txBox="1">
            <a:spLocks noGrp="1"/>
          </p:cNvSpPr>
          <p:nvPr>
            <p:ph type="title"/>
          </p:nvPr>
        </p:nvSpPr>
        <p:spPr>
          <a:xfrm>
            <a:off x="524256" y="428604"/>
            <a:ext cx="10875264" cy="1511300"/>
          </a:xfrm>
          <a:noFill/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/>
            </a:r>
            <a:b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</a:br>
            <a: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/>
            </a:r>
            <a:b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</a:br>
            <a:r>
              <a:rPr lang="th-TH" sz="32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สรุปการเบิกจ่ายงบประมาณ</a:t>
            </a:r>
            <a:r>
              <a:rPr lang="th-TH" sz="3200" b="1" dirty="0" smtClean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ภาพรวม </a:t>
            </a:r>
            <a:r>
              <a:rPr lang="th-TH" sz="3200" b="1" dirty="0" err="1" smtClean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ไตรมาส</a:t>
            </a:r>
            <a:r>
              <a:rPr lang="th-TH" sz="3200" b="1" dirty="0" smtClean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th-TH" sz="3200" b="1" dirty="0" smtClean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1-2</a:t>
            </a:r>
            <a:r>
              <a:rPr lang="th-TH" sz="2400" b="1" dirty="0" smtClean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/>
            </a:r>
            <a:br>
              <a:rPr lang="th-TH" sz="2400" b="1" dirty="0" smtClean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</a:br>
            <a:r>
              <a:rPr lang="th-TH" sz="2400" b="1" dirty="0" smtClean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สำนักงานสาธารณสุขจังหวัดอุดรธานี  ประจำปีงบประมาณ พ.ศ. </a:t>
            </a:r>
            <a: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25</a:t>
            </a:r>
            <a:r>
              <a:rPr lang="en-US" sz="2400" b="1" dirty="0" smtClean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6</a:t>
            </a:r>
            <a:r>
              <a:rPr lang="th-TH" sz="2400" b="1" dirty="0" smtClean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8 </a:t>
            </a:r>
            <a: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/>
            </a:r>
            <a:b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</a:br>
            <a: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/>
            </a:r>
            <a:b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</a:br>
            <a:endParaRPr lang="th-TH" sz="2400" b="1" dirty="0">
              <a:solidFill>
                <a:srgbClr val="000066"/>
              </a:solidFill>
              <a:latin typeface="Tahoma" pitchFamily="34" charset="0"/>
              <a:cs typeface="Tahoma" pitchFamily="34" charset="0"/>
            </a:endParaRPr>
          </a:p>
        </p:txBody>
      </p:sp>
      <p:graphicFrame>
        <p:nvGraphicFramePr>
          <p:cNvPr id="4" name="ตัวแทนเนื้อหา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50865072"/>
              </p:ext>
            </p:extLst>
          </p:nvPr>
        </p:nvGraphicFramePr>
        <p:xfrm>
          <a:off x="1313750" y="1853584"/>
          <a:ext cx="9524938" cy="2811207"/>
        </p:xfrm>
        <a:graphic>
          <a:graphicData uri="http://schemas.openxmlformats.org/drawingml/2006/table">
            <a:tbl>
              <a:tblPr firstRow="1" bandRow="1">
                <a:tableStyleId>{C4B1156A-380E-4F78-BDF5-A606A8083BF9}</a:tableStyleId>
              </a:tblPr>
              <a:tblGrid>
                <a:gridCol w="2721802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515369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875311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412456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720080"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>
                          <a:solidFill>
                            <a:schemeClr val="bg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รายการ</a:t>
                      </a:r>
                    </a:p>
                  </a:txBody>
                  <a:tcPr marL="121920" marR="12192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>
                          <a:solidFill>
                            <a:schemeClr val="bg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งบประมาณ</a:t>
                      </a:r>
                    </a:p>
                  </a:txBody>
                  <a:tcPr marL="121920" marR="12192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>
                          <a:solidFill>
                            <a:schemeClr val="bg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เบิกจ่าย</a:t>
                      </a:r>
                    </a:p>
                  </a:txBody>
                  <a:tcPr marL="121920" marR="12192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>
                          <a:solidFill>
                            <a:schemeClr val="bg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</a:t>
                      </a:r>
                    </a:p>
                  </a:txBody>
                  <a:tcPr marL="121920" marR="121920" anchor="ctr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926239">
                <a:tc>
                  <a:txBody>
                    <a:bodyPr/>
                    <a:lstStyle/>
                    <a:p>
                      <a:r>
                        <a:rPr lang="th-TH" sz="1800" b="1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งบ</a:t>
                      </a:r>
                      <a:r>
                        <a:rPr lang="th-TH" sz="18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ดำเนินงาน/</a:t>
                      </a:r>
                      <a:r>
                        <a:rPr lang="th-TH" sz="1800" b="1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งบอุดหนุน/รายจ่ายอื่น</a:t>
                      </a:r>
                    </a:p>
                  </a:txBody>
                  <a:tcPr marL="121920" marR="12192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70</a:t>
                      </a:r>
                      <a:r>
                        <a:rPr lang="th-TH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,425,502</a:t>
                      </a:r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.00 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</a:t>
                      </a:r>
                      <a:r>
                        <a:rPr lang="th-TH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12,345,569.05</a:t>
                      </a:r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17</a:t>
                      </a:r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.53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160" marR="10160" marT="7620" marB="0" anchor="ctr"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582444">
                <a:tc>
                  <a:txBody>
                    <a:bodyPr/>
                    <a:lstStyle/>
                    <a:p>
                      <a:r>
                        <a:rPr lang="th-TH" sz="1800" b="1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งบลงทุน</a:t>
                      </a:r>
                    </a:p>
                  </a:txBody>
                  <a:tcPr marL="121920" marR="12192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96,836,600.00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0.00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160" marR="10160" marT="7620" marB="0" anchor="ctr"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582444">
                <a:tc>
                  <a:txBody>
                    <a:bodyPr/>
                    <a:lstStyle/>
                    <a:p>
                      <a:pPr algn="ctr"/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รวม</a:t>
                      </a:r>
                    </a:p>
                  </a:txBody>
                  <a:tcPr marL="121920" marR="12192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</a:t>
                      </a:r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167,262,102.00 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th-TH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12,345,569.05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7.38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160" marR="10160" marT="7620" marB="0" anchor="ctr"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2052" name="Picture 4" descr="C:\Users\computer09-AIO\Desktop\รูปดอกไม้\interests-4786422_64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2716" y="4876800"/>
            <a:ext cx="4181875" cy="1720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สี่เหลี่ยมผืนผ้า 7"/>
          <p:cNvSpPr/>
          <p:nvPr/>
        </p:nvSpPr>
        <p:spPr>
          <a:xfrm>
            <a:off x="3060192" y="6114782"/>
            <a:ext cx="488899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b"/>
            <a:r>
              <a:rPr lang="th-TH" sz="1600" dirty="0" smtClean="0">
                <a:latin typeface="Tahoma" pitchFamily="34" charset="0"/>
                <a:cs typeface="Tahoma" pitchFamily="34" charset="0"/>
              </a:rPr>
              <a:t>แหล่งข้อมูล </a:t>
            </a:r>
            <a:r>
              <a:rPr lang="en-US" sz="1600" dirty="0" smtClean="0">
                <a:latin typeface="Tahoma" pitchFamily="34" charset="0"/>
                <a:cs typeface="Tahoma" pitchFamily="34" charset="0"/>
              </a:rPr>
              <a:t>:</a:t>
            </a:r>
            <a:r>
              <a:rPr lang="th-TH" sz="1600" dirty="0" smtClean="0">
                <a:latin typeface="Tahoma" pitchFamily="34" charset="0"/>
                <a:cs typeface="Tahoma" pitchFamily="34" charset="0"/>
              </a:rPr>
              <a:t> </a:t>
            </a:r>
            <a:r>
              <a:rPr lang="th-TH" sz="1600" dirty="0">
                <a:latin typeface="Tahoma" pitchFamily="34" charset="0"/>
                <a:cs typeface="Tahoma" pitchFamily="34" charset="0"/>
              </a:rPr>
              <a:t>รายงาน</a:t>
            </a:r>
            <a:r>
              <a:rPr lang="th-TH" sz="1600" dirty="0" smtClean="0">
                <a:latin typeface="Tahoma" pitchFamily="34" charset="0"/>
                <a:cs typeface="Tahoma" pitchFamily="34" charset="0"/>
              </a:rPr>
              <a:t>การเงิน</a:t>
            </a:r>
            <a:r>
              <a:rPr lang="en-US" sz="1600" dirty="0" smtClean="0">
                <a:latin typeface="Tahoma" pitchFamily="34" charset="0"/>
                <a:cs typeface="Tahoma" pitchFamily="34" charset="0"/>
              </a:rPr>
              <a:t> </a:t>
            </a:r>
            <a:r>
              <a:rPr lang="th-TH" sz="1600" dirty="0" smtClean="0">
                <a:latin typeface="Tahoma" pitchFamily="34" charset="0"/>
                <a:cs typeface="Tahoma" pitchFamily="34" charset="0"/>
              </a:rPr>
              <a:t>30 พฤศจิกายน  </a:t>
            </a:r>
            <a:r>
              <a:rPr lang="en-US" sz="1600" dirty="0">
                <a:latin typeface="Tahoma" pitchFamily="34" charset="0"/>
                <a:cs typeface="Tahoma" pitchFamily="34" charset="0"/>
              </a:rPr>
              <a:t>256</a:t>
            </a:r>
            <a:r>
              <a:rPr lang="th-TH" sz="1600" dirty="0">
                <a:latin typeface="Tahoma" pitchFamily="34" charset="0"/>
                <a:cs typeface="Tahoma" pitchFamily="34" charset="0"/>
              </a:rPr>
              <a:t>7</a:t>
            </a:r>
          </a:p>
        </p:txBody>
      </p:sp>
    </p:spTree>
    <p:extLst>
      <p:ext uri="{BB962C8B-B14F-4D97-AF65-F5344CB8AC3E}">
        <p14:creationId xmlns:p14="http://schemas.microsoft.com/office/powerpoint/2010/main" val="1492227447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627D54FB-771A-400B-B807-C8CDFC3DF2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9403" y="274638"/>
            <a:ext cx="10716596" cy="1066130"/>
          </a:xfrm>
        </p:spPr>
        <p:txBody>
          <a:bodyPr>
            <a:noAutofit/>
          </a:bodyPr>
          <a:lstStyle/>
          <a:p>
            <a:pPr algn="ctr"/>
            <a:r>
              <a:rPr lang="th-TH" sz="2400" b="1" dirty="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งบดำเนินงาน สสจ.อุดรธานี </a:t>
            </a:r>
            <a:r>
              <a:rPr lang="en-US" sz="2400" b="1" dirty="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2400" b="1" dirty="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2400" b="1" dirty="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ไตรมาสที่ </a:t>
            </a:r>
            <a:r>
              <a:rPr lang="en-US" sz="2400" b="1" dirty="0" smtClean="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1-2/256</a:t>
            </a:r>
            <a:r>
              <a:rPr lang="th-TH" sz="2400" b="1" dirty="0" smtClean="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8</a:t>
            </a:r>
            <a:endParaRPr lang="en-US" sz="2400" b="1" dirty="0">
              <a:solidFill>
                <a:srgbClr val="000066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4" name="ตัวแทนเนื้อหา 3">
            <a:extLst>
              <a:ext uri="{FF2B5EF4-FFF2-40B4-BE49-F238E27FC236}">
                <a16:creationId xmlns="" xmlns:a16="http://schemas.microsoft.com/office/drawing/2014/main" id="{2049015E-F8DE-47D7-A904-FC30105A09B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51856180"/>
              </p:ext>
            </p:extLst>
          </p:nvPr>
        </p:nvGraphicFramePr>
        <p:xfrm>
          <a:off x="1341119" y="1268761"/>
          <a:ext cx="9826753" cy="403648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606149">
                  <a:extLst>
                    <a:ext uri="{9D8B030D-6E8A-4147-A177-3AD203B41FA5}">
                      <a16:colId xmlns="" xmlns:a16="http://schemas.microsoft.com/office/drawing/2014/main" val="691000992"/>
                    </a:ext>
                  </a:extLst>
                </a:gridCol>
                <a:gridCol w="1803075">
                  <a:extLst>
                    <a:ext uri="{9D8B030D-6E8A-4147-A177-3AD203B41FA5}">
                      <a16:colId xmlns="" xmlns:a16="http://schemas.microsoft.com/office/drawing/2014/main" val="1011910072"/>
                    </a:ext>
                  </a:extLst>
                </a:gridCol>
                <a:gridCol w="1442459">
                  <a:extLst>
                    <a:ext uri="{9D8B030D-6E8A-4147-A177-3AD203B41FA5}">
                      <a16:colId xmlns="" xmlns:a16="http://schemas.microsoft.com/office/drawing/2014/main" val="805724779"/>
                    </a:ext>
                  </a:extLst>
                </a:gridCol>
                <a:gridCol w="1622765">
                  <a:extLst>
                    <a:ext uri="{9D8B030D-6E8A-4147-A177-3AD203B41FA5}">
                      <a16:colId xmlns="" xmlns:a16="http://schemas.microsoft.com/office/drawing/2014/main" val="3882035850"/>
                    </a:ext>
                  </a:extLst>
                </a:gridCol>
                <a:gridCol w="1352305">
                  <a:extLst>
                    <a:ext uri="{9D8B030D-6E8A-4147-A177-3AD203B41FA5}">
                      <a16:colId xmlns="" xmlns:a16="http://schemas.microsoft.com/office/drawing/2014/main" val="4114295851"/>
                    </a:ext>
                  </a:extLst>
                </a:gridCol>
              </a:tblGrid>
              <a:tr h="549233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รายการ</a:t>
                      </a:r>
                      <a:endParaRPr lang="th-TH" sz="1400" b="1" i="0" u="none" strike="noStrike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1764" marR="11764" marT="8823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ได้รับจัดสรร</a:t>
                      </a:r>
                      <a:endParaRPr lang="th-TH" sz="1400" b="1" i="0" u="none" strike="noStrike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1764" marR="11764" marT="8823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เบิกจ่าย</a:t>
                      </a:r>
                      <a:endParaRPr lang="th-TH" sz="1400" b="1" i="0" u="none" strike="noStrike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1764" marR="11764" marT="8823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คงเหลือ</a:t>
                      </a:r>
                      <a:endParaRPr lang="th-TH" sz="1400" b="1" i="0" u="none" strike="noStrike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1764" marR="11764" marT="8823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ร้อยละการเบิกจ่าย</a:t>
                      </a:r>
                      <a:endParaRPr lang="th-TH" sz="1400" b="1" i="0" u="none" strike="noStrike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1764" marR="11764" marT="8823" marB="0" anchor="ctr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728714980"/>
                  </a:ext>
                </a:extLst>
              </a:tr>
              <a:tr h="586073"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u="none" strike="noStrike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งป</a:t>
                      </a:r>
                      <a:r>
                        <a:rPr lang="th-TH" sz="14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ม.ตามกลุ่มงาน/หน่วยงาน</a:t>
                      </a:r>
                    </a:p>
                    <a:p>
                      <a:pPr algn="l" fontAlgn="b"/>
                      <a:r>
                        <a:rPr lang="th-TH" sz="14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สสจ.อุดรธานี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1764" marR="11764" marT="8823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</a:t>
                      </a:r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11,076,614.00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173,467.00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</a:t>
                      </a:r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10,903,147.00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1.57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918861448"/>
                  </a:ext>
                </a:extLst>
              </a:tr>
              <a:tr h="592885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งบประมาณขั้นต่ำ (เงินไม่ทำเวชฯ/ประกันสังคม</a:t>
                      </a:r>
                      <a:r>
                        <a:rPr lang="th-TH" sz="1400" u="none" strike="noStrike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</a:p>
                    <a:p>
                      <a:pPr algn="l" fontAlgn="ctr"/>
                      <a:r>
                        <a:rPr lang="th-TH" sz="1400" u="none" strike="noStrike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</a:t>
                      </a:r>
                      <a:r>
                        <a:rPr lang="th-TH" sz="14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สาธารณูปโภค/ชันสูตร)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1764" marR="11764" marT="8823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2,413,892.00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628,905.05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1,784,986.95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26.05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31232393"/>
                  </a:ext>
                </a:extLst>
              </a:tr>
              <a:tr h="356207"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ค่าตอบแทน ฉ.11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1764" marR="11764" marT="8823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29,836,436.00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7,529,021.00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22,307,415.00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25.23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687900434"/>
                  </a:ext>
                </a:extLst>
              </a:tr>
              <a:tr h="356207"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ค่าตอบแทน </a:t>
                      </a:r>
                      <a:r>
                        <a:rPr lang="th-TH" sz="1400" u="none" strike="noStrike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พ.ต.ส</a:t>
                      </a:r>
                      <a:r>
                        <a:rPr lang="th-TH" sz="14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1764" marR="11764" marT="8823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26,698,800.00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3,985,306.00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22,713,494.00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14.93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573203042"/>
                  </a:ext>
                </a:extLst>
              </a:tr>
              <a:tr h="356207"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งบเบิกแทนกัน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1764" marR="11764" marT="8823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5000.00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-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5,000.00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400" b="0" i="0" u="none" strike="noStrike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0.00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848625802"/>
                  </a:ext>
                </a:extLst>
              </a:tr>
              <a:tr h="356207"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งบอุดหนุน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1764" marR="11764" marT="8823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155,000.00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-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155,000.00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400" b="0" i="0" u="none" strike="noStrike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0.00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166533883"/>
                  </a:ext>
                </a:extLst>
              </a:tr>
              <a:tr h="371930"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งบรายจ่ายอื่น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1764" marR="11764" marT="8823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</a:t>
                      </a:r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239,760.00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</a:t>
                      </a:r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28,870.00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</a:t>
                      </a:r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210,890.00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12.04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582364474"/>
                  </a:ext>
                </a:extLst>
              </a:tr>
              <a:tr h="447216"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1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รวม</a:t>
                      </a:r>
                      <a:endParaRPr lang="th-TH" sz="1400" b="1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1764" marR="11764" marT="8823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70,425,502.00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12,345,569.05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58,079,932.95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17.53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348278511"/>
                  </a:ext>
                </a:extLst>
              </a:tr>
            </a:tbl>
          </a:graphicData>
        </a:graphic>
      </p:graphicFrame>
      <p:sp>
        <p:nvSpPr>
          <p:cNvPr id="3" name="สี่เหลี่ยมผืนผ้า 2"/>
          <p:cNvSpPr/>
          <p:nvPr/>
        </p:nvSpPr>
        <p:spPr>
          <a:xfrm>
            <a:off x="3523488" y="6177496"/>
            <a:ext cx="463606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b"/>
            <a:r>
              <a:rPr lang="th-TH" sz="1600" dirty="0">
                <a:latin typeface="Tahoma" pitchFamily="34" charset="0"/>
                <a:cs typeface="Tahoma" pitchFamily="34" charset="0"/>
              </a:rPr>
              <a:t>แหล่งข้อมูล </a:t>
            </a:r>
            <a:r>
              <a:rPr lang="en-US" sz="1600" dirty="0" smtClean="0">
                <a:latin typeface="Tahoma" pitchFamily="34" charset="0"/>
                <a:cs typeface="Tahoma" pitchFamily="34" charset="0"/>
              </a:rPr>
              <a:t>: </a:t>
            </a:r>
            <a:r>
              <a:rPr lang="th-TH" sz="1600" dirty="0" smtClean="0">
                <a:latin typeface="Tahoma" pitchFamily="34" charset="0"/>
                <a:cs typeface="Tahoma" pitchFamily="34" charset="0"/>
              </a:rPr>
              <a:t>รายงาน</a:t>
            </a:r>
            <a:r>
              <a:rPr lang="th-TH" sz="1600" dirty="0">
                <a:latin typeface="Tahoma" pitchFamily="34" charset="0"/>
                <a:cs typeface="Tahoma" pitchFamily="34" charset="0"/>
              </a:rPr>
              <a:t>การเงิน </a:t>
            </a:r>
            <a:r>
              <a:rPr lang="th-TH" sz="1600" dirty="0" smtClean="0">
                <a:latin typeface="Tahoma" pitchFamily="34" charset="0"/>
                <a:cs typeface="Tahoma" pitchFamily="34" charset="0"/>
              </a:rPr>
              <a:t>30 พ.ย.67</a:t>
            </a:r>
            <a:endParaRPr lang="th-TH" sz="1600" dirty="0">
              <a:latin typeface="Tahoma" pitchFamily="34" charset="0"/>
              <a:cs typeface="Tahoma" pitchFamily="34" charset="0"/>
            </a:endParaRPr>
          </a:p>
        </p:txBody>
      </p:sp>
      <p:pic>
        <p:nvPicPr>
          <p:cNvPr id="9" name="Picture 4" descr="C:\Users\computer09-AIO\Desktop\รูปดอกไม้\interests-4786422_64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0757" y="5388864"/>
            <a:ext cx="3552331" cy="1207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6639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295467" y="548680"/>
            <a:ext cx="9937188" cy="1143000"/>
          </a:xfrm>
          <a:noFill/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defRPr/>
            </a:pPr>
            <a:r>
              <a:rPr lang="th-TH" sz="2400" b="1" dirty="0" smtClean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สรุป</a:t>
            </a:r>
            <a: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การเบิกจ่ายงบประมาณงบลงทุน </a:t>
            </a:r>
            <a:b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</a:br>
            <a: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ปีงบประมาณ 25</a:t>
            </a:r>
            <a:r>
              <a:rPr lang="en-US" sz="2400" b="1" dirty="0" smtClean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6</a:t>
            </a:r>
            <a:r>
              <a:rPr lang="en-US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8</a:t>
            </a:r>
            <a:r>
              <a:rPr lang="th-TH" sz="2400" b="1" dirty="0" smtClean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th-TH" sz="2400" b="1" dirty="0" err="1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ไตรมาส</a:t>
            </a:r>
            <a: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en-US" sz="2400" b="1" dirty="0" smtClean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1-2</a:t>
            </a:r>
            <a:endParaRPr lang="th-TH" sz="2400" b="1" dirty="0">
              <a:solidFill>
                <a:srgbClr val="000066"/>
              </a:solidFill>
              <a:latin typeface="Tahoma" pitchFamily="34" charset="0"/>
              <a:cs typeface="Tahoma" pitchFamily="34" charset="0"/>
            </a:endParaRPr>
          </a:p>
        </p:txBody>
      </p:sp>
      <p:graphicFrame>
        <p:nvGraphicFramePr>
          <p:cNvPr id="4" name="ตัวยึดเนื้อหา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40490597"/>
              </p:ext>
            </p:extLst>
          </p:nvPr>
        </p:nvGraphicFramePr>
        <p:xfrm>
          <a:off x="1183794" y="1772817"/>
          <a:ext cx="10096783" cy="3458119"/>
        </p:xfrm>
        <a:graphic>
          <a:graphicData uri="http://schemas.openxmlformats.org/drawingml/2006/table">
            <a:tbl>
              <a:tblPr firstRow="1" bandRow="1">
                <a:tableStyleId>{17292A2E-F333-43FB-9621-5CBBE7FDCDCB}</a:tableStyleId>
              </a:tblPr>
              <a:tblGrid>
                <a:gridCol w="98984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880781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3068643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2674828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482688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857255">
                <a:tc>
                  <a:txBody>
                    <a:bodyPr/>
                    <a:lstStyle/>
                    <a:p>
                      <a:pPr algn="l" fontAlgn="b"/>
                      <a:endParaRPr lang="th-TH" sz="2000" b="1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algn="l" fontAlgn="b"/>
                      <a:r>
                        <a:rPr lang="th-TH" sz="2000" b="1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ลำดับ</a:t>
                      </a:r>
                      <a:endParaRPr lang="th-TH" sz="2000" b="1" u="none" strike="noStrike" dirty="0">
                        <a:solidFill>
                          <a:srgbClr val="000099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12700" marR="12700" marT="9525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2000" b="1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algn="ctr" fontAlgn="b"/>
                      <a:r>
                        <a:rPr lang="th-TH" sz="2000" b="1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หมวดเงิน</a:t>
                      </a:r>
                      <a:endParaRPr lang="th-TH" sz="2000" b="1" u="none" strike="noStrike" dirty="0">
                        <a:solidFill>
                          <a:srgbClr val="000099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12700" marR="12700" marT="9525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2000" b="1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algn="ctr" fontAlgn="b"/>
                      <a:r>
                        <a:rPr lang="th-TH" sz="2000" b="1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ได้รับจัดสรร</a:t>
                      </a:r>
                      <a:endParaRPr lang="th-TH" sz="2000" b="1" u="none" strike="noStrike" dirty="0">
                        <a:solidFill>
                          <a:srgbClr val="000099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12700" marR="12700" marT="9525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2000" b="1" u="none" strike="noStrike" cap="none" normalizeH="0" baseline="0" dirty="0">
                        <a:ln>
                          <a:noFill/>
                        </a:ln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000" b="1" u="none" strike="noStrike" cap="none" normalizeH="0" baseline="0" dirty="0">
                          <a:ln>
                            <a:noFill/>
                          </a:ln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เบิกจ่าย</a:t>
                      </a:r>
                      <a:endParaRPr kumimoji="0" lang="th-TH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000099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12700" marR="12700" marT="9525" marB="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1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</a:t>
                      </a:r>
                    </a:p>
                    <a:p>
                      <a:pPr algn="ctr" fontAlgn="b"/>
                      <a:r>
                        <a:rPr lang="th-TH" sz="2000" b="1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เบิกจ่าย</a:t>
                      </a:r>
                    </a:p>
                    <a:p>
                      <a:pPr algn="ctr" fontAlgn="b"/>
                      <a:r>
                        <a:rPr lang="th-TH" sz="2000" b="1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จริง</a:t>
                      </a:r>
                      <a:endParaRPr lang="th-TH" sz="2000" b="1" i="0" u="none" strike="noStrike" dirty="0">
                        <a:solidFill>
                          <a:srgbClr val="000099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12700" marR="12700" marT="9525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981629"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</a:t>
                      </a:r>
                      <a:endParaRPr lang="th-TH" sz="1800" b="1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12700" marR="12700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ครุภัณฑ์</a:t>
                      </a:r>
                    </a:p>
                  </a:txBody>
                  <a:tcPr marL="12700" marR="12700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</a:t>
                      </a:r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21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,261,700.00 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-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0.00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720080"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</a:t>
                      </a:r>
                      <a:endParaRPr lang="th-TH" sz="1800" b="1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12700" marR="12700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สิ่งก่อสร้าง</a:t>
                      </a:r>
                    </a:p>
                  </a:txBody>
                  <a:tcPr marL="12700" marR="12700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75,574,900.00 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 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0.00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765067">
                <a:tc>
                  <a:txBody>
                    <a:bodyPr/>
                    <a:lstStyle/>
                    <a:p>
                      <a:pPr algn="ctr" fontAlgn="b"/>
                      <a:endParaRPr lang="en-US" sz="1800" b="1" u="none" strike="noStrike" dirty="0" smtClean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algn="ctr" fontAlgn="b"/>
                      <a:r>
                        <a:rPr lang="th-TH" sz="1800" b="1" u="none" strike="noStrike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  <a:endParaRPr lang="th-TH" sz="1800" b="1" i="0" u="none" strike="noStrike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12700" marR="12700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u="none" strike="noStrike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รวม</a:t>
                      </a:r>
                      <a:endParaRPr lang="th-TH" sz="1800" b="1" i="0" u="none" strike="noStrike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12700" marR="12700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highlight>
                            <a:srgbClr val="EBF1DE"/>
                          </a:highlight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96,836,600.00 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highlight>
                          <a:srgbClr val="EBF1DE"/>
                        </a:highlight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800" b="1" i="0" u="none" strike="noStrike" dirty="0" smtClean="0">
                        <a:solidFill>
                          <a:srgbClr val="000000"/>
                        </a:solidFill>
                        <a:effectLst/>
                        <a:highlight>
                          <a:srgbClr val="EBF1DE"/>
                        </a:highlight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 fontAlgn="b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highlight>
                            <a:srgbClr val="EBF1DE"/>
                          </a:highlight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</a:p>
                    <a:p>
                      <a:pPr algn="r" fontAlgn="b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highlight>
                            <a:srgbClr val="EBF1DE"/>
                          </a:highlight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highlight>
                          <a:srgbClr val="EBF1DE"/>
                        </a:highlight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highlight>
                            <a:srgbClr val="EBF1DE"/>
                          </a:highlight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0.00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highlight>
                          <a:srgbClr val="EBF1DE"/>
                        </a:highlight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1305" name="สี่เหลี่ยมผืนผ้า 6"/>
          <p:cNvSpPr>
            <a:spLocks noChangeArrowheads="1"/>
          </p:cNvSpPr>
          <p:nvPr/>
        </p:nvSpPr>
        <p:spPr bwMode="auto">
          <a:xfrm>
            <a:off x="3352800" y="6161456"/>
            <a:ext cx="4852416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fontAlgn="b"/>
            <a:r>
              <a:rPr lang="th-TH" sz="1600" dirty="0" smtClean="0">
                <a:latin typeface="Tahoma" pitchFamily="34" charset="0"/>
                <a:cs typeface="Tahoma" pitchFamily="34" charset="0"/>
              </a:rPr>
              <a:t>แหล่งข้อมูล </a:t>
            </a:r>
            <a:r>
              <a:rPr lang="en-US" sz="1600" dirty="0" smtClean="0">
                <a:latin typeface="Tahoma" pitchFamily="34" charset="0"/>
                <a:cs typeface="Tahoma" pitchFamily="34" charset="0"/>
              </a:rPr>
              <a:t>:</a:t>
            </a:r>
            <a:r>
              <a:rPr lang="th-TH" sz="1600" dirty="0" smtClean="0">
                <a:latin typeface="Tahoma" pitchFamily="34" charset="0"/>
                <a:cs typeface="Tahoma" pitchFamily="34" charset="0"/>
              </a:rPr>
              <a:t> </a:t>
            </a:r>
            <a:r>
              <a:rPr lang="th-TH" sz="1600" dirty="0">
                <a:latin typeface="Tahoma" pitchFamily="34" charset="0"/>
                <a:cs typeface="Tahoma" pitchFamily="34" charset="0"/>
              </a:rPr>
              <a:t>รายงานการเงิน </a:t>
            </a:r>
            <a:r>
              <a:rPr lang="en-US" sz="1600" dirty="0" smtClean="0">
                <a:latin typeface="Tahoma" pitchFamily="34" charset="0"/>
                <a:cs typeface="Tahoma" pitchFamily="34" charset="0"/>
              </a:rPr>
              <a:t> </a:t>
            </a:r>
            <a:r>
              <a:rPr lang="th-TH" sz="1600" dirty="0" smtClean="0">
                <a:latin typeface="Tahoma" pitchFamily="34" charset="0"/>
                <a:cs typeface="Tahoma" pitchFamily="34" charset="0"/>
              </a:rPr>
              <a:t>30 พฤศจิกายน  </a:t>
            </a:r>
            <a:r>
              <a:rPr lang="en-US" sz="1600" dirty="0">
                <a:latin typeface="Tahoma" pitchFamily="34" charset="0"/>
                <a:cs typeface="Tahoma" pitchFamily="34" charset="0"/>
              </a:rPr>
              <a:t>256</a:t>
            </a:r>
            <a:r>
              <a:rPr lang="th-TH" sz="1600" dirty="0">
                <a:latin typeface="Tahoma" pitchFamily="34" charset="0"/>
                <a:cs typeface="Tahoma" pitchFamily="34" charset="0"/>
              </a:rPr>
              <a:t>7</a:t>
            </a:r>
          </a:p>
        </p:txBody>
      </p:sp>
      <p:pic>
        <p:nvPicPr>
          <p:cNvPr id="9" name="Picture 4" descr="C:\Users\computer09-AIO\Desktop\รูปดอกไม้\interests-4786422_64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0203" y="5229201"/>
            <a:ext cx="4042555" cy="1440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7349628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5C3DA85C-9A8B-11AA-70DD-BD9C46FDA1D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75165" y="2064637"/>
            <a:ext cx="10546080" cy="1311565"/>
          </a:xfrm>
        </p:spPr>
        <p:txBody>
          <a:bodyPr>
            <a:normAutofit/>
          </a:bodyPr>
          <a:lstStyle/>
          <a:p>
            <a:pPr algn="r"/>
            <a:r>
              <a:rPr lang="th-TH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รายงานความก้าวหน้าการดำเนินงาน</a:t>
            </a:r>
            <a:r>
              <a:rPr lang="th-TH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th-TH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2800" b="1" spc="-2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งบ</a:t>
            </a:r>
            <a:r>
              <a:rPr lang="th-TH" sz="2800" b="1" spc="-5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ค่าบริการทางการแพทย์ที่เบิกจ่ายในลักษณะงบลงทุน</a:t>
            </a:r>
            <a:endParaRPr lang="th-TH" sz="3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ชื่อเรื่องรอง 2">
            <a:extLst>
              <a:ext uri="{FF2B5EF4-FFF2-40B4-BE49-F238E27FC236}">
                <a16:creationId xmlns:a16="http://schemas.microsoft.com/office/drawing/2014/main" xmlns="" id="{7B254D4F-57BC-620A-E474-6D1275F7FF0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75165" y="3636043"/>
            <a:ext cx="10546080" cy="563562"/>
          </a:xfrm>
        </p:spPr>
        <p:txBody>
          <a:bodyPr>
            <a:normAutofit/>
          </a:bodyPr>
          <a:lstStyle/>
          <a:p>
            <a:pPr algn="r"/>
            <a:r>
              <a:rPr lang="th-TH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ปีงบประมาณ 2566-2567</a:t>
            </a:r>
            <a:endParaRPr lang="en-US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กล่องข้อความ 5">
            <a:extLst>
              <a:ext uri="{FF2B5EF4-FFF2-40B4-BE49-F238E27FC236}">
                <a16:creationId xmlns:a16="http://schemas.microsoft.com/office/drawing/2014/main" xmlns="" id="{04ADFFF5-FDC6-E3BA-CCD1-A41D2AD7E3B7}"/>
              </a:ext>
            </a:extLst>
          </p:cNvPr>
          <p:cNvSpPr txBox="1"/>
          <p:nvPr/>
        </p:nvSpPr>
        <p:spPr>
          <a:xfrm>
            <a:off x="1143991" y="4555230"/>
            <a:ext cx="1054608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th-TH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cs typeface="Tahoma"/>
              </a:rPr>
              <a:t>สำนักงานสาธารณสุขจังหวัดอุดรธานี</a:t>
            </a:r>
            <a:endParaRPr lang="th-TH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กล่องข้อความ 7">
            <a:extLst>
              <a:ext uri="{FF2B5EF4-FFF2-40B4-BE49-F238E27FC236}">
                <a16:creationId xmlns:a16="http://schemas.microsoft.com/office/drawing/2014/main" xmlns="" id="{1A53E490-78EF-8C79-2571-183F231F649E}"/>
              </a:ext>
            </a:extLst>
          </p:cNvPr>
          <p:cNvSpPr txBox="1"/>
          <p:nvPr/>
        </p:nvSpPr>
        <p:spPr>
          <a:xfrm>
            <a:off x="1143991" y="5074912"/>
            <a:ext cx="1054608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" algn="r"/>
            <a:r>
              <a:rPr lang="en-US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cs typeface="Tahoma"/>
              </a:rPr>
              <a:t>28 </a:t>
            </a:r>
            <a:r>
              <a:rPr lang="th-TH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cs typeface="Tahoma"/>
              </a:rPr>
              <a:t>พฤศจิกายน</a:t>
            </a:r>
            <a:r>
              <a:rPr lang="th-TH" sz="2000" b="1" spc="-1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cs typeface="Tahoma"/>
              </a:rPr>
              <a:t> </a:t>
            </a:r>
            <a:r>
              <a:rPr lang="th-TH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cs typeface="Tahoma"/>
              </a:rPr>
              <a:t>2567</a:t>
            </a:r>
            <a:endParaRPr lang="th-TH" sz="2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/>
              <a:cs typeface="Tahoma"/>
            </a:endParaRPr>
          </a:p>
        </p:txBody>
      </p:sp>
      <p:pic>
        <p:nvPicPr>
          <p:cNvPr id="10" name="รูปภาพ 9" descr="รูปภาพประกอบด้วย สัญลักษณ์, ข้อความ, เครื่องหมาย, เครื่องหมายการค้า&#10;&#10;คำอธิบายที่สร้างโดยอัตโนมัติ">
            <a:extLst>
              <a:ext uri="{FF2B5EF4-FFF2-40B4-BE49-F238E27FC236}">
                <a16:creationId xmlns:a16="http://schemas.microsoft.com/office/drawing/2014/main" xmlns="" id="{2433C94C-B079-0103-5F58-4AB5DDD3290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439" y="1437887"/>
            <a:ext cx="2099031" cy="2103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6973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DF0056CD-F630-8034-E314-D60C862820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7026" y="2129666"/>
            <a:ext cx="10515600" cy="1869439"/>
          </a:xfrm>
        </p:spPr>
        <p:txBody>
          <a:bodyPr>
            <a:normAutofit/>
          </a:bodyPr>
          <a:lstStyle/>
          <a:p>
            <a:pPr algn="ctr"/>
            <a:r>
              <a:rPr lang="th-TH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งบค่าบริการทางการแพทย์ที่เบิกจ่ายในลักษณะงบลงทุน ปีงบประมาณ </a:t>
            </a:r>
            <a:r>
              <a:rPr lang="en-US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9737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DE176AC8-90D4-C2F3-D9A2-5DB0C52AE9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82F54774-4B34-18EF-3104-4FB44BC7A2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26795"/>
          </a:xfrm>
        </p:spPr>
        <p:txBody>
          <a:bodyPr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รายงานความก้าวหน้าการเบิกจ่ายงบค่าบริการทางการแพทย์ที่เบิกจ่ายในลักษณะงบลงทุน ปีงบประมาณ พ.ศ.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r>
              <a:rPr lang="en-US" sz="20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หน่วยงานในสังกัด สป.สธ.   เขตสุขภาพที่  8</a:t>
            </a:r>
            <a:r>
              <a:rPr lang="th-TH" sz="20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จังหวัดอุดรธานี</a:t>
            </a:r>
            <a:endParaRPr lang="th-TH" sz="2000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6" name="รูปภาพ 5">
            <a:extLst>
              <a:ext uri="{FF2B5EF4-FFF2-40B4-BE49-F238E27FC236}">
                <a16:creationId xmlns:a16="http://schemas.microsoft.com/office/drawing/2014/main" xmlns="" id="{FD3AE559-345C-5081-4FA2-8DDDD83E051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18661"/>
          <a:stretch/>
        </p:blipFill>
        <p:spPr>
          <a:xfrm>
            <a:off x="3116826" y="1191124"/>
            <a:ext cx="5201264" cy="5515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7885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3B2B828E-53FA-93A1-517F-99D610A2A0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A48EE1A0-CB70-E556-92FA-3E08560300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35355"/>
          </a:xfrm>
        </p:spPr>
        <p:txBody>
          <a:bodyPr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รายงานความก้าวหน้าการเบิกจ่ายงบค่าบริการทางการแพทย์ที่เบิกจ่ายในลักษณะงบลงทุน ปีงบประมาณ พ.ศ.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r>
              <a:rPr lang="en-US" sz="20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หน่วยงานในสังกัด สป.สธ.   เขตสุขภาพที่  8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จังหวัดอุดรธานี</a:t>
            </a:r>
            <a:endParaRPr lang="th-TH" sz="2000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5" name="รูปภาพ 4">
            <a:extLst>
              <a:ext uri="{FF2B5EF4-FFF2-40B4-BE49-F238E27FC236}">
                <a16:creationId xmlns:a16="http://schemas.microsoft.com/office/drawing/2014/main" xmlns="" id="{FCF3D0DC-F445-D2C8-148D-08044ACB852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2219"/>
          <a:stretch/>
        </p:blipFill>
        <p:spPr>
          <a:xfrm>
            <a:off x="732676" y="1651817"/>
            <a:ext cx="10726647" cy="3855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5780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CB0A2B63-96BC-CBCB-4976-DCCC01B35C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48B4BA67-B36C-A30C-76B9-01AE9CBC62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0315" y="244061"/>
            <a:ext cx="10656649" cy="1108084"/>
          </a:xfrm>
        </p:spPr>
        <p:txBody>
          <a:bodyPr>
            <a:noAutofit/>
          </a:bodyPr>
          <a:lstStyle/>
          <a:p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การเ</a:t>
            </a:r>
            <a:r>
              <a:rPr lang="th-TH" sz="2400" b="1" spc="-5" dirty="0">
                <a:solidFill>
                  <a:srgbClr val="0070C0"/>
                </a:solidFill>
                <a:latin typeface="Tahoma"/>
                <a:cs typeface="Tahoma"/>
              </a:rPr>
              <a:t>บิ</a:t>
            </a: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กจ่ายงบ</a:t>
            </a:r>
            <a:r>
              <a:rPr lang="th-TH" sz="2400" b="1" spc="-20" dirty="0">
                <a:solidFill>
                  <a:srgbClr val="0070C0"/>
                </a:solidFill>
                <a:latin typeface="Tahoma"/>
                <a:cs typeface="Tahoma"/>
              </a:rPr>
              <a:t>ค่</a:t>
            </a:r>
            <a:r>
              <a:rPr lang="th-TH" sz="2400" b="1" spc="-1005" dirty="0">
                <a:solidFill>
                  <a:srgbClr val="0070C0"/>
                </a:solidFill>
                <a:latin typeface="Tahoma"/>
                <a:cs typeface="Tahoma"/>
              </a:rPr>
              <a:t>า     </a:t>
            </a: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 บริการทางก</a:t>
            </a:r>
            <a:r>
              <a:rPr lang="th-TH" sz="2400" b="1" spc="-10" dirty="0">
                <a:solidFill>
                  <a:srgbClr val="0070C0"/>
                </a:solidFill>
                <a:latin typeface="Tahoma"/>
                <a:cs typeface="Tahoma"/>
              </a:rPr>
              <a:t>า</a:t>
            </a: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รแพท</a:t>
            </a:r>
            <a:r>
              <a:rPr lang="th-TH" sz="2400" b="1" spc="-25" dirty="0">
                <a:solidFill>
                  <a:srgbClr val="0070C0"/>
                </a:solidFill>
                <a:latin typeface="Tahoma"/>
                <a:cs typeface="Tahoma"/>
              </a:rPr>
              <a:t>ย์</a:t>
            </a:r>
            <a:r>
              <a:rPr lang="th-TH" sz="2400" b="1" spc="-1305" dirty="0">
                <a:solidFill>
                  <a:srgbClr val="0070C0"/>
                </a:solidFill>
                <a:latin typeface="Tahoma"/>
                <a:cs typeface="Tahoma"/>
              </a:rPr>
              <a:t>ท</a:t>
            </a:r>
            <a:r>
              <a:rPr lang="th-TH" sz="2400" b="1" dirty="0">
                <a:solidFill>
                  <a:srgbClr val="0070C0"/>
                </a:solidFill>
                <a:latin typeface="Tahoma"/>
                <a:cs typeface="Tahoma"/>
              </a:rPr>
              <a:t>ี่</a:t>
            </a:r>
            <a:r>
              <a:rPr lang="th-TH" sz="2400" b="1" spc="-10" dirty="0">
                <a:solidFill>
                  <a:srgbClr val="0070C0"/>
                </a:solidFill>
                <a:latin typeface="Tahoma"/>
                <a:cs typeface="Tahoma"/>
              </a:rPr>
              <a:t>เ</a:t>
            </a:r>
            <a:r>
              <a:rPr lang="th-TH" sz="2400" b="1" spc="-20" dirty="0">
                <a:solidFill>
                  <a:srgbClr val="0070C0"/>
                </a:solidFill>
                <a:latin typeface="Tahoma"/>
                <a:cs typeface="Tahoma"/>
              </a:rPr>
              <a:t>บิ</a:t>
            </a: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ก</a:t>
            </a:r>
            <a:r>
              <a:rPr lang="th-TH" sz="2400" b="1" spc="-20" dirty="0">
                <a:solidFill>
                  <a:srgbClr val="0070C0"/>
                </a:solidFill>
                <a:latin typeface="Tahoma"/>
                <a:cs typeface="Tahoma"/>
              </a:rPr>
              <a:t>จ่</a:t>
            </a: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าย</a:t>
            </a:r>
            <a:r>
              <a:rPr lang="th-TH" sz="2400" b="1" spc="-5" dirty="0">
                <a:solidFill>
                  <a:srgbClr val="0070C0"/>
                </a:solidFill>
                <a:latin typeface="Tahoma"/>
                <a:cs typeface="Tahoma"/>
              </a:rPr>
              <a:t>ใ</a:t>
            </a: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น</a:t>
            </a:r>
            <a:r>
              <a:rPr lang="th-TH" sz="2400" b="1" spc="-10" dirty="0">
                <a:solidFill>
                  <a:srgbClr val="0070C0"/>
                </a:solidFill>
                <a:latin typeface="Tahoma"/>
                <a:cs typeface="Tahoma"/>
              </a:rPr>
              <a:t>ลั</a:t>
            </a: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กษณะงบ</a:t>
            </a:r>
            <a:r>
              <a:rPr lang="th-TH" sz="2400" b="1" spc="-25" dirty="0">
                <a:solidFill>
                  <a:srgbClr val="0070C0"/>
                </a:solidFill>
                <a:latin typeface="Tahoma"/>
                <a:cs typeface="Tahoma"/>
              </a:rPr>
              <a:t>ล</a:t>
            </a: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งทุ</a:t>
            </a:r>
            <a:r>
              <a:rPr lang="th-TH" sz="2400" b="1" spc="-1350" dirty="0">
                <a:solidFill>
                  <a:srgbClr val="0070C0"/>
                </a:solidFill>
                <a:latin typeface="Tahoma"/>
                <a:cs typeface="Tahoma"/>
              </a:rPr>
              <a:t>น</a:t>
            </a: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   </a:t>
            </a:r>
            <a:b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</a:b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วงเงินหน่วยบริการสังกัด สป.สธ. (</a:t>
            </a:r>
            <a:r>
              <a:rPr lang="th-TH" sz="2400" b="1" dirty="0">
                <a:solidFill>
                  <a:srgbClr val="0070C0"/>
                </a:solidFill>
                <a:latin typeface="Tahoma"/>
                <a:cs typeface="Tahoma"/>
              </a:rPr>
              <a:t>70%)</a:t>
            </a:r>
            <a:r>
              <a:rPr lang="th-TH" sz="2400" b="1" spc="-235" dirty="0">
                <a:solidFill>
                  <a:srgbClr val="0070C0"/>
                </a:solidFill>
                <a:latin typeface="Tahoma"/>
                <a:cs typeface="Tahoma"/>
              </a:rPr>
              <a:t>   </a:t>
            </a:r>
            <a:r>
              <a:rPr lang="th-TH" sz="2400" b="1" spc="-305" dirty="0">
                <a:solidFill>
                  <a:srgbClr val="0070C0"/>
                </a:solidFill>
                <a:latin typeface="Tahoma"/>
                <a:cs typeface="Tahoma"/>
              </a:rPr>
              <a:t>ป</a:t>
            </a:r>
            <a:r>
              <a:rPr lang="th-TH" sz="2400" b="1" dirty="0">
                <a:solidFill>
                  <a:srgbClr val="0070C0"/>
                </a:solidFill>
                <a:latin typeface="Tahoma"/>
                <a:cs typeface="Tahoma"/>
              </a:rPr>
              <a:t>ี</a:t>
            </a: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งบประมาณ</a:t>
            </a:r>
            <a:r>
              <a:rPr lang="th-TH" sz="2400" b="1" spc="5" dirty="0">
                <a:solidFill>
                  <a:srgbClr val="0070C0"/>
                </a:solidFill>
                <a:latin typeface="Tahoma"/>
                <a:cs typeface="Tahoma"/>
              </a:rPr>
              <a:t> </a:t>
            </a: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256</a:t>
            </a:r>
            <a:r>
              <a:rPr lang="en-US" sz="2400" b="1" spc="-15" dirty="0">
                <a:solidFill>
                  <a:srgbClr val="0070C0"/>
                </a:solidFill>
                <a:latin typeface="Tahoma"/>
                <a:cs typeface="Tahoma"/>
              </a:rPr>
              <a:t>6</a:t>
            </a:r>
            <a:endParaRPr lang="th-TH" sz="2400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0" name="รูปภาพ 9">
            <a:extLst>
              <a:ext uri="{FF2B5EF4-FFF2-40B4-BE49-F238E27FC236}">
                <a16:creationId xmlns:a16="http://schemas.microsoft.com/office/drawing/2014/main" xmlns="" id="{1E5ABB65-09EC-F439-1BD5-B8C6FA3ED57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820" r="17894" b="7012"/>
          <a:stretch/>
        </p:blipFill>
        <p:spPr>
          <a:xfrm>
            <a:off x="610315" y="1796428"/>
            <a:ext cx="4089504" cy="4274385"/>
          </a:xfrm>
          <a:prstGeom prst="rect">
            <a:avLst/>
          </a:prstGeom>
        </p:spPr>
      </p:pic>
      <p:sp>
        <p:nvSpPr>
          <p:cNvPr id="14" name="สี่เหลี่ยมผืนผ้า: มุมมน 13">
            <a:extLst>
              <a:ext uri="{FF2B5EF4-FFF2-40B4-BE49-F238E27FC236}">
                <a16:creationId xmlns:a16="http://schemas.microsoft.com/office/drawing/2014/main" xmlns="" id="{9447BE16-7788-C73E-4464-81405643DF64}"/>
              </a:ext>
            </a:extLst>
          </p:cNvPr>
          <p:cNvSpPr/>
          <p:nvPr/>
        </p:nvSpPr>
        <p:spPr>
          <a:xfrm>
            <a:off x="7021162" y="2059829"/>
            <a:ext cx="1102360" cy="737663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800" b="1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รายการ</a:t>
            </a:r>
          </a:p>
        </p:txBody>
      </p:sp>
      <p:sp>
        <p:nvSpPr>
          <p:cNvPr id="15" name="สี่เหลี่ยมผืนผ้า: มุมมน 14">
            <a:extLst>
              <a:ext uri="{FF2B5EF4-FFF2-40B4-BE49-F238E27FC236}">
                <a16:creationId xmlns:a16="http://schemas.microsoft.com/office/drawing/2014/main" xmlns="" id="{D5CC31BC-B5FC-5A15-0E15-D089764A932E}"/>
              </a:ext>
            </a:extLst>
          </p:cNvPr>
          <p:cNvSpPr/>
          <p:nvPr/>
        </p:nvSpPr>
        <p:spPr>
          <a:xfrm>
            <a:off x="8248784" y="2058956"/>
            <a:ext cx="2213434" cy="737663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800" b="1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วงเงิน </a:t>
            </a:r>
            <a:r>
              <a:rPr lang="th-TH" sz="1200" b="1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(บาท)</a:t>
            </a:r>
            <a:endParaRPr lang="th-TH" sz="1800" b="1" dirty="0">
              <a:solidFill>
                <a:prstClr val="white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6" name="สี่เหลี่ยมผืนผ้า: มุมมน 15">
            <a:extLst>
              <a:ext uri="{FF2B5EF4-FFF2-40B4-BE49-F238E27FC236}">
                <a16:creationId xmlns:a16="http://schemas.microsoft.com/office/drawing/2014/main" xmlns="" id="{77F20601-EB09-59A3-D455-65F1D005F9FF}"/>
              </a:ext>
            </a:extLst>
          </p:cNvPr>
          <p:cNvSpPr/>
          <p:nvPr/>
        </p:nvSpPr>
        <p:spPr>
          <a:xfrm>
            <a:off x="10587480" y="2058083"/>
            <a:ext cx="1102360" cy="737663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800" b="1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ร้อยละ</a:t>
            </a:r>
          </a:p>
        </p:txBody>
      </p:sp>
      <p:sp>
        <p:nvSpPr>
          <p:cNvPr id="17" name="สี่เหลี่ยมผืนผ้า: มุมมน 16">
            <a:extLst>
              <a:ext uri="{FF2B5EF4-FFF2-40B4-BE49-F238E27FC236}">
                <a16:creationId xmlns:a16="http://schemas.microsoft.com/office/drawing/2014/main" xmlns="" id="{61A09664-2411-9797-37E7-9C1C3F02FF5E}"/>
              </a:ext>
            </a:extLst>
          </p:cNvPr>
          <p:cNvSpPr/>
          <p:nvPr/>
        </p:nvSpPr>
        <p:spPr>
          <a:xfrm>
            <a:off x="5279923" y="2908056"/>
            <a:ext cx="1615976" cy="876303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800" b="1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ทั้งหมด</a:t>
            </a:r>
          </a:p>
        </p:txBody>
      </p:sp>
      <p:sp>
        <p:nvSpPr>
          <p:cNvPr id="18" name="สี่เหลี่ยมผืนผ้า: มุมมน 17">
            <a:extLst>
              <a:ext uri="{FF2B5EF4-FFF2-40B4-BE49-F238E27FC236}">
                <a16:creationId xmlns:a16="http://schemas.microsoft.com/office/drawing/2014/main" xmlns="" id="{F85F4EBD-E65D-396B-5202-756405472105}"/>
              </a:ext>
            </a:extLst>
          </p:cNvPr>
          <p:cNvSpPr/>
          <p:nvPr/>
        </p:nvSpPr>
        <p:spPr>
          <a:xfrm>
            <a:off x="7021162" y="2921871"/>
            <a:ext cx="1102360" cy="876303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en-US" sz="18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534</a:t>
            </a:r>
            <a:endParaRPr lang="th-TH" sz="1800" b="1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9" name="สี่เหลี่ยมผืนผ้า: มุมมน 18">
            <a:extLst>
              <a:ext uri="{FF2B5EF4-FFF2-40B4-BE49-F238E27FC236}">
                <a16:creationId xmlns:a16="http://schemas.microsoft.com/office/drawing/2014/main" xmlns="" id="{3069B16C-B3AE-EE32-4A5E-A93CB72E5CB0}"/>
              </a:ext>
            </a:extLst>
          </p:cNvPr>
          <p:cNvSpPr/>
          <p:nvPr/>
        </p:nvSpPr>
        <p:spPr>
          <a:xfrm>
            <a:off x="8248784" y="2920998"/>
            <a:ext cx="2213434" cy="876303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th-TH" sz="18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111,926,454.04</a:t>
            </a:r>
          </a:p>
        </p:txBody>
      </p:sp>
      <p:sp>
        <p:nvSpPr>
          <p:cNvPr id="20" name="สี่เหลี่ยมผืนผ้า: มุมมน 19">
            <a:extLst>
              <a:ext uri="{FF2B5EF4-FFF2-40B4-BE49-F238E27FC236}">
                <a16:creationId xmlns:a16="http://schemas.microsoft.com/office/drawing/2014/main" xmlns="" id="{BD728688-2FEC-56A0-0C99-F81E0F0B5365}"/>
              </a:ext>
            </a:extLst>
          </p:cNvPr>
          <p:cNvSpPr/>
          <p:nvPr/>
        </p:nvSpPr>
        <p:spPr>
          <a:xfrm>
            <a:off x="10587480" y="2908056"/>
            <a:ext cx="1102360" cy="876303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en-US" sz="18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100.00</a:t>
            </a:r>
            <a:endParaRPr lang="th-TH" sz="1800" b="1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1" name="สี่เหลี่ยมผืนผ้า: มุมมน 20">
            <a:extLst>
              <a:ext uri="{FF2B5EF4-FFF2-40B4-BE49-F238E27FC236}">
                <a16:creationId xmlns:a16="http://schemas.microsoft.com/office/drawing/2014/main" xmlns="" id="{C9C4BB4C-ADDC-89B2-4072-FB9FF58CE57C}"/>
              </a:ext>
            </a:extLst>
          </p:cNvPr>
          <p:cNvSpPr/>
          <p:nvPr/>
        </p:nvSpPr>
        <p:spPr>
          <a:xfrm>
            <a:off x="5279924" y="3933621"/>
            <a:ext cx="1615976" cy="876303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800" b="1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เบิกจ่ายแล้ว</a:t>
            </a:r>
          </a:p>
        </p:txBody>
      </p:sp>
      <p:sp>
        <p:nvSpPr>
          <p:cNvPr id="22" name="สี่เหลี่ยมผืนผ้า: มุมมน 21">
            <a:extLst>
              <a:ext uri="{FF2B5EF4-FFF2-40B4-BE49-F238E27FC236}">
                <a16:creationId xmlns:a16="http://schemas.microsoft.com/office/drawing/2014/main" xmlns="" id="{BA704BB2-BDB2-E854-DC2F-B24EAD18280B}"/>
              </a:ext>
            </a:extLst>
          </p:cNvPr>
          <p:cNvSpPr/>
          <p:nvPr/>
        </p:nvSpPr>
        <p:spPr>
          <a:xfrm>
            <a:off x="5279923" y="4935304"/>
            <a:ext cx="1615976" cy="876303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800" b="1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อยู่ระหว่างดำเนินการ</a:t>
            </a:r>
          </a:p>
        </p:txBody>
      </p:sp>
      <p:sp>
        <p:nvSpPr>
          <p:cNvPr id="23" name="สี่เหลี่ยมผืนผ้า: มุมมน 22">
            <a:extLst>
              <a:ext uri="{FF2B5EF4-FFF2-40B4-BE49-F238E27FC236}">
                <a16:creationId xmlns:a16="http://schemas.microsoft.com/office/drawing/2014/main" xmlns="" id="{04A31A64-776E-5E80-D618-EF36DFF29CDC}"/>
              </a:ext>
            </a:extLst>
          </p:cNvPr>
          <p:cNvSpPr/>
          <p:nvPr/>
        </p:nvSpPr>
        <p:spPr>
          <a:xfrm>
            <a:off x="7021162" y="3935495"/>
            <a:ext cx="1102360" cy="876303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en-US" sz="18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533</a:t>
            </a:r>
            <a:endParaRPr lang="th-TH" sz="1800" b="1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4" name="สี่เหลี่ยมผืนผ้า: มุมมน 23">
            <a:extLst>
              <a:ext uri="{FF2B5EF4-FFF2-40B4-BE49-F238E27FC236}">
                <a16:creationId xmlns:a16="http://schemas.microsoft.com/office/drawing/2014/main" xmlns="" id="{ECB334DD-C690-F314-1622-413CD5BE138A}"/>
              </a:ext>
            </a:extLst>
          </p:cNvPr>
          <p:cNvSpPr/>
          <p:nvPr/>
        </p:nvSpPr>
        <p:spPr>
          <a:xfrm>
            <a:off x="8248784" y="3934622"/>
            <a:ext cx="2213434" cy="876303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th-TH" sz="18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99,464,592.04</a:t>
            </a:r>
          </a:p>
        </p:txBody>
      </p:sp>
      <p:sp>
        <p:nvSpPr>
          <p:cNvPr id="25" name="สี่เหลี่ยมผืนผ้า: มุมมน 24">
            <a:extLst>
              <a:ext uri="{FF2B5EF4-FFF2-40B4-BE49-F238E27FC236}">
                <a16:creationId xmlns:a16="http://schemas.microsoft.com/office/drawing/2014/main" xmlns="" id="{C414408E-669D-8851-C3D0-F42BC0ACC5A5}"/>
              </a:ext>
            </a:extLst>
          </p:cNvPr>
          <p:cNvSpPr/>
          <p:nvPr/>
        </p:nvSpPr>
        <p:spPr>
          <a:xfrm>
            <a:off x="10587480" y="3921680"/>
            <a:ext cx="1102360" cy="876303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en-US" sz="18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99.81</a:t>
            </a:r>
            <a:endParaRPr lang="th-TH" sz="1800" b="1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6" name="สี่เหลี่ยมผืนผ้า: มุมมน 25">
            <a:extLst>
              <a:ext uri="{FF2B5EF4-FFF2-40B4-BE49-F238E27FC236}">
                <a16:creationId xmlns:a16="http://schemas.microsoft.com/office/drawing/2014/main" xmlns="" id="{4D8B2B7E-4C71-16EC-1AFF-634575C933F0}"/>
              </a:ext>
            </a:extLst>
          </p:cNvPr>
          <p:cNvSpPr/>
          <p:nvPr/>
        </p:nvSpPr>
        <p:spPr>
          <a:xfrm>
            <a:off x="7021162" y="4972425"/>
            <a:ext cx="1102360" cy="876303"/>
          </a:xfrm>
          <a:prstGeom prst="roundRect">
            <a:avLst/>
          </a:prstGeom>
          <a:solidFill>
            <a:srgbClr val="FFC000"/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en-US" sz="18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</a:t>
            </a:r>
            <a:endParaRPr lang="th-TH" sz="1800" b="1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7" name="สี่เหลี่ยมผืนผ้า: มุมมน 26">
            <a:extLst>
              <a:ext uri="{FF2B5EF4-FFF2-40B4-BE49-F238E27FC236}">
                <a16:creationId xmlns:a16="http://schemas.microsoft.com/office/drawing/2014/main" xmlns="" id="{4B1F177A-1F50-6744-0A33-0DFB2E91C83A}"/>
              </a:ext>
            </a:extLst>
          </p:cNvPr>
          <p:cNvSpPr/>
          <p:nvPr/>
        </p:nvSpPr>
        <p:spPr>
          <a:xfrm>
            <a:off x="8248784" y="4971552"/>
            <a:ext cx="2213434" cy="876303"/>
          </a:xfrm>
          <a:prstGeom prst="roundRect">
            <a:avLst/>
          </a:prstGeom>
          <a:solidFill>
            <a:srgbClr val="FFC000"/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en-US" sz="1800" b="1" spc="-15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12,461</a:t>
            </a:r>
            <a:r>
              <a:rPr lang="th-TH" sz="1800" b="1" spc="-15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,862</a:t>
            </a:r>
            <a:endParaRPr lang="th-TH" sz="1800" b="1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8" name="สี่เหลี่ยมผืนผ้า: มุมมน 27">
            <a:extLst>
              <a:ext uri="{FF2B5EF4-FFF2-40B4-BE49-F238E27FC236}">
                <a16:creationId xmlns:a16="http://schemas.microsoft.com/office/drawing/2014/main" xmlns="" id="{4C1B2433-6C45-11AF-80B6-ED190E69AAFC}"/>
              </a:ext>
            </a:extLst>
          </p:cNvPr>
          <p:cNvSpPr/>
          <p:nvPr/>
        </p:nvSpPr>
        <p:spPr>
          <a:xfrm>
            <a:off x="10587480" y="4958610"/>
            <a:ext cx="1102360" cy="876303"/>
          </a:xfrm>
          <a:prstGeom prst="roundRect">
            <a:avLst/>
          </a:prstGeom>
          <a:solidFill>
            <a:srgbClr val="FFC000"/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en-US" sz="18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0.19</a:t>
            </a:r>
            <a:endParaRPr lang="th-TH" sz="1800" b="1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1506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DBB866A8-CC30-9CA5-9FA8-7FAD88B639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xmlns="" id="{6C79FB78-E8EA-093A-1BEC-5D8C9D29628A}"/>
              </a:ext>
            </a:extLst>
          </p:cNvPr>
          <p:cNvSpPr txBox="1"/>
          <p:nvPr/>
        </p:nvSpPr>
        <p:spPr>
          <a:xfrm>
            <a:off x="700286" y="1391743"/>
            <a:ext cx="10418323" cy="474041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defRPr/>
            </a:pPr>
            <a:r>
              <a:rPr lang="th-TH" sz="2400" b="1" dirty="0">
                <a:solidFill>
                  <a:srgbClr val="0E2841">
                    <a:lumMod val="75000"/>
                    <a:lumOff val="25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รายละเอียดรายการที่ยังไม่เบิก-จ่าย</a:t>
            </a:r>
            <a:endParaRPr lang="en-US" sz="2400" dirty="0">
              <a:solidFill>
                <a:srgbClr val="0E2841">
                  <a:lumMod val="75000"/>
                  <a:lumOff val="25000"/>
                </a:srgb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4" name="ตาราง 3">
            <a:extLst>
              <a:ext uri="{FF2B5EF4-FFF2-40B4-BE49-F238E27FC236}">
                <a16:creationId xmlns:a16="http://schemas.microsoft.com/office/drawing/2014/main" xmlns="" id="{ADBA1CA3-0F30-38E6-638F-5E70C83B95F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8446163"/>
              </p:ext>
            </p:extLst>
          </p:nvPr>
        </p:nvGraphicFramePr>
        <p:xfrm>
          <a:off x="700286" y="2319346"/>
          <a:ext cx="10739336" cy="2348265"/>
        </p:xfrm>
        <a:graphic>
          <a:graphicData uri="http://schemas.openxmlformats.org/drawingml/2006/table">
            <a:tbl>
              <a:tblPr/>
              <a:tblGrid>
                <a:gridCol w="1052876">
                  <a:extLst>
                    <a:ext uri="{9D8B030D-6E8A-4147-A177-3AD203B41FA5}">
                      <a16:colId xmlns:a16="http://schemas.microsoft.com/office/drawing/2014/main" xmlns="" val="3380712269"/>
                    </a:ext>
                  </a:extLst>
                </a:gridCol>
                <a:gridCol w="2817698">
                  <a:extLst>
                    <a:ext uri="{9D8B030D-6E8A-4147-A177-3AD203B41FA5}">
                      <a16:colId xmlns:a16="http://schemas.microsoft.com/office/drawing/2014/main" xmlns="" val="2006854373"/>
                    </a:ext>
                  </a:extLst>
                </a:gridCol>
                <a:gridCol w="691889">
                  <a:extLst>
                    <a:ext uri="{9D8B030D-6E8A-4147-A177-3AD203B41FA5}">
                      <a16:colId xmlns:a16="http://schemas.microsoft.com/office/drawing/2014/main" xmlns="" val="264233690"/>
                    </a:ext>
                  </a:extLst>
                </a:gridCol>
                <a:gridCol w="1403836">
                  <a:extLst>
                    <a:ext uri="{9D8B030D-6E8A-4147-A177-3AD203B41FA5}">
                      <a16:colId xmlns:a16="http://schemas.microsoft.com/office/drawing/2014/main" xmlns="" val="756554265"/>
                    </a:ext>
                  </a:extLst>
                </a:gridCol>
                <a:gridCol w="3401437">
                  <a:extLst>
                    <a:ext uri="{9D8B030D-6E8A-4147-A177-3AD203B41FA5}">
                      <a16:colId xmlns:a16="http://schemas.microsoft.com/office/drawing/2014/main" xmlns="" val="2361990490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xmlns="" val="2315023758"/>
                    </a:ext>
                  </a:extLst>
                </a:gridCol>
              </a:tblGrid>
              <a:tr h="910237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หน่วยบริการแม่ข่าย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รายการ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จำนวน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งบค่าเสื่อม</a:t>
                      </a:r>
                      <a:r>
                        <a:rPr lang="en-US" sz="1400" b="1" i="0" u="none" strike="noStrike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UC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สถานการณ์ดำเนินงาน</a:t>
                      </a:r>
                    </a:p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ณ ปัจจุบัน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คาดว่าจะเบิกจ่ายแล้วเสร็จ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830567634"/>
                  </a:ext>
                </a:extLst>
              </a:tr>
              <a:tr h="1438028">
                <a:tc>
                  <a:txBody>
                    <a:bodyPr/>
                    <a:lstStyle/>
                    <a:p>
                      <a:pPr algn="l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10671-รพ.อุดรธานี</a:t>
                      </a:r>
                    </a:p>
                    <a:p>
                      <a:pPr algn="l" fontAlgn="t"/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ซ่อมแซมระบบปรับอากาศ งานพื้นและประตูสำหรับห้องผ่าตัด จำนวน 4 ห้อง</a:t>
                      </a:r>
                    </a:p>
                    <a:p>
                      <a:pPr algn="l" fontAlgn="t"/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12,461,862.00</a:t>
                      </a:r>
                    </a:p>
                    <a:p>
                      <a:pPr algn="r" fontAlgn="t"/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อยู่ระหว่างส่งมอบงานงวดที่ </a:t>
                      </a: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ขอขยายเวลาถึง 31 มีค.68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74404995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73278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E60CCA96-06D3-4600-1B77-B24DC3588F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AC955748-50D6-AADF-4940-C6AA9C06E5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0315" y="244061"/>
            <a:ext cx="10656649" cy="1108084"/>
          </a:xfrm>
        </p:spPr>
        <p:txBody>
          <a:bodyPr>
            <a:noAutofit/>
          </a:bodyPr>
          <a:lstStyle/>
          <a:p>
            <a:r>
              <a:rPr lang="th-TH" sz="2400" b="1" spc="-1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การเ</a:t>
            </a:r>
            <a:r>
              <a:rPr lang="th-TH" sz="2400" b="1" spc="-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บิ</a:t>
            </a:r>
            <a:r>
              <a:rPr lang="th-TH" sz="2400" b="1" spc="-1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กจ่ายงบ</a:t>
            </a:r>
            <a:r>
              <a:rPr lang="th-TH" sz="2400" b="1" spc="-20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ค่</a:t>
            </a:r>
            <a:r>
              <a:rPr lang="th-TH" sz="2400" b="1" spc="-100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า     </a:t>
            </a:r>
            <a:r>
              <a:rPr lang="th-TH" sz="2400" b="1" spc="-1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 บริการทางก</a:t>
            </a:r>
            <a:r>
              <a:rPr lang="th-TH" sz="2400" b="1" spc="-10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า</a:t>
            </a:r>
            <a:r>
              <a:rPr lang="th-TH" sz="2400" b="1" spc="-1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รแพท</a:t>
            </a:r>
            <a:r>
              <a:rPr lang="th-TH" sz="2400" b="1" spc="-2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ย์</a:t>
            </a:r>
            <a:r>
              <a:rPr lang="th-TH" sz="2400" b="1" spc="-130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ท</a:t>
            </a:r>
            <a:r>
              <a:rPr lang="th-TH" sz="2400" b="1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ี่</a:t>
            </a:r>
            <a:r>
              <a:rPr lang="th-TH" sz="2400" b="1" spc="-10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เ</a:t>
            </a:r>
            <a:r>
              <a:rPr lang="th-TH" sz="2400" b="1" spc="-20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บิ</a:t>
            </a:r>
            <a:r>
              <a:rPr lang="th-TH" sz="2400" b="1" spc="-1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ก</a:t>
            </a:r>
            <a:r>
              <a:rPr lang="th-TH" sz="2400" b="1" spc="-20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จ่</a:t>
            </a:r>
            <a:r>
              <a:rPr lang="th-TH" sz="2400" b="1" spc="-1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าย</a:t>
            </a:r>
            <a:r>
              <a:rPr lang="th-TH" sz="2400" b="1" spc="-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ใ</a:t>
            </a:r>
            <a:r>
              <a:rPr lang="th-TH" sz="2400" b="1" spc="-1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น</a:t>
            </a:r>
            <a:r>
              <a:rPr lang="th-TH" sz="2400" b="1" spc="-10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ลั</a:t>
            </a:r>
            <a:r>
              <a:rPr lang="th-TH" sz="2400" b="1" spc="-1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กษณะงบ</a:t>
            </a:r>
            <a:r>
              <a:rPr lang="th-TH" sz="2400" b="1" spc="-2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ล</a:t>
            </a:r>
            <a:r>
              <a:rPr lang="th-TH" sz="2400" b="1" spc="-1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งทุ</a:t>
            </a:r>
            <a:r>
              <a:rPr lang="th-TH" sz="2400" b="1" spc="-1350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น</a:t>
            </a:r>
            <a:r>
              <a:rPr lang="th-TH" sz="2400" b="1" spc="-1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   </a:t>
            </a:r>
            <a:br>
              <a:rPr lang="th-TH" sz="2400" b="1" spc="-1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</a:br>
            <a:r>
              <a:rPr lang="th-TH" sz="2400" b="1" spc="-1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วงเงินระดับจังหวัด (</a:t>
            </a:r>
            <a:r>
              <a:rPr lang="en-US" sz="2400" b="1" spc="-1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2</a:t>
            </a:r>
            <a:r>
              <a:rPr lang="th-TH" sz="2400" b="1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0%)</a:t>
            </a:r>
            <a:r>
              <a:rPr lang="th-TH" sz="2400" b="1" spc="-23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   </a:t>
            </a:r>
            <a:r>
              <a:rPr lang="th-TH" sz="2400" b="1" spc="-30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ป</a:t>
            </a:r>
            <a:r>
              <a:rPr lang="th-TH" sz="2400" b="1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ี</a:t>
            </a:r>
            <a:r>
              <a:rPr lang="th-TH" sz="2400" b="1" spc="-1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งบประมาณ</a:t>
            </a:r>
            <a:r>
              <a:rPr lang="th-TH" sz="2400" b="1" spc="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 </a:t>
            </a:r>
            <a:r>
              <a:rPr lang="th-TH" sz="2400" b="1" spc="-1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256</a:t>
            </a:r>
            <a:r>
              <a:rPr lang="en-US" sz="2400" b="1" spc="-1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6</a:t>
            </a:r>
            <a:endParaRPr lang="th-TH" sz="2400" dirty="0">
              <a:solidFill>
                <a:schemeClr val="accent2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4" name="สี่เหลี่ยมผืนผ้า: มุมมน 13">
            <a:extLst>
              <a:ext uri="{FF2B5EF4-FFF2-40B4-BE49-F238E27FC236}">
                <a16:creationId xmlns:a16="http://schemas.microsoft.com/office/drawing/2014/main" xmlns="" id="{61DA23E5-E6F2-3314-88FF-C0F892923CA4}"/>
              </a:ext>
            </a:extLst>
          </p:cNvPr>
          <p:cNvSpPr/>
          <p:nvPr/>
        </p:nvSpPr>
        <p:spPr>
          <a:xfrm>
            <a:off x="6913007" y="2700983"/>
            <a:ext cx="1102360" cy="737663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800" b="1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รายการ</a:t>
            </a:r>
          </a:p>
        </p:txBody>
      </p:sp>
      <p:sp>
        <p:nvSpPr>
          <p:cNvPr id="15" name="สี่เหลี่ยมผืนผ้า: มุมมน 14">
            <a:extLst>
              <a:ext uri="{FF2B5EF4-FFF2-40B4-BE49-F238E27FC236}">
                <a16:creationId xmlns:a16="http://schemas.microsoft.com/office/drawing/2014/main" xmlns="" id="{3259C40B-CB5B-AB9F-8E22-88B3C0A937D8}"/>
              </a:ext>
            </a:extLst>
          </p:cNvPr>
          <p:cNvSpPr/>
          <p:nvPr/>
        </p:nvSpPr>
        <p:spPr>
          <a:xfrm>
            <a:off x="8140629" y="2700110"/>
            <a:ext cx="2213434" cy="737663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800" b="1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วงเงิน </a:t>
            </a:r>
            <a:r>
              <a:rPr lang="th-TH" sz="1200" b="1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(บาท)</a:t>
            </a:r>
            <a:endParaRPr lang="th-TH" sz="1800" b="1" dirty="0">
              <a:solidFill>
                <a:prstClr val="white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6" name="สี่เหลี่ยมผืนผ้า: มุมมน 15">
            <a:extLst>
              <a:ext uri="{FF2B5EF4-FFF2-40B4-BE49-F238E27FC236}">
                <a16:creationId xmlns:a16="http://schemas.microsoft.com/office/drawing/2014/main" xmlns="" id="{4AF45EC8-A37A-B123-53FE-F34E2E30A502}"/>
              </a:ext>
            </a:extLst>
          </p:cNvPr>
          <p:cNvSpPr/>
          <p:nvPr/>
        </p:nvSpPr>
        <p:spPr>
          <a:xfrm>
            <a:off x="10479325" y="2699237"/>
            <a:ext cx="1102360" cy="737663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800" b="1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ร้อยละ</a:t>
            </a:r>
          </a:p>
        </p:txBody>
      </p:sp>
      <p:sp>
        <p:nvSpPr>
          <p:cNvPr id="17" name="สี่เหลี่ยมผืนผ้า: มุมมน 16">
            <a:extLst>
              <a:ext uri="{FF2B5EF4-FFF2-40B4-BE49-F238E27FC236}">
                <a16:creationId xmlns:a16="http://schemas.microsoft.com/office/drawing/2014/main" xmlns="" id="{3387CF3F-1776-EAC0-F12B-01CF05CD0F70}"/>
              </a:ext>
            </a:extLst>
          </p:cNvPr>
          <p:cNvSpPr/>
          <p:nvPr/>
        </p:nvSpPr>
        <p:spPr>
          <a:xfrm>
            <a:off x="5278993" y="3549210"/>
            <a:ext cx="1508751" cy="841391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800" b="1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ทั้งหมด</a:t>
            </a:r>
          </a:p>
        </p:txBody>
      </p:sp>
      <p:sp>
        <p:nvSpPr>
          <p:cNvPr id="18" name="สี่เหลี่ยมผืนผ้า: มุมมน 17">
            <a:extLst>
              <a:ext uri="{FF2B5EF4-FFF2-40B4-BE49-F238E27FC236}">
                <a16:creationId xmlns:a16="http://schemas.microsoft.com/office/drawing/2014/main" xmlns="" id="{076F331A-6F55-3E6D-8125-CB42871275B4}"/>
              </a:ext>
            </a:extLst>
          </p:cNvPr>
          <p:cNvSpPr/>
          <p:nvPr/>
        </p:nvSpPr>
        <p:spPr>
          <a:xfrm>
            <a:off x="6913007" y="3563025"/>
            <a:ext cx="1102360" cy="841391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en-US" sz="18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191</a:t>
            </a:r>
            <a:endParaRPr lang="th-TH" sz="1800" b="1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9" name="สี่เหลี่ยมผืนผ้า: มุมมน 18">
            <a:extLst>
              <a:ext uri="{FF2B5EF4-FFF2-40B4-BE49-F238E27FC236}">
                <a16:creationId xmlns:a16="http://schemas.microsoft.com/office/drawing/2014/main" xmlns="" id="{036E0C62-6D18-BD0E-D850-5CDECF5FF720}"/>
              </a:ext>
            </a:extLst>
          </p:cNvPr>
          <p:cNvSpPr/>
          <p:nvPr/>
        </p:nvSpPr>
        <p:spPr>
          <a:xfrm>
            <a:off x="8140629" y="3562152"/>
            <a:ext cx="2213434" cy="841391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th-TH" sz="1800" b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31,978,986.89</a:t>
            </a:r>
            <a:endParaRPr lang="th-TH" sz="1800" b="1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0" name="สี่เหลี่ยมผืนผ้า: มุมมน 19">
            <a:extLst>
              <a:ext uri="{FF2B5EF4-FFF2-40B4-BE49-F238E27FC236}">
                <a16:creationId xmlns:a16="http://schemas.microsoft.com/office/drawing/2014/main" xmlns="" id="{E59F8966-194D-E46C-9728-6D3761A0E528}"/>
              </a:ext>
            </a:extLst>
          </p:cNvPr>
          <p:cNvSpPr/>
          <p:nvPr/>
        </p:nvSpPr>
        <p:spPr>
          <a:xfrm>
            <a:off x="10479325" y="3549210"/>
            <a:ext cx="1102360" cy="841391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en-US" sz="18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100.00</a:t>
            </a:r>
            <a:endParaRPr lang="th-TH" sz="1800" b="1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1" name="สี่เหลี่ยมผืนผ้า: มุมมน 20">
            <a:extLst>
              <a:ext uri="{FF2B5EF4-FFF2-40B4-BE49-F238E27FC236}">
                <a16:creationId xmlns:a16="http://schemas.microsoft.com/office/drawing/2014/main" xmlns="" id="{306FDE4E-07B6-2657-7BC8-BA8D4D7F937B}"/>
              </a:ext>
            </a:extLst>
          </p:cNvPr>
          <p:cNvSpPr/>
          <p:nvPr/>
        </p:nvSpPr>
        <p:spPr>
          <a:xfrm>
            <a:off x="5278993" y="4514980"/>
            <a:ext cx="1508751" cy="841391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800" b="1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เบิกจ่ายแล้ว</a:t>
            </a:r>
          </a:p>
        </p:txBody>
      </p:sp>
      <p:sp>
        <p:nvSpPr>
          <p:cNvPr id="23" name="สี่เหลี่ยมผืนผ้า: มุมมน 22">
            <a:extLst>
              <a:ext uri="{FF2B5EF4-FFF2-40B4-BE49-F238E27FC236}">
                <a16:creationId xmlns:a16="http://schemas.microsoft.com/office/drawing/2014/main" xmlns="" id="{9B77306B-AA2C-CC1A-CD1A-E5935C501240}"/>
              </a:ext>
            </a:extLst>
          </p:cNvPr>
          <p:cNvSpPr/>
          <p:nvPr/>
        </p:nvSpPr>
        <p:spPr>
          <a:xfrm>
            <a:off x="6913007" y="4516854"/>
            <a:ext cx="1102360" cy="841391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en-US" sz="18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191</a:t>
            </a:r>
            <a:endParaRPr lang="th-TH" sz="1800" b="1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4" name="สี่เหลี่ยมผืนผ้า: มุมมน 23">
            <a:extLst>
              <a:ext uri="{FF2B5EF4-FFF2-40B4-BE49-F238E27FC236}">
                <a16:creationId xmlns:a16="http://schemas.microsoft.com/office/drawing/2014/main" xmlns="" id="{7BF51560-0740-4C5D-877D-C2F8EEEFB948}"/>
              </a:ext>
            </a:extLst>
          </p:cNvPr>
          <p:cNvSpPr/>
          <p:nvPr/>
        </p:nvSpPr>
        <p:spPr>
          <a:xfrm>
            <a:off x="8140629" y="4515981"/>
            <a:ext cx="2213434" cy="841391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th-TH" sz="1800" b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31,978,986.89</a:t>
            </a:r>
            <a:endParaRPr lang="th-TH" sz="1800" b="1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5" name="สี่เหลี่ยมผืนผ้า: มุมมน 24">
            <a:extLst>
              <a:ext uri="{FF2B5EF4-FFF2-40B4-BE49-F238E27FC236}">
                <a16:creationId xmlns:a16="http://schemas.microsoft.com/office/drawing/2014/main" xmlns="" id="{F9227A68-3CC1-4782-4375-7D09305490D1}"/>
              </a:ext>
            </a:extLst>
          </p:cNvPr>
          <p:cNvSpPr/>
          <p:nvPr/>
        </p:nvSpPr>
        <p:spPr>
          <a:xfrm>
            <a:off x="10479325" y="4503039"/>
            <a:ext cx="1102360" cy="841391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en-US" sz="18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100.00</a:t>
            </a:r>
            <a:endParaRPr lang="th-TH" sz="1800" b="1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xmlns="" id="{05E3053B-042D-DB34-204B-2C4F25EB6F9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692" t="1440" r="19792" b="10011"/>
          <a:stretch/>
        </p:blipFill>
        <p:spPr>
          <a:xfrm>
            <a:off x="574023" y="1589583"/>
            <a:ext cx="4374640" cy="4386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1963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1FE49CE3-ECC2-6A7E-DD17-5A1AC93447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530719C1-716E-CAB0-B9E6-0FED3C0C8A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0315" y="244061"/>
            <a:ext cx="10656649" cy="1108084"/>
          </a:xfrm>
        </p:spPr>
        <p:txBody>
          <a:bodyPr>
            <a:noAutofit/>
          </a:bodyPr>
          <a:lstStyle/>
          <a:p>
            <a: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การเ</a:t>
            </a:r>
            <a:r>
              <a:rPr lang="th-TH" sz="2400" b="1" spc="-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บิ</a:t>
            </a:r>
            <a: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กจ่ายงบ</a:t>
            </a:r>
            <a:r>
              <a:rPr lang="th-TH" sz="2400" b="1" spc="-20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ค่</a:t>
            </a:r>
            <a:r>
              <a:rPr lang="th-TH" sz="2400" b="1" spc="-100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า     </a:t>
            </a:r>
            <a: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 บริการทางก</a:t>
            </a:r>
            <a:r>
              <a:rPr lang="th-TH" sz="2400" b="1" spc="-10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า</a:t>
            </a:r>
            <a: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รแพท</a:t>
            </a:r>
            <a:r>
              <a:rPr lang="th-TH" sz="2400" b="1" spc="-2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ย์</a:t>
            </a:r>
            <a:r>
              <a:rPr lang="th-TH" sz="2400" b="1" spc="-130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ท</a:t>
            </a:r>
            <a:r>
              <a:rPr lang="th-TH" sz="2400" b="1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ี่</a:t>
            </a:r>
            <a:r>
              <a:rPr lang="th-TH" sz="2400" b="1" spc="-10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เ</a:t>
            </a:r>
            <a:r>
              <a:rPr lang="th-TH" sz="2400" b="1" spc="-20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บิ</a:t>
            </a:r>
            <a: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ก</a:t>
            </a:r>
            <a:r>
              <a:rPr lang="th-TH" sz="2400" b="1" spc="-20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จ่</a:t>
            </a:r>
            <a: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าย</a:t>
            </a:r>
            <a:r>
              <a:rPr lang="th-TH" sz="2400" b="1" spc="-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ใ</a:t>
            </a:r>
            <a: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น</a:t>
            </a:r>
            <a:r>
              <a:rPr lang="th-TH" sz="2400" b="1" spc="-10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ลั</a:t>
            </a:r>
            <a: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กษณะงบ</a:t>
            </a:r>
            <a:r>
              <a:rPr lang="th-TH" sz="2400" b="1" spc="-2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ล</a:t>
            </a:r>
            <a: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งทุ</a:t>
            </a:r>
            <a:r>
              <a:rPr lang="th-TH" sz="2400" b="1" spc="-1350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น</a:t>
            </a:r>
            <a: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   </a:t>
            </a:r>
            <a:b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</a:br>
            <a: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วงเงินระดับเขต (</a:t>
            </a:r>
            <a:r>
              <a:rPr lang="en-US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1</a:t>
            </a:r>
            <a:r>
              <a:rPr lang="th-TH" sz="2400" b="1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0%)</a:t>
            </a:r>
            <a:r>
              <a:rPr lang="th-TH" sz="2400" b="1" spc="-23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   </a:t>
            </a:r>
            <a:r>
              <a:rPr lang="th-TH" sz="2400" b="1" spc="-30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ป</a:t>
            </a:r>
            <a:r>
              <a:rPr lang="th-TH" sz="2400" b="1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ี</a:t>
            </a:r>
            <a: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งบประมาณ</a:t>
            </a:r>
            <a:r>
              <a:rPr lang="th-TH" sz="2400" b="1" spc="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 </a:t>
            </a:r>
            <a: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256</a:t>
            </a:r>
            <a:r>
              <a:rPr lang="en-US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6</a:t>
            </a:r>
            <a:endParaRPr lang="th-TH" sz="2400" dirty="0">
              <a:solidFill>
                <a:schemeClr val="accent6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4" name="สี่เหลี่ยมผืนผ้า: มุมมน 13">
            <a:extLst>
              <a:ext uri="{FF2B5EF4-FFF2-40B4-BE49-F238E27FC236}">
                <a16:creationId xmlns:a16="http://schemas.microsoft.com/office/drawing/2014/main" xmlns="" id="{D4E66C61-2731-42BF-30F0-D532EF112E2B}"/>
              </a:ext>
            </a:extLst>
          </p:cNvPr>
          <p:cNvSpPr/>
          <p:nvPr/>
        </p:nvSpPr>
        <p:spPr>
          <a:xfrm>
            <a:off x="6913007" y="2700983"/>
            <a:ext cx="1102360" cy="737663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800" b="1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รายการ</a:t>
            </a:r>
          </a:p>
        </p:txBody>
      </p:sp>
      <p:sp>
        <p:nvSpPr>
          <p:cNvPr id="15" name="สี่เหลี่ยมผืนผ้า: มุมมน 14">
            <a:extLst>
              <a:ext uri="{FF2B5EF4-FFF2-40B4-BE49-F238E27FC236}">
                <a16:creationId xmlns:a16="http://schemas.microsoft.com/office/drawing/2014/main" xmlns="" id="{C0CA6E49-C766-BE85-AEAE-12F40492DFC5}"/>
              </a:ext>
            </a:extLst>
          </p:cNvPr>
          <p:cNvSpPr/>
          <p:nvPr/>
        </p:nvSpPr>
        <p:spPr>
          <a:xfrm>
            <a:off x="8140629" y="2700110"/>
            <a:ext cx="2213434" cy="737663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800" b="1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วงเงิน </a:t>
            </a:r>
            <a:r>
              <a:rPr lang="th-TH" sz="1200" b="1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(บาท)</a:t>
            </a:r>
            <a:endParaRPr lang="th-TH" sz="1800" b="1" dirty="0">
              <a:solidFill>
                <a:prstClr val="white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6" name="สี่เหลี่ยมผืนผ้า: มุมมน 15">
            <a:extLst>
              <a:ext uri="{FF2B5EF4-FFF2-40B4-BE49-F238E27FC236}">
                <a16:creationId xmlns:a16="http://schemas.microsoft.com/office/drawing/2014/main" xmlns="" id="{EC8A1016-0FDB-E0ED-0183-1BD36134D4B3}"/>
              </a:ext>
            </a:extLst>
          </p:cNvPr>
          <p:cNvSpPr/>
          <p:nvPr/>
        </p:nvSpPr>
        <p:spPr>
          <a:xfrm>
            <a:off x="10479325" y="2699237"/>
            <a:ext cx="1102360" cy="737663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800" b="1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ร้อยละ</a:t>
            </a:r>
          </a:p>
        </p:txBody>
      </p:sp>
      <p:sp>
        <p:nvSpPr>
          <p:cNvPr id="17" name="สี่เหลี่ยมผืนผ้า: มุมมน 16">
            <a:extLst>
              <a:ext uri="{FF2B5EF4-FFF2-40B4-BE49-F238E27FC236}">
                <a16:creationId xmlns:a16="http://schemas.microsoft.com/office/drawing/2014/main" xmlns="" id="{1FB970E6-5A11-ECB9-E6C9-D5D328FB3386}"/>
              </a:ext>
            </a:extLst>
          </p:cNvPr>
          <p:cNvSpPr/>
          <p:nvPr/>
        </p:nvSpPr>
        <p:spPr>
          <a:xfrm>
            <a:off x="5278993" y="3549210"/>
            <a:ext cx="1508751" cy="851223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800" b="1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ทั้งหมด</a:t>
            </a:r>
          </a:p>
        </p:txBody>
      </p:sp>
      <p:sp>
        <p:nvSpPr>
          <p:cNvPr id="18" name="สี่เหลี่ยมผืนผ้า: มุมมน 17">
            <a:extLst>
              <a:ext uri="{FF2B5EF4-FFF2-40B4-BE49-F238E27FC236}">
                <a16:creationId xmlns:a16="http://schemas.microsoft.com/office/drawing/2014/main" xmlns="" id="{D65DB2F4-8D60-3298-52FF-0D098BC6129E}"/>
              </a:ext>
            </a:extLst>
          </p:cNvPr>
          <p:cNvSpPr/>
          <p:nvPr/>
        </p:nvSpPr>
        <p:spPr>
          <a:xfrm>
            <a:off x="6913007" y="3563025"/>
            <a:ext cx="1102360" cy="851223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en-US" sz="18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60</a:t>
            </a:r>
            <a:endParaRPr lang="th-TH" sz="1800" b="1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9" name="สี่เหลี่ยมผืนผ้า: มุมมน 18">
            <a:extLst>
              <a:ext uri="{FF2B5EF4-FFF2-40B4-BE49-F238E27FC236}">
                <a16:creationId xmlns:a16="http://schemas.microsoft.com/office/drawing/2014/main" xmlns="" id="{489E8235-D2D0-6129-49A1-8F30C6AD84C7}"/>
              </a:ext>
            </a:extLst>
          </p:cNvPr>
          <p:cNvSpPr/>
          <p:nvPr/>
        </p:nvSpPr>
        <p:spPr>
          <a:xfrm>
            <a:off x="8140629" y="3562152"/>
            <a:ext cx="2213434" cy="851223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th-TH" sz="1800" b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17,285,407.97</a:t>
            </a:r>
            <a:endParaRPr lang="th-TH" sz="1800" b="1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0" name="สี่เหลี่ยมผืนผ้า: มุมมน 19">
            <a:extLst>
              <a:ext uri="{FF2B5EF4-FFF2-40B4-BE49-F238E27FC236}">
                <a16:creationId xmlns:a16="http://schemas.microsoft.com/office/drawing/2014/main" xmlns="" id="{69946C1C-B0A5-296F-E9C6-5D3F5434CD7C}"/>
              </a:ext>
            </a:extLst>
          </p:cNvPr>
          <p:cNvSpPr/>
          <p:nvPr/>
        </p:nvSpPr>
        <p:spPr>
          <a:xfrm>
            <a:off x="10479325" y="3549210"/>
            <a:ext cx="1102360" cy="851223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en-US" sz="18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100.00</a:t>
            </a:r>
            <a:endParaRPr lang="th-TH" sz="1800" b="1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1" name="สี่เหลี่ยมผืนผ้า: มุมมน 20">
            <a:extLst>
              <a:ext uri="{FF2B5EF4-FFF2-40B4-BE49-F238E27FC236}">
                <a16:creationId xmlns:a16="http://schemas.microsoft.com/office/drawing/2014/main" xmlns="" id="{F9BB1E7F-E38A-9860-DF4D-537D1FC448F4}"/>
              </a:ext>
            </a:extLst>
          </p:cNvPr>
          <p:cNvSpPr/>
          <p:nvPr/>
        </p:nvSpPr>
        <p:spPr>
          <a:xfrm>
            <a:off x="5278993" y="4537754"/>
            <a:ext cx="1508751" cy="851223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800" b="1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เบิกจ่ายแล้ว</a:t>
            </a:r>
          </a:p>
        </p:txBody>
      </p:sp>
      <p:sp>
        <p:nvSpPr>
          <p:cNvPr id="23" name="สี่เหลี่ยมผืนผ้า: มุมมน 22">
            <a:extLst>
              <a:ext uri="{FF2B5EF4-FFF2-40B4-BE49-F238E27FC236}">
                <a16:creationId xmlns:a16="http://schemas.microsoft.com/office/drawing/2014/main" xmlns="" id="{D03D683D-77FE-06DD-3209-F034544579C6}"/>
              </a:ext>
            </a:extLst>
          </p:cNvPr>
          <p:cNvSpPr/>
          <p:nvPr/>
        </p:nvSpPr>
        <p:spPr>
          <a:xfrm>
            <a:off x="6913007" y="4539628"/>
            <a:ext cx="1102360" cy="851223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en-US" sz="18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60</a:t>
            </a:r>
            <a:endParaRPr lang="th-TH" sz="1800" b="1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4" name="สี่เหลี่ยมผืนผ้า: มุมมน 23">
            <a:extLst>
              <a:ext uri="{FF2B5EF4-FFF2-40B4-BE49-F238E27FC236}">
                <a16:creationId xmlns:a16="http://schemas.microsoft.com/office/drawing/2014/main" xmlns="" id="{40C32FCA-36E3-3639-9171-3BDD3EB481F7}"/>
              </a:ext>
            </a:extLst>
          </p:cNvPr>
          <p:cNvSpPr/>
          <p:nvPr/>
        </p:nvSpPr>
        <p:spPr>
          <a:xfrm>
            <a:off x="8140629" y="4538755"/>
            <a:ext cx="2213434" cy="851223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th-TH" sz="1800" b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17,285,407.97</a:t>
            </a:r>
            <a:endParaRPr lang="th-TH" sz="1800" b="1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5" name="สี่เหลี่ยมผืนผ้า: มุมมน 24">
            <a:extLst>
              <a:ext uri="{FF2B5EF4-FFF2-40B4-BE49-F238E27FC236}">
                <a16:creationId xmlns:a16="http://schemas.microsoft.com/office/drawing/2014/main" xmlns="" id="{1169E1A8-78A4-F5C9-9C27-1D14CEB07A94}"/>
              </a:ext>
            </a:extLst>
          </p:cNvPr>
          <p:cNvSpPr/>
          <p:nvPr/>
        </p:nvSpPr>
        <p:spPr>
          <a:xfrm>
            <a:off x="10479325" y="4525813"/>
            <a:ext cx="1102360" cy="851223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en-US" sz="18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100.00</a:t>
            </a:r>
            <a:endParaRPr lang="th-TH" sz="1800" b="1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5" name="รูปภาพ 4">
            <a:extLst>
              <a:ext uri="{FF2B5EF4-FFF2-40B4-BE49-F238E27FC236}">
                <a16:creationId xmlns:a16="http://schemas.microsoft.com/office/drawing/2014/main" xmlns="" id="{5E644249-C68D-109F-F17E-D8E7F342571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523" t="1388" r="20025" b="10502"/>
          <a:stretch/>
        </p:blipFill>
        <p:spPr>
          <a:xfrm>
            <a:off x="477758" y="1352145"/>
            <a:ext cx="4657619" cy="45792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5925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xmlns="" id="{BEB0C1F9-E08C-D5F9-C960-E4DE87737E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31E2E551-8CCB-3105-6CF1-23B4AA49A8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011680"/>
            <a:ext cx="10515600" cy="1869439"/>
          </a:xfrm>
        </p:spPr>
        <p:txBody>
          <a:bodyPr>
            <a:normAutofit/>
          </a:bodyPr>
          <a:lstStyle/>
          <a:p>
            <a:pPr algn="ctr"/>
            <a:r>
              <a:rPr lang="th-TH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งบค่าบริการทางการแพทย์ที่เบิกจ่ายในลักษณะงบลงทุน ปีงบประมาณ </a:t>
            </a:r>
            <a:r>
              <a:rPr lang="en-US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2567</a:t>
            </a:r>
            <a:endParaRPr lang="th-TH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351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3EE525F9-340D-3035-97E9-B41B12E1D8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43E5316B-6061-3F0D-8161-723BE503B9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0315" y="244061"/>
            <a:ext cx="10656649" cy="1108084"/>
          </a:xfrm>
        </p:spPr>
        <p:txBody>
          <a:bodyPr>
            <a:noAutofit/>
          </a:bodyPr>
          <a:lstStyle/>
          <a:p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การเ</a:t>
            </a:r>
            <a:r>
              <a:rPr lang="th-TH" sz="2400" b="1" spc="-5" dirty="0">
                <a:solidFill>
                  <a:srgbClr val="0070C0"/>
                </a:solidFill>
                <a:latin typeface="Tahoma"/>
                <a:cs typeface="Tahoma"/>
              </a:rPr>
              <a:t>บิ</a:t>
            </a: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กจ่ายงบ</a:t>
            </a:r>
            <a:r>
              <a:rPr lang="th-TH" sz="2400" b="1" spc="-20" dirty="0">
                <a:solidFill>
                  <a:srgbClr val="0070C0"/>
                </a:solidFill>
                <a:latin typeface="Tahoma"/>
                <a:cs typeface="Tahoma"/>
              </a:rPr>
              <a:t>ค่</a:t>
            </a:r>
            <a:r>
              <a:rPr lang="th-TH" sz="2400" b="1" spc="-1005" dirty="0">
                <a:solidFill>
                  <a:srgbClr val="0070C0"/>
                </a:solidFill>
                <a:latin typeface="Tahoma"/>
                <a:cs typeface="Tahoma"/>
              </a:rPr>
              <a:t>า     </a:t>
            </a: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 บริการทางก</a:t>
            </a:r>
            <a:r>
              <a:rPr lang="th-TH" sz="2400" b="1" spc="-10" dirty="0">
                <a:solidFill>
                  <a:srgbClr val="0070C0"/>
                </a:solidFill>
                <a:latin typeface="Tahoma"/>
                <a:cs typeface="Tahoma"/>
              </a:rPr>
              <a:t>า</a:t>
            </a: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รแพท</a:t>
            </a:r>
            <a:r>
              <a:rPr lang="th-TH" sz="2400" b="1" spc="-25" dirty="0">
                <a:solidFill>
                  <a:srgbClr val="0070C0"/>
                </a:solidFill>
                <a:latin typeface="Tahoma"/>
                <a:cs typeface="Tahoma"/>
              </a:rPr>
              <a:t>ย์</a:t>
            </a:r>
            <a:r>
              <a:rPr lang="th-TH" sz="2400" b="1" spc="-1305" dirty="0">
                <a:solidFill>
                  <a:srgbClr val="0070C0"/>
                </a:solidFill>
                <a:latin typeface="Tahoma"/>
                <a:cs typeface="Tahoma"/>
              </a:rPr>
              <a:t>ท</a:t>
            </a:r>
            <a:r>
              <a:rPr lang="th-TH" sz="2400" b="1" dirty="0">
                <a:solidFill>
                  <a:srgbClr val="0070C0"/>
                </a:solidFill>
                <a:latin typeface="Tahoma"/>
                <a:cs typeface="Tahoma"/>
              </a:rPr>
              <a:t>ี่</a:t>
            </a:r>
            <a:r>
              <a:rPr lang="th-TH" sz="2400" b="1" spc="-10" dirty="0">
                <a:solidFill>
                  <a:srgbClr val="0070C0"/>
                </a:solidFill>
                <a:latin typeface="Tahoma"/>
                <a:cs typeface="Tahoma"/>
              </a:rPr>
              <a:t>เ</a:t>
            </a:r>
            <a:r>
              <a:rPr lang="th-TH" sz="2400" b="1" spc="-20" dirty="0">
                <a:solidFill>
                  <a:srgbClr val="0070C0"/>
                </a:solidFill>
                <a:latin typeface="Tahoma"/>
                <a:cs typeface="Tahoma"/>
              </a:rPr>
              <a:t>บิ</a:t>
            </a: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ก</a:t>
            </a:r>
            <a:r>
              <a:rPr lang="th-TH" sz="2400" b="1" spc="-20" dirty="0">
                <a:solidFill>
                  <a:srgbClr val="0070C0"/>
                </a:solidFill>
                <a:latin typeface="Tahoma"/>
                <a:cs typeface="Tahoma"/>
              </a:rPr>
              <a:t>จ่</a:t>
            </a: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าย</a:t>
            </a:r>
            <a:r>
              <a:rPr lang="th-TH" sz="2400" b="1" spc="-5" dirty="0">
                <a:solidFill>
                  <a:srgbClr val="0070C0"/>
                </a:solidFill>
                <a:latin typeface="Tahoma"/>
                <a:cs typeface="Tahoma"/>
              </a:rPr>
              <a:t>ใ</a:t>
            </a: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น</a:t>
            </a:r>
            <a:r>
              <a:rPr lang="th-TH" sz="2400" b="1" spc="-10" dirty="0">
                <a:solidFill>
                  <a:srgbClr val="0070C0"/>
                </a:solidFill>
                <a:latin typeface="Tahoma"/>
                <a:cs typeface="Tahoma"/>
              </a:rPr>
              <a:t>ลั</a:t>
            </a: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กษณะงบ</a:t>
            </a:r>
            <a:r>
              <a:rPr lang="th-TH" sz="2400" b="1" spc="-25" dirty="0">
                <a:solidFill>
                  <a:srgbClr val="0070C0"/>
                </a:solidFill>
                <a:latin typeface="Tahoma"/>
                <a:cs typeface="Tahoma"/>
              </a:rPr>
              <a:t>ล</a:t>
            </a: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งทุ</a:t>
            </a:r>
            <a:r>
              <a:rPr lang="th-TH" sz="2400" b="1" spc="-1350" dirty="0">
                <a:solidFill>
                  <a:srgbClr val="0070C0"/>
                </a:solidFill>
                <a:latin typeface="Tahoma"/>
                <a:cs typeface="Tahoma"/>
              </a:rPr>
              <a:t>น</a:t>
            </a: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   </a:t>
            </a:r>
            <a:b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</a:b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วงเงินหน่วยบริการสังกัด สป.สธ. (</a:t>
            </a:r>
            <a:r>
              <a:rPr lang="th-TH" sz="2400" b="1" dirty="0">
                <a:solidFill>
                  <a:srgbClr val="0070C0"/>
                </a:solidFill>
                <a:latin typeface="Tahoma"/>
                <a:cs typeface="Tahoma"/>
              </a:rPr>
              <a:t>70%)</a:t>
            </a:r>
            <a:r>
              <a:rPr lang="th-TH" sz="2400" b="1" spc="-235" dirty="0">
                <a:solidFill>
                  <a:srgbClr val="0070C0"/>
                </a:solidFill>
                <a:latin typeface="Tahoma"/>
                <a:cs typeface="Tahoma"/>
              </a:rPr>
              <a:t>   </a:t>
            </a:r>
            <a:r>
              <a:rPr lang="th-TH" sz="2400" b="1" spc="-305" dirty="0">
                <a:solidFill>
                  <a:srgbClr val="0070C0"/>
                </a:solidFill>
                <a:latin typeface="Tahoma"/>
                <a:cs typeface="Tahoma"/>
              </a:rPr>
              <a:t>ป</a:t>
            </a:r>
            <a:r>
              <a:rPr lang="th-TH" sz="2400" b="1" dirty="0">
                <a:solidFill>
                  <a:srgbClr val="0070C0"/>
                </a:solidFill>
                <a:latin typeface="Tahoma"/>
                <a:cs typeface="Tahoma"/>
              </a:rPr>
              <a:t>ี</a:t>
            </a: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งบประมาณ</a:t>
            </a:r>
            <a:r>
              <a:rPr lang="th-TH" sz="2400" b="1" spc="5" dirty="0">
                <a:solidFill>
                  <a:srgbClr val="0070C0"/>
                </a:solidFill>
                <a:latin typeface="Tahoma"/>
                <a:cs typeface="Tahoma"/>
              </a:rPr>
              <a:t> </a:t>
            </a: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256</a:t>
            </a:r>
            <a:r>
              <a:rPr lang="en-US" sz="2400" b="1" spc="-15" dirty="0">
                <a:solidFill>
                  <a:srgbClr val="0070C0"/>
                </a:solidFill>
                <a:latin typeface="Tahoma"/>
                <a:cs typeface="Tahoma"/>
              </a:rPr>
              <a:t>7</a:t>
            </a:r>
            <a:endParaRPr lang="th-TH" sz="2400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4" name="สี่เหลี่ยมผืนผ้า: มุมมน 13">
            <a:extLst>
              <a:ext uri="{FF2B5EF4-FFF2-40B4-BE49-F238E27FC236}">
                <a16:creationId xmlns:a16="http://schemas.microsoft.com/office/drawing/2014/main" xmlns="" id="{5FF3FA99-2B1C-AE0E-2C17-CE32D262F466}"/>
              </a:ext>
            </a:extLst>
          </p:cNvPr>
          <p:cNvSpPr/>
          <p:nvPr/>
        </p:nvSpPr>
        <p:spPr>
          <a:xfrm>
            <a:off x="7021162" y="1963619"/>
            <a:ext cx="1102360" cy="737663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800" b="1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รายการ</a:t>
            </a:r>
          </a:p>
        </p:txBody>
      </p:sp>
      <p:sp>
        <p:nvSpPr>
          <p:cNvPr id="15" name="สี่เหลี่ยมผืนผ้า: มุมมน 14">
            <a:extLst>
              <a:ext uri="{FF2B5EF4-FFF2-40B4-BE49-F238E27FC236}">
                <a16:creationId xmlns:a16="http://schemas.microsoft.com/office/drawing/2014/main" xmlns="" id="{98377B64-1013-2643-EBB6-983253038D16}"/>
              </a:ext>
            </a:extLst>
          </p:cNvPr>
          <p:cNvSpPr/>
          <p:nvPr/>
        </p:nvSpPr>
        <p:spPr>
          <a:xfrm>
            <a:off x="8248784" y="1962746"/>
            <a:ext cx="2213434" cy="737663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800" b="1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วงเงิน </a:t>
            </a:r>
            <a:r>
              <a:rPr lang="th-TH" sz="1200" b="1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(บาท)</a:t>
            </a:r>
            <a:endParaRPr lang="th-TH" sz="1800" b="1" dirty="0">
              <a:solidFill>
                <a:prstClr val="white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6" name="สี่เหลี่ยมผืนผ้า: มุมมน 15">
            <a:extLst>
              <a:ext uri="{FF2B5EF4-FFF2-40B4-BE49-F238E27FC236}">
                <a16:creationId xmlns:a16="http://schemas.microsoft.com/office/drawing/2014/main" xmlns="" id="{6238F3D1-5C41-6214-A1A6-B2C8F2F17A32}"/>
              </a:ext>
            </a:extLst>
          </p:cNvPr>
          <p:cNvSpPr/>
          <p:nvPr/>
        </p:nvSpPr>
        <p:spPr>
          <a:xfrm>
            <a:off x="10587480" y="1961873"/>
            <a:ext cx="1102360" cy="737663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800" b="1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ร้อยละ</a:t>
            </a:r>
          </a:p>
        </p:txBody>
      </p:sp>
      <p:sp>
        <p:nvSpPr>
          <p:cNvPr id="17" name="สี่เหลี่ยมผืนผ้า: มุมมน 16">
            <a:extLst>
              <a:ext uri="{FF2B5EF4-FFF2-40B4-BE49-F238E27FC236}">
                <a16:creationId xmlns:a16="http://schemas.microsoft.com/office/drawing/2014/main" xmlns="" id="{6AB53D7D-2C42-7760-65C2-0DF24BB8619F}"/>
              </a:ext>
            </a:extLst>
          </p:cNvPr>
          <p:cNvSpPr/>
          <p:nvPr/>
        </p:nvSpPr>
        <p:spPr>
          <a:xfrm>
            <a:off x="5337312" y="2810973"/>
            <a:ext cx="1558587" cy="820294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800" b="1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ทั้งหมด</a:t>
            </a:r>
          </a:p>
        </p:txBody>
      </p:sp>
      <p:sp>
        <p:nvSpPr>
          <p:cNvPr id="18" name="สี่เหลี่ยมผืนผ้า: มุมมน 17">
            <a:extLst>
              <a:ext uri="{FF2B5EF4-FFF2-40B4-BE49-F238E27FC236}">
                <a16:creationId xmlns:a16="http://schemas.microsoft.com/office/drawing/2014/main" xmlns="" id="{DFA64110-A636-115F-15A6-C04540495888}"/>
              </a:ext>
            </a:extLst>
          </p:cNvPr>
          <p:cNvSpPr/>
          <p:nvPr/>
        </p:nvSpPr>
        <p:spPr>
          <a:xfrm>
            <a:off x="7021162" y="2824788"/>
            <a:ext cx="1102360" cy="820294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en-US" sz="18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622</a:t>
            </a:r>
            <a:endParaRPr lang="th-TH" sz="1800" b="1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9" name="สี่เหลี่ยมผืนผ้า: มุมมน 18">
            <a:extLst>
              <a:ext uri="{FF2B5EF4-FFF2-40B4-BE49-F238E27FC236}">
                <a16:creationId xmlns:a16="http://schemas.microsoft.com/office/drawing/2014/main" xmlns="" id="{317CFAB9-8A5B-1FC0-C6F8-7608C46BEF3B}"/>
              </a:ext>
            </a:extLst>
          </p:cNvPr>
          <p:cNvSpPr/>
          <p:nvPr/>
        </p:nvSpPr>
        <p:spPr>
          <a:xfrm>
            <a:off x="8248784" y="2823915"/>
            <a:ext cx="2213434" cy="820294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th-TH" sz="1800" b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106,948,310.42</a:t>
            </a:r>
            <a:endParaRPr lang="th-TH" sz="1800" b="1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0" name="สี่เหลี่ยมผืนผ้า: มุมมน 19">
            <a:extLst>
              <a:ext uri="{FF2B5EF4-FFF2-40B4-BE49-F238E27FC236}">
                <a16:creationId xmlns:a16="http://schemas.microsoft.com/office/drawing/2014/main" xmlns="" id="{214FC808-F56C-61DB-164B-24D1F66AAE9B}"/>
              </a:ext>
            </a:extLst>
          </p:cNvPr>
          <p:cNvSpPr/>
          <p:nvPr/>
        </p:nvSpPr>
        <p:spPr>
          <a:xfrm>
            <a:off x="10587480" y="2810973"/>
            <a:ext cx="1102360" cy="820294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en-US" sz="18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100.00</a:t>
            </a:r>
            <a:endParaRPr lang="th-TH" sz="1800" b="1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1" name="สี่เหลี่ยมผืนผ้า: มุมมน 20">
            <a:extLst>
              <a:ext uri="{FF2B5EF4-FFF2-40B4-BE49-F238E27FC236}">
                <a16:creationId xmlns:a16="http://schemas.microsoft.com/office/drawing/2014/main" xmlns="" id="{FB1FF080-CC90-DBC5-796D-20FDD3DE88E8}"/>
              </a:ext>
            </a:extLst>
          </p:cNvPr>
          <p:cNvSpPr/>
          <p:nvPr/>
        </p:nvSpPr>
        <p:spPr>
          <a:xfrm>
            <a:off x="5337312" y="4718564"/>
            <a:ext cx="1558587" cy="820294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800" b="1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เบิกจ่ายแล้ว</a:t>
            </a:r>
          </a:p>
        </p:txBody>
      </p:sp>
      <p:sp>
        <p:nvSpPr>
          <p:cNvPr id="23" name="สี่เหลี่ยมผืนผ้า: มุมมน 22">
            <a:extLst>
              <a:ext uri="{FF2B5EF4-FFF2-40B4-BE49-F238E27FC236}">
                <a16:creationId xmlns:a16="http://schemas.microsoft.com/office/drawing/2014/main" xmlns="" id="{9E7BCE7B-D6F5-8571-98E6-AAF5F9F84C8A}"/>
              </a:ext>
            </a:extLst>
          </p:cNvPr>
          <p:cNvSpPr/>
          <p:nvPr/>
        </p:nvSpPr>
        <p:spPr>
          <a:xfrm>
            <a:off x="7021162" y="4720438"/>
            <a:ext cx="1102360" cy="82029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en-US" sz="1800" b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576</a:t>
            </a:r>
            <a:endParaRPr lang="th-TH" sz="1800" b="1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4" name="สี่เหลี่ยมผืนผ้า: มุมมน 23">
            <a:extLst>
              <a:ext uri="{FF2B5EF4-FFF2-40B4-BE49-F238E27FC236}">
                <a16:creationId xmlns:a16="http://schemas.microsoft.com/office/drawing/2014/main" xmlns="" id="{714ABF33-C6FA-CB58-F35B-28AA961078E8}"/>
              </a:ext>
            </a:extLst>
          </p:cNvPr>
          <p:cNvSpPr/>
          <p:nvPr/>
        </p:nvSpPr>
        <p:spPr>
          <a:xfrm>
            <a:off x="8248784" y="4719565"/>
            <a:ext cx="2213434" cy="82029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en-US" sz="1800" b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78</a:t>
            </a:r>
            <a:r>
              <a:rPr lang="th-TH" sz="1800" b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</a:t>
            </a:r>
            <a:r>
              <a:rPr lang="en-US" sz="1800" b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122</a:t>
            </a:r>
            <a:r>
              <a:rPr lang="th-TH" sz="1800" b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</a:t>
            </a:r>
            <a:r>
              <a:rPr lang="en-US" sz="1800" b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224.26</a:t>
            </a:r>
            <a:endParaRPr lang="th-TH" sz="1800" b="1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5" name="สี่เหลี่ยมผืนผ้า: มุมมน 24">
            <a:extLst>
              <a:ext uri="{FF2B5EF4-FFF2-40B4-BE49-F238E27FC236}">
                <a16:creationId xmlns:a16="http://schemas.microsoft.com/office/drawing/2014/main" xmlns="" id="{193DF726-5F9F-C5B6-65BF-D0DDAD682E8E}"/>
              </a:ext>
            </a:extLst>
          </p:cNvPr>
          <p:cNvSpPr/>
          <p:nvPr/>
        </p:nvSpPr>
        <p:spPr>
          <a:xfrm>
            <a:off x="10587480" y="4706623"/>
            <a:ext cx="1102360" cy="82029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en-US" sz="18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92.60</a:t>
            </a:r>
            <a:endParaRPr lang="th-TH" sz="1800" b="1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สี่เหลี่ยมผืนผ้า: มุมมน 2">
            <a:extLst>
              <a:ext uri="{FF2B5EF4-FFF2-40B4-BE49-F238E27FC236}">
                <a16:creationId xmlns:a16="http://schemas.microsoft.com/office/drawing/2014/main" xmlns="" id="{A4065A03-3780-5CA6-D4AB-8C64BC799310}"/>
              </a:ext>
            </a:extLst>
          </p:cNvPr>
          <p:cNvSpPr/>
          <p:nvPr/>
        </p:nvSpPr>
        <p:spPr>
          <a:xfrm>
            <a:off x="5337311" y="3768589"/>
            <a:ext cx="1558587" cy="820294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800" b="1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อยู่ระหว่างดำเนินการ</a:t>
            </a:r>
          </a:p>
        </p:txBody>
      </p:sp>
      <p:sp>
        <p:nvSpPr>
          <p:cNvPr id="4" name="สี่เหลี่ยมผืนผ้า: มุมมน 3">
            <a:extLst>
              <a:ext uri="{FF2B5EF4-FFF2-40B4-BE49-F238E27FC236}">
                <a16:creationId xmlns:a16="http://schemas.microsoft.com/office/drawing/2014/main" xmlns="" id="{7CAD23AC-9C41-8DD2-6012-E117F4EEF92D}"/>
              </a:ext>
            </a:extLst>
          </p:cNvPr>
          <p:cNvSpPr/>
          <p:nvPr/>
        </p:nvSpPr>
        <p:spPr>
          <a:xfrm>
            <a:off x="7021162" y="3769462"/>
            <a:ext cx="1102360" cy="820294"/>
          </a:xfrm>
          <a:prstGeom prst="roundRect">
            <a:avLst/>
          </a:prstGeom>
          <a:solidFill>
            <a:srgbClr val="FFC000"/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en-US" sz="18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46</a:t>
            </a:r>
            <a:endParaRPr lang="th-TH" sz="1800" b="1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สี่เหลี่ยมผืนผ้า: มุมมน 4">
            <a:extLst>
              <a:ext uri="{FF2B5EF4-FFF2-40B4-BE49-F238E27FC236}">
                <a16:creationId xmlns:a16="http://schemas.microsoft.com/office/drawing/2014/main" xmlns="" id="{A3D0D550-AD83-B0A7-29F8-E8F3BB475B12}"/>
              </a:ext>
            </a:extLst>
          </p:cNvPr>
          <p:cNvSpPr/>
          <p:nvPr/>
        </p:nvSpPr>
        <p:spPr>
          <a:xfrm>
            <a:off x="8248784" y="3768589"/>
            <a:ext cx="2213434" cy="820294"/>
          </a:xfrm>
          <a:prstGeom prst="roundRect">
            <a:avLst/>
          </a:prstGeom>
          <a:solidFill>
            <a:srgbClr val="FFC000"/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en-US" sz="18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28,826,086.16</a:t>
            </a:r>
            <a:endParaRPr lang="th-TH" sz="1800" b="1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สี่เหลี่ยมผืนผ้า: มุมมน 5">
            <a:extLst>
              <a:ext uri="{FF2B5EF4-FFF2-40B4-BE49-F238E27FC236}">
                <a16:creationId xmlns:a16="http://schemas.microsoft.com/office/drawing/2014/main" xmlns="" id="{1EC1A338-471F-21D3-79D1-60CE781ED6F3}"/>
              </a:ext>
            </a:extLst>
          </p:cNvPr>
          <p:cNvSpPr/>
          <p:nvPr/>
        </p:nvSpPr>
        <p:spPr>
          <a:xfrm>
            <a:off x="10587480" y="3755647"/>
            <a:ext cx="1102360" cy="820294"/>
          </a:xfrm>
          <a:prstGeom prst="roundRect">
            <a:avLst/>
          </a:prstGeom>
          <a:solidFill>
            <a:srgbClr val="FFC000"/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en-US" sz="18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7.40</a:t>
            </a:r>
            <a:endParaRPr lang="th-TH" sz="1800" b="1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9" name="รูปภาพ 8">
            <a:extLst>
              <a:ext uri="{FF2B5EF4-FFF2-40B4-BE49-F238E27FC236}">
                <a16:creationId xmlns:a16="http://schemas.microsoft.com/office/drawing/2014/main" xmlns="" id="{3D594D89-92C2-67EB-9E57-D474853B93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7071" y="1548769"/>
            <a:ext cx="4763768" cy="4164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5148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A38B4C4E-D6DE-8560-DD9F-D8C8D0FA60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6F1D5D72-6D24-71A2-2E0D-68B0AFC1C1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0315" y="244061"/>
            <a:ext cx="10656649" cy="1108084"/>
          </a:xfrm>
        </p:spPr>
        <p:txBody>
          <a:bodyPr>
            <a:noAutofit/>
          </a:bodyPr>
          <a:lstStyle/>
          <a:p>
            <a:r>
              <a:rPr lang="th-TH" sz="2400" b="1" spc="-1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การเ</a:t>
            </a:r>
            <a:r>
              <a:rPr lang="th-TH" sz="2400" b="1" spc="-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บิ</a:t>
            </a:r>
            <a:r>
              <a:rPr lang="th-TH" sz="2400" b="1" spc="-1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กจ่ายงบ</a:t>
            </a:r>
            <a:r>
              <a:rPr lang="th-TH" sz="2400" b="1" spc="-20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ค่</a:t>
            </a:r>
            <a:r>
              <a:rPr lang="th-TH" sz="2400" b="1" spc="-100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า     </a:t>
            </a:r>
            <a:r>
              <a:rPr lang="th-TH" sz="2400" b="1" spc="-1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 บริการทางก</a:t>
            </a:r>
            <a:r>
              <a:rPr lang="th-TH" sz="2400" b="1" spc="-10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า</a:t>
            </a:r>
            <a:r>
              <a:rPr lang="th-TH" sz="2400" b="1" spc="-1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รแพท</a:t>
            </a:r>
            <a:r>
              <a:rPr lang="th-TH" sz="2400" b="1" spc="-2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ย์</a:t>
            </a:r>
            <a:r>
              <a:rPr lang="th-TH" sz="2400" b="1" spc="-130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ท</a:t>
            </a:r>
            <a:r>
              <a:rPr lang="th-TH" sz="2400" b="1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ี่</a:t>
            </a:r>
            <a:r>
              <a:rPr lang="th-TH" sz="2400" b="1" spc="-10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เ</a:t>
            </a:r>
            <a:r>
              <a:rPr lang="th-TH" sz="2400" b="1" spc="-20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บิ</a:t>
            </a:r>
            <a:r>
              <a:rPr lang="th-TH" sz="2400" b="1" spc="-1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ก</a:t>
            </a:r>
            <a:r>
              <a:rPr lang="th-TH" sz="2400" b="1" spc="-20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จ่</a:t>
            </a:r>
            <a:r>
              <a:rPr lang="th-TH" sz="2400" b="1" spc="-1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าย</a:t>
            </a:r>
            <a:r>
              <a:rPr lang="th-TH" sz="2400" b="1" spc="-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ใ</a:t>
            </a:r>
            <a:r>
              <a:rPr lang="th-TH" sz="2400" b="1" spc="-1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น</a:t>
            </a:r>
            <a:r>
              <a:rPr lang="th-TH" sz="2400" b="1" spc="-10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ลั</a:t>
            </a:r>
            <a:r>
              <a:rPr lang="th-TH" sz="2400" b="1" spc="-1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กษณะงบ</a:t>
            </a:r>
            <a:r>
              <a:rPr lang="th-TH" sz="2400" b="1" spc="-2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ล</a:t>
            </a:r>
            <a:r>
              <a:rPr lang="th-TH" sz="2400" b="1" spc="-1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งทุ</a:t>
            </a:r>
            <a:r>
              <a:rPr lang="th-TH" sz="2400" b="1" spc="-1350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น</a:t>
            </a:r>
            <a:r>
              <a:rPr lang="th-TH" sz="2400" b="1" spc="-1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   </a:t>
            </a:r>
            <a:br>
              <a:rPr lang="th-TH" sz="2400" b="1" spc="-1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</a:br>
            <a:r>
              <a:rPr lang="th-TH" sz="2400" b="1" spc="-1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วงเงินระดับจังหวัด (</a:t>
            </a:r>
            <a:r>
              <a:rPr lang="en-US" sz="2400" b="1" spc="-1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2</a:t>
            </a:r>
            <a:r>
              <a:rPr lang="th-TH" sz="2400" b="1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0%)</a:t>
            </a:r>
            <a:r>
              <a:rPr lang="th-TH" sz="2400" b="1" spc="-23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   </a:t>
            </a:r>
            <a:r>
              <a:rPr lang="th-TH" sz="2400" b="1" spc="-30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ป</a:t>
            </a:r>
            <a:r>
              <a:rPr lang="th-TH" sz="2400" b="1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ี</a:t>
            </a:r>
            <a:r>
              <a:rPr lang="th-TH" sz="2400" b="1" spc="-1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งบประมาณ</a:t>
            </a:r>
            <a:r>
              <a:rPr lang="th-TH" sz="2400" b="1" spc="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 </a:t>
            </a:r>
            <a:r>
              <a:rPr lang="th-TH" sz="2400" b="1" spc="-1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256</a:t>
            </a:r>
            <a:r>
              <a:rPr lang="en-US" sz="2400" b="1" spc="-1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7</a:t>
            </a:r>
            <a:endParaRPr lang="th-TH" sz="2400" dirty="0">
              <a:solidFill>
                <a:schemeClr val="accent2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สี่เหลี่ยมผืนผ้า: มุมมน 3">
            <a:extLst>
              <a:ext uri="{FF2B5EF4-FFF2-40B4-BE49-F238E27FC236}">
                <a16:creationId xmlns:a16="http://schemas.microsoft.com/office/drawing/2014/main" xmlns="" id="{67568091-8696-D60A-5094-5B197CC8B1FA}"/>
              </a:ext>
            </a:extLst>
          </p:cNvPr>
          <p:cNvSpPr/>
          <p:nvPr/>
        </p:nvSpPr>
        <p:spPr>
          <a:xfrm>
            <a:off x="6942504" y="1865242"/>
            <a:ext cx="1102360" cy="737663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800" b="1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รายการ</a:t>
            </a:r>
          </a:p>
        </p:txBody>
      </p:sp>
      <p:sp>
        <p:nvSpPr>
          <p:cNvPr id="5" name="สี่เหลี่ยมผืนผ้า: มุมมน 4">
            <a:extLst>
              <a:ext uri="{FF2B5EF4-FFF2-40B4-BE49-F238E27FC236}">
                <a16:creationId xmlns:a16="http://schemas.microsoft.com/office/drawing/2014/main" xmlns="" id="{DDC54F08-D1B8-B647-E4CE-3E7076EEB227}"/>
              </a:ext>
            </a:extLst>
          </p:cNvPr>
          <p:cNvSpPr/>
          <p:nvPr/>
        </p:nvSpPr>
        <p:spPr>
          <a:xfrm>
            <a:off x="8170126" y="1864369"/>
            <a:ext cx="2213434" cy="737663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800" b="1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วงเงิน </a:t>
            </a:r>
            <a:r>
              <a:rPr lang="th-TH" sz="1200" b="1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(บาท)</a:t>
            </a:r>
            <a:endParaRPr lang="th-TH" sz="1800" b="1" dirty="0">
              <a:solidFill>
                <a:prstClr val="white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สี่เหลี่ยมผืนผ้า: มุมมน 5">
            <a:extLst>
              <a:ext uri="{FF2B5EF4-FFF2-40B4-BE49-F238E27FC236}">
                <a16:creationId xmlns:a16="http://schemas.microsoft.com/office/drawing/2014/main" xmlns="" id="{093A4042-D342-0AAE-AE2B-F0FD594226A3}"/>
              </a:ext>
            </a:extLst>
          </p:cNvPr>
          <p:cNvSpPr/>
          <p:nvPr/>
        </p:nvSpPr>
        <p:spPr>
          <a:xfrm>
            <a:off x="10508822" y="1863496"/>
            <a:ext cx="1102360" cy="737663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800" b="1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ร้อยละ</a:t>
            </a:r>
          </a:p>
        </p:txBody>
      </p:sp>
      <p:sp>
        <p:nvSpPr>
          <p:cNvPr id="7" name="สี่เหลี่ยมผืนผ้า: มุมมน 6">
            <a:extLst>
              <a:ext uri="{FF2B5EF4-FFF2-40B4-BE49-F238E27FC236}">
                <a16:creationId xmlns:a16="http://schemas.microsoft.com/office/drawing/2014/main" xmlns="" id="{0450A41A-85AF-65E1-8693-E5824BCA9DD8}"/>
              </a:ext>
            </a:extLst>
          </p:cNvPr>
          <p:cNvSpPr/>
          <p:nvPr/>
        </p:nvSpPr>
        <p:spPr>
          <a:xfrm>
            <a:off x="5249496" y="2713469"/>
            <a:ext cx="1567745" cy="849791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800" b="1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ทั้งหมด</a:t>
            </a:r>
          </a:p>
        </p:txBody>
      </p:sp>
      <p:sp>
        <p:nvSpPr>
          <p:cNvPr id="8" name="สี่เหลี่ยมผืนผ้า: มุมมน 7">
            <a:extLst>
              <a:ext uri="{FF2B5EF4-FFF2-40B4-BE49-F238E27FC236}">
                <a16:creationId xmlns:a16="http://schemas.microsoft.com/office/drawing/2014/main" xmlns="" id="{2FE2EB83-FA50-5EBD-7891-55A259F90800}"/>
              </a:ext>
            </a:extLst>
          </p:cNvPr>
          <p:cNvSpPr/>
          <p:nvPr/>
        </p:nvSpPr>
        <p:spPr>
          <a:xfrm>
            <a:off x="6942504" y="2727284"/>
            <a:ext cx="1102360" cy="849791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en-US" sz="18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289</a:t>
            </a:r>
            <a:endParaRPr lang="th-TH" sz="1800" b="1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" name="สี่เหลี่ยมผืนผ้า: มุมมน 8">
            <a:extLst>
              <a:ext uri="{FF2B5EF4-FFF2-40B4-BE49-F238E27FC236}">
                <a16:creationId xmlns:a16="http://schemas.microsoft.com/office/drawing/2014/main" xmlns="" id="{546F884F-F6D4-5D2F-D286-DE83112E6F54}"/>
              </a:ext>
            </a:extLst>
          </p:cNvPr>
          <p:cNvSpPr/>
          <p:nvPr/>
        </p:nvSpPr>
        <p:spPr>
          <a:xfrm>
            <a:off x="8170126" y="2726411"/>
            <a:ext cx="2213434" cy="849791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th-TH" sz="1800" b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30,556,660.13</a:t>
            </a:r>
            <a:endParaRPr lang="th-TH" sz="1800" b="1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" name="สี่เหลี่ยมผืนผ้า: มุมมน 9">
            <a:extLst>
              <a:ext uri="{FF2B5EF4-FFF2-40B4-BE49-F238E27FC236}">
                <a16:creationId xmlns:a16="http://schemas.microsoft.com/office/drawing/2014/main" xmlns="" id="{5FA77F38-745B-B153-C7A1-3BDA4CDCCC86}"/>
              </a:ext>
            </a:extLst>
          </p:cNvPr>
          <p:cNvSpPr/>
          <p:nvPr/>
        </p:nvSpPr>
        <p:spPr>
          <a:xfrm>
            <a:off x="10508822" y="2713469"/>
            <a:ext cx="1102360" cy="849791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en-US" sz="18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100.00</a:t>
            </a:r>
            <a:endParaRPr lang="th-TH" sz="1800" b="1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1" name="สี่เหลี่ยมผืนผ้า: มุมมน 10">
            <a:extLst>
              <a:ext uri="{FF2B5EF4-FFF2-40B4-BE49-F238E27FC236}">
                <a16:creationId xmlns:a16="http://schemas.microsoft.com/office/drawing/2014/main" xmlns="" id="{0B6BB4D8-1029-FB5E-F0F6-4A0386EEC065}"/>
              </a:ext>
            </a:extLst>
          </p:cNvPr>
          <p:cNvSpPr/>
          <p:nvPr/>
        </p:nvSpPr>
        <p:spPr>
          <a:xfrm>
            <a:off x="5249496" y="4666751"/>
            <a:ext cx="1567745" cy="849791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800" b="1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เบิกจ่ายแล้ว</a:t>
            </a:r>
          </a:p>
        </p:txBody>
      </p:sp>
      <p:sp>
        <p:nvSpPr>
          <p:cNvPr id="13" name="สี่เหลี่ยมผืนผ้า: มุมมน 12">
            <a:extLst>
              <a:ext uri="{FF2B5EF4-FFF2-40B4-BE49-F238E27FC236}">
                <a16:creationId xmlns:a16="http://schemas.microsoft.com/office/drawing/2014/main" xmlns="" id="{D58129A9-44D1-18E5-5616-C42A6085C11E}"/>
              </a:ext>
            </a:extLst>
          </p:cNvPr>
          <p:cNvSpPr/>
          <p:nvPr/>
        </p:nvSpPr>
        <p:spPr>
          <a:xfrm>
            <a:off x="6942504" y="4668625"/>
            <a:ext cx="1102360" cy="849791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th-TH" sz="1800" b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</a:t>
            </a:r>
            <a:r>
              <a:rPr lang="en-US" sz="1800" b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74</a:t>
            </a:r>
            <a:endParaRPr lang="th-TH" sz="1800" b="1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2" name="สี่เหลี่ยมผืนผ้า: มุมมน 21">
            <a:extLst>
              <a:ext uri="{FF2B5EF4-FFF2-40B4-BE49-F238E27FC236}">
                <a16:creationId xmlns:a16="http://schemas.microsoft.com/office/drawing/2014/main" xmlns="" id="{F54A6939-F2D0-8C3C-8FFB-EF60CC7B6C0B}"/>
              </a:ext>
            </a:extLst>
          </p:cNvPr>
          <p:cNvSpPr/>
          <p:nvPr/>
        </p:nvSpPr>
        <p:spPr>
          <a:xfrm>
            <a:off x="8170126" y="4667752"/>
            <a:ext cx="2213434" cy="849791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th-TH" sz="1800" b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</a:t>
            </a:r>
            <a:r>
              <a:rPr lang="en-US" sz="1800" b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</a:t>
            </a:r>
            <a:r>
              <a:rPr lang="th-TH" sz="1800" b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</a:t>
            </a:r>
            <a:r>
              <a:rPr lang="en-US" sz="1800" b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114</a:t>
            </a:r>
            <a:r>
              <a:rPr lang="th-TH" sz="1800" b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</a:t>
            </a:r>
            <a:r>
              <a:rPr lang="en-US" sz="1800" b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396</a:t>
            </a:r>
            <a:r>
              <a:rPr lang="th-TH" sz="1800" b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  <a:r>
              <a:rPr lang="en-US" sz="1800" b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39</a:t>
            </a:r>
            <a:endParaRPr lang="th-TH" sz="1800" b="1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6" name="สี่เหลี่ยมผืนผ้า: มุมมน 25">
            <a:extLst>
              <a:ext uri="{FF2B5EF4-FFF2-40B4-BE49-F238E27FC236}">
                <a16:creationId xmlns:a16="http://schemas.microsoft.com/office/drawing/2014/main" xmlns="" id="{B9381B90-66B5-D1D2-398A-3FEEB61C24B1}"/>
              </a:ext>
            </a:extLst>
          </p:cNvPr>
          <p:cNvSpPr/>
          <p:nvPr/>
        </p:nvSpPr>
        <p:spPr>
          <a:xfrm>
            <a:off x="10508822" y="4654810"/>
            <a:ext cx="1102360" cy="849791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th-TH" sz="1800" b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</a:t>
            </a:r>
            <a:r>
              <a:rPr lang="en-US" sz="1800" b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</a:t>
            </a:r>
            <a:r>
              <a:rPr lang="th-TH" sz="1800" b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  <a:r>
              <a:rPr lang="en-US" sz="1800" b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81</a:t>
            </a:r>
            <a:endParaRPr lang="th-TH" sz="1800" b="1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0" name="สี่เหลี่ยมผืนผ้า: มุมมน 29">
            <a:extLst>
              <a:ext uri="{FF2B5EF4-FFF2-40B4-BE49-F238E27FC236}">
                <a16:creationId xmlns:a16="http://schemas.microsoft.com/office/drawing/2014/main" xmlns="" id="{0361C45D-AFB7-47A2-D83E-4406C2162DDB}"/>
              </a:ext>
            </a:extLst>
          </p:cNvPr>
          <p:cNvSpPr/>
          <p:nvPr/>
        </p:nvSpPr>
        <p:spPr>
          <a:xfrm>
            <a:off x="5249496" y="3700581"/>
            <a:ext cx="1567745" cy="849791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800" b="1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อยู่ระหว่างดำเนินการ</a:t>
            </a:r>
          </a:p>
        </p:txBody>
      </p:sp>
      <p:sp>
        <p:nvSpPr>
          <p:cNvPr id="31" name="สี่เหลี่ยมผืนผ้า: มุมมน 30">
            <a:extLst>
              <a:ext uri="{FF2B5EF4-FFF2-40B4-BE49-F238E27FC236}">
                <a16:creationId xmlns:a16="http://schemas.microsoft.com/office/drawing/2014/main" xmlns="" id="{28D0351F-2409-85C3-5FF9-BA683CA154D1}"/>
              </a:ext>
            </a:extLst>
          </p:cNvPr>
          <p:cNvSpPr/>
          <p:nvPr/>
        </p:nvSpPr>
        <p:spPr>
          <a:xfrm>
            <a:off x="6942505" y="3701454"/>
            <a:ext cx="1102360" cy="849791"/>
          </a:xfrm>
          <a:prstGeom prst="roundRect">
            <a:avLst/>
          </a:prstGeom>
          <a:solidFill>
            <a:srgbClr val="FFC000"/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en-US" sz="18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15</a:t>
            </a:r>
            <a:endParaRPr lang="th-TH" sz="1800" b="1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2" name="สี่เหลี่ยมผืนผ้า: มุมมน 31">
            <a:extLst>
              <a:ext uri="{FF2B5EF4-FFF2-40B4-BE49-F238E27FC236}">
                <a16:creationId xmlns:a16="http://schemas.microsoft.com/office/drawing/2014/main" xmlns="" id="{9CA596A5-ABD5-EFCD-7B6D-13528E471D64}"/>
              </a:ext>
            </a:extLst>
          </p:cNvPr>
          <p:cNvSpPr/>
          <p:nvPr/>
        </p:nvSpPr>
        <p:spPr>
          <a:xfrm>
            <a:off x="8170127" y="3700581"/>
            <a:ext cx="2213434" cy="849791"/>
          </a:xfrm>
          <a:prstGeom prst="roundRect">
            <a:avLst/>
          </a:prstGeom>
          <a:solidFill>
            <a:srgbClr val="FFC000"/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th-TH" sz="18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8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4,442,263.74</a:t>
            </a:r>
            <a:endParaRPr lang="th-TH" sz="1800" b="1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3" name="สี่เหลี่ยมผืนผ้า: มุมมน 32">
            <a:extLst>
              <a:ext uri="{FF2B5EF4-FFF2-40B4-BE49-F238E27FC236}">
                <a16:creationId xmlns:a16="http://schemas.microsoft.com/office/drawing/2014/main" xmlns="" id="{4649EB88-CE5E-E498-D9A4-3BA5A353D5D5}"/>
              </a:ext>
            </a:extLst>
          </p:cNvPr>
          <p:cNvSpPr/>
          <p:nvPr/>
        </p:nvSpPr>
        <p:spPr>
          <a:xfrm>
            <a:off x="10508823" y="3687639"/>
            <a:ext cx="1102360" cy="849791"/>
          </a:xfrm>
          <a:prstGeom prst="roundRect">
            <a:avLst/>
          </a:prstGeom>
          <a:solidFill>
            <a:srgbClr val="FFC000"/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en-US" sz="18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5.19</a:t>
            </a:r>
            <a:endParaRPr lang="th-TH" sz="1800" b="1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2" name="รูปภาพ 11">
            <a:extLst>
              <a:ext uri="{FF2B5EF4-FFF2-40B4-BE49-F238E27FC236}">
                <a16:creationId xmlns:a16="http://schemas.microsoft.com/office/drawing/2014/main" xmlns="" id="{8641349B-E312-C8C3-8BB3-8C510705E27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19394"/>
          <a:stretch/>
        </p:blipFill>
        <p:spPr>
          <a:xfrm>
            <a:off x="326824" y="1352145"/>
            <a:ext cx="4513533" cy="4904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4931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AABCEC82-A414-0E9B-5B04-6A92690CD1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3B96338C-95B0-B0BA-49B5-EF2865750A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0315" y="244061"/>
            <a:ext cx="10656649" cy="1108084"/>
          </a:xfrm>
        </p:spPr>
        <p:txBody>
          <a:bodyPr>
            <a:noAutofit/>
          </a:bodyPr>
          <a:lstStyle/>
          <a:p>
            <a: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การเ</a:t>
            </a:r>
            <a:r>
              <a:rPr lang="th-TH" sz="2400" b="1" spc="-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บิ</a:t>
            </a:r>
            <a: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กจ่ายงบ</a:t>
            </a:r>
            <a:r>
              <a:rPr lang="th-TH" sz="2400" b="1" spc="-20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ค่</a:t>
            </a:r>
            <a:r>
              <a:rPr lang="th-TH" sz="2400" b="1" spc="-100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า     </a:t>
            </a:r>
            <a: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 บริการทางก</a:t>
            </a:r>
            <a:r>
              <a:rPr lang="th-TH" sz="2400" b="1" spc="-10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า</a:t>
            </a:r>
            <a: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รแพท</a:t>
            </a:r>
            <a:r>
              <a:rPr lang="th-TH" sz="2400" b="1" spc="-2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ย์</a:t>
            </a:r>
            <a:r>
              <a:rPr lang="th-TH" sz="2400" b="1" spc="-130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ท</a:t>
            </a:r>
            <a:r>
              <a:rPr lang="th-TH" sz="2400" b="1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ี่</a:t>
            </a:r>
            <a:r>
              <a:rPr lang="th-TH" sz="2400" b="1" spc="-10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เ</a:t>
            </a:r>
            <a:r>
              <a:rPr lang="th-TH" sz="2400" b="1" spc="-20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บิ</a:t>
            </a:r>
            <a: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ก</a:t>
            </a:r>
            <a:r>
              <a:rPr lang="th-TH" sz="2400" b="1" spc="-20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จ่</a:t>
            </a:r>
            <a: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าย</a:t>
            </a:r>
            <a:r>
              <a:rPr lang="th-TH" sz="2400" b="1" spc="-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ใ</a:t>
            </a:r>
            <a: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น</a:t>
            </a:r>
            <a:r>
              <a:rPr lang="th-TH" sz="2400" b="1" spc="-10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ลั</a:t>
            </a:r>
            <a: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กษณะงบ</a:t>
            </a:r>
            <a:r>
              <a:rPr lang="th-TH" sz="2400" b="1" spc="-2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ล</a:t>
            </a:r>
            <a: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งทุ</a:t>
            </a:r>
            <a:r>
              <a:rPr lang="th-TH" sz="2400" b="1" spc="-1350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น</a:t>
            </a:r>
            <a: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   </a:t>
            </a:r>
            <a:b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</a:br>
            <a: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วงเงินระดับเขต (</a:t>
            </a:r>
            <a:r>
              <a:rPr lang="en-US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1</a:t>
            </a:r>
            <a:r>
              <a:rPr lang="th-TH" sz="2400" b="1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0%)</a:t>
            </a:r>
            <a:r>
              <a:rPr lang="th-TH" sz="2400" b="1" spc="-23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   </a:t>
            </a:r>
            <a:r>
              <a:rPr lang="th-TH" sz="2400" b="1" spc="-30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ป</a:t>
            </a:r>
            <a:r>
              <a:rPr lang="th-TH" sz="2400" b="1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ี</a:t>
            </a:r>
            <a: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งบประมาณ</a:t>
            </a:r>
            <a:r>
              <a:rPr lang="th-TH" sz="2400" b="1" spc="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 </a:t>
            </a:r>
            <a: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256</a:t>
            </a:r>
            <a:r>
              <a:rPr lang="en-US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7</a:t>
            </a:r>
            <a:endParaRPr lang="th-TH" sz="2400" dirty="0">
              <a:solidFill>
                <a:schemeClr val="accent6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สี่เหลี่ยมผืนผ้า: มุมมน 2">
            <a:extLst>
              <a:ext uri="{FF2B5EF4-FFF2-40B4-BE49-F238E27FC236}">
                <a16:creationId xmlns:a16="http://schemas.microsoft.com/office/drawing/2014/main" xmlns="" id="{41CCF070-4C90-9C30-56C2-5F8D68269644}"/>
              </a:ext>
            </a:extLst>
          </p:cNvPr>
          <p:cNvSpPr/>
          <p:nvPr/>
        </p:nvSpPr>
        <p:spPr>
          <a:xfrm>
            <a:off x="7050658" y="1792880"/>
            <a:ext cx="1102360" cy="737663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800" b="1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รายการ</a:t>
            </a:r>
          </a:p>
        </p:txBody>
      </p:sp>
      <p:sp>
        <p:nvSpPr>
          <p:cNvPr id="4" name="สี่เหลี่ยมผืนผ้า: มุมมน 3">
            <a:extLst>
              <a:ext uri="{FF2B5EF4-FFF2-40B4-BE49-F238E27FC236}">
                <a16:creationId xmlns:a16="http://schemas.microsoft.com/office/drawing/2014/main" xmlns="" id="{AA4DDFCE-F220-02B8-02D7-1DFC3DA6B3AD}"/>
              </a:ext>
            </a:extLst>
          </p:cNvPr>
          <p:cNvSpPr/>
          <p:nvPr/>
        </p:nvSpPr>
        <p:spPr>
          <a:xfrm>
            <a:off x="8278280" y="1792007"/>
            <a:ext cx="2213434" cy="737663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800" b="1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วงเงิน </a:t>
            </a:r>
            <a:r>
              <a:rPr lang="th-TH" sz="1200" b="1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(บาท)</a:t>
            </a:r>
            <a:endParaRPr lang="th-TH" sz="1800" b="1" dirty="0">
              <a:solidFill>
                <a:prstClr val="white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สี่เหลี่ยมผืนผ้า: มุมมน 5">
            <a:extLst>
              <a:ext uri="{FF2B5EF4-FFF2-40B4-BE49-F238E27FC236}">
                <a16:creationId xmlns:a16="http://schemas.microsoft.com/office/drawing/2014/main" xmlns="" id="{F0FFEA68-BAA5-4883-5C0B-71FC287ACB6D}"/>
              </a:ext>
            </a:extLst>
          </p:cNvPr>
          <p:cNvSpPr/>
          <p:nvPr/>
        </p:nvSpPr>
        <p:spPr>
          <a:xfrm>
            <a:off x="10616976" y="1791134"/>
            <a:ext cx="1102360" cy="737663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800" b="1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ร้อยละ</a:t>
            </a:r>
          </a:p>
        </p:txBody>
      </p:sp>
      <p:sp>
        <p:nvSpPr>
          <p:cNvPr id="7" name="สี่เหลี่ยมผืนผ้า: มุมมน 6">
            <a:extLst>
              <a:ext uri="{FF2B5EF4-FFF2-40B4-BE49-F238E27FC236}">
                <a16:creationId xmlns:a16="http://schemas.microsoft.com/office/drawing/2014/main" xmlns="" id="{AFD3AC63-625F-5585-F3C9-1FDA69A9E14A}"/>
              </a:ext>
            </a:extLst>
          </p:cNvPr>
          <p:cNvSpPr/>
          <p:nvPr/>
        </p:nvSpPr>
        <p:spPr>
          <a:xfrm>
            <a:off x="5307496" y="2641108"/>
            <a:ext cx="1617899" cy="925368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800" b="1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ทั้งหมด</a:t>
            </a:r>
          </a:p>
        </p:txBody>
      </p:sp>
      <p:sp>
        <p:nvSpPr>
          <p:cNvPr id="8" name="สี่เหลี่ยมผืนผ้า: มุมมน 7">
            <a:extLst>
              <a:ext uri="{FF2B5EF4-FFF2-40B4-BE49-F238E27FC236}">
                <a16:creationId xmlns:a16="http://schemas.microsoft.com/office/drawing/2014/main" xmlns="" id="{33BD8C14-8988-5EE4-6122-F27402DA31B9}"/>
              </a:ext>
            </a:extLst>
          </p:cNvPr>
          <p:cNvSpPr/>
          <p:nvPr/>
        </p:nvSpPr>
        <p:spPr>
          <a:xfrm>
            <a:off x="7050658" y="2654923"/>
            <a:ext cx="1102360" cy="925368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en-US" sz="18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42</a:t>
            </a:r>
            <a:endParaRPr lang="th-TH" sz="1800" b="1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" name="สี่เหลี่ยมผืนผ้า: มุมมน 8">
            <a:extLst>
              <a:ext uri="{FF2B5EF4-FFF2-40B4-BE49-F238E27FC236}">
                <a16:creationId xmlns:a16="http://schemas.microsoft.com/office/drawing/2014/main" xmlns="" id="{80F7189C-B348-2BFF-6676-4CABE188B541}"/>
              </a:ext>
            </a:extLst>
          </p:cNvPr>
          <p:cNvSpPr/>
          <p:nvPr/>
        </p:nvSpPr>
        <p:spPr>
          <a:xfrm>
            <a:off x="8278280" y="2654050"/>
            <a:ext cx="2213434" cy="925368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th-TH" sz="1800" b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14,853,000.00</a:t>
            </a:r>
            <a:endParaRPr lang="th-TH" sz="1800" b="1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" name="สี่เหลี่ยมผืนผ้า: มุมมน 9">
            <a:extLst>
              <a:ext uri="{FF2B5EF4-FFF2-40B4-BE49-F238E27FC236}">
                <a16:creationId xmlns:a16="http://schemas.microsoft.com/office/drawing/2014/main" xmlns="" id="{C355A934-097A-9088-93C3-DBAEB31E0AA0}"/>
              </a:ext>
            </a:extLst>
          </p:cNvPr>
          <p:cNvSpPr/>
          <p:nvPr/>
        </p:nvSpPr>
        <p:spPr>
          <a:xfrm>
            <a:off x="10616976" y="2641108"/>
            <a:ext cx="1102360" cy="925368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en-US" sz="18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100.00</a:t>
            </a:r>
            <a:endParaRPr lang="th-TH" sz="1800" b="1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1" name="สี่เหลี่ยมผืนผ้า: มุมมน 10">
            <a:extLst>
              <a:ext uri="{FF2B5EF4-FFF2-40B4-BE49-F238E27FC236}">
                <a16:creationId xmlns:a16="http://schemas.microsoft.com/office/drawing/2014/main" xmlns="" id="{93BEBFC0-69B9-3107-D9F6-BCDED5CADD3D}"/>
              </a:ext>
            </a:extLst>
          </p:cNvPr>
          <p:cNvSpPr/>
          <p:nvPr/>
        </p:nvSpPr>
        <p:spPr>
          <a:xfrm>
            <a:off x="5307496" y="4753418"/>
            <a:ext cx="1617899" cy="925368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800" b="1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เบิกจ่ายแล้ว</a:t>
            </a:r>
          </a:p>
        </p:txBody>
      </p:sp>
      <p:sp>
        <p:nvSpPr>
          <p:cNvPr id="13" name="สี่เหลี่ยมผืนผ้า: มุมมน 12">
            <a:extLst>
              <a:ext uri="{FF2B5EF4-FFF2-40B4-BE49-F238E27FC236}">
                <a16:creationId xmlns:a16="http://schemas.microsoft.com/office/drawing/2014/main" xmlns="" id="{D88D8F39-071E-FAF6-E170-A41B87595FBC}"/>
              </a:ext>
            </a:extLst>
          </p:cNvPr>
          <p:cNvSpPr/>
          <p:nvPr/>
        </p:nvSpPr>
        <p:spPr>
          <a:xfrm>
            <a:off x="7050658" y="4755292"/>
            <a:ext cx="1102360" cy="925368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en-US" sz="18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36</a:t>
            </a:r>
            <a:endParaRPr lang="th-TH" sz="1800" b="1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2" name="สี่เหลี่ยมผืนผ้า: มุมมน 21">
            <a:extLst>
              <a:ext uri="{FF2B5EF4-FFF2-40B4-BE49-F238E27FC236}">
                <a16:creationId xmlns:a16="http://schemas.microsoft.com/office/drawing/2014/main" xmlns="" id="{4BDFADB6-A436-A466-615D-75C4E1CFDA47}"/>
              </a:ext>
            </a:extLst>
          </p:cNvPr>
          <p:cNvSpPr/>
          <p:nvPr/>
        </p:nvSpPr>
        <p:spPr>
          <a:xfrm>
            <a:off x="8278280" y="4754419"/>
            <a:ext cx="2213434" cy="925368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th-TH" sz="1800" b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</a:t>
            </a:r>
            <a:r>
              <a:rPr lang="en-US" sz="1800" b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</a:t>
            </a:r>
            <a:r>
              <a:rPr lang="th-TH" sz="1800" b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</a:t>
            </a:r>
            <a:r>
              <a:rPr lang="en-US" sz="1800" b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14</a:t>
            </a:r>
            <a:r>
              <a:rPr lang="th-TH" sz="1800" b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3,000.00</a:t>
            </a:r>
            <a:endParaRPr lang="th-TH" sz="1800" b="1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6" name="สี่เหลี่ยมผืนผ้า: มุมมน 25">
            <a:extLst>
              <a:ext uri="{FF2B5EF4-FFF2-40B4-BE49-F238E27FC236}">
                <a16:creationId xmlns:a16="http://schemas.microsoft.com/office/drawing/2014/main" xmlns="" id="{7CC6BDC2-BFB6-DBCB-8982-B730D9B41AD3}"/>
              </a:ext>
            </a:extLst>
          </p:cNvPr>
          <p:cNvSpPr/>
          <p:nvPr/>
        </p:nvSpPr>
        <p:spPr>
          <a:xfrm>
            <a:off x="10616976" y="4741477"/>
            <a:ext cx="1102360" cy="925368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en-US" sz="18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85.71</a:t>
            </a:r>
            <a:endParaRPr lang="th-TH" sz="1800" b="1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0" name="สี่เหลี่ยมผืนผ้า: มุมมน 29">
            <a:extLst>
              <a:ext uri="{FF2B5EF4-FFF2-40B4-BE49-F238E27FC236}">
                <a16:creationId xmlns:a16="http://schemas.microsoft.com/office/drawing/2014/main" xmlns="" id="{9C2154A0-7786-B0C0-7F67-5DD87E36F808}"/>
              </a:ext>
            </a:extLst>
          </p:cNvPr>
          <p:cNvSpPr/>
          <p:nvPr/>
        </p:nvSpPr>
        <p:spPr>
          <a:xfrm>
            <a:off x="5307496" y="3693384"/>
            <a:ext cx="1617899" cy="925368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800" b="1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อยู่ระหว่างดำเนินการ</a:t>
            </a:r>
          </a:p>
        </p:txBody>
      </p:sp>
      <p:sp>
        <p:nvSpPr>
          <p:cNvPr id="31" name="สี่เหลี่ยมผืนผ้า: มุมมน 30">
            <a:extLst>
              <a:ext uri="{FF2B5EF4-FFF2-40B4-BE49-F238E27FC236}">
                <a16:creationId xmlns:a16="http://schemas.microsoft.com/office/drawing/2014/main" xmlns="" id="{0D72311A-72D0-B3FE-CB26-DAE9588D2FFD}"/>
              </a:ext>
            </a:extLst>
          </p:cNvPr>
          <p:cNvSpPr/>
          <p:nvPr/>
        </p:nvSpPr>
        <p:spPr>
          <a:xfrm>
            <a:off x="7050659" y="3692602"/>
            <a:ext cx="1102360" cy="925368"/>
          </a:xfrm>
          <a:prstGeom prst="roundRect">
            <a:avLst/>
          </a:prstGeom>
          <a:solidFill>
            <a:srgbClr val="FFC000"/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en-US" sz="18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</a:t>
            </a:r>
            <a:endParaRPr lang="th-TH" sz="1800" b="1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2" name="สี่เหลี่ยมผืนผ้า: มุมมน 31">
            <a:extLst>
              <a:ext uri="{FF2B5EF4-FFF2-40B4-BE49-F238E27FC236}">
                <a16:creationId xmlns:a16="http://schemas.microsoft.com/office/drawing/2014/main" xmlns="" id="{9290752B-A792-785A-43DD-A1D643113787}"/>
              </a:ext>
            </a:extLst>
          </p:cNvPr>
          <p:cNvSpPr/>
          <p:nvPr/>
        </p:nvSpPr>
        <p:spPr>
          <a:xfrm>
            <a:off x="8278281" y="3691729"/>
            <a:ext cx="2213434" cy="925368"/>
          </a:xfrm>
          <a:prstGeom prst="roundRect">
            <a:avLst/>
          </a:prstGeom>
          <a:solidFill>
            <a:srgbClr val="FFC000"/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en-US" sz="1800" b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3,710,000</a:t>
            </a:r>
            <a:r>
              <a:rPr lang="th-TH" sz="1800" b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.00</a:t>
            </a:r>
            <a:r>
              <a:rPr lang="th-TH" sz="18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</p:txBody>
      </p:sp>
      <p:sp>
        <p:nvSpPr>
          <p:cNvPr id="33" name="สี่เหลี่ยมผืนผ้า: มุมมน 32">
            <a:extLst>
              <a:ext uri="{FF2B5EF4-FFF2-40B4-BE49-F238E27FC236}">
                <a16:creationId xmlns:a16="http://schemas.microsoft.com/office/drawing/2014/main" xmlns="" id="{2FA5793D-441C-D4AB-E605-B069D3067023}"/>
              </a:ext>
            </a:extLst>
          </p:cNvPr>
          <p:cNvSpPr/>
          <p:nvPr/>
        </p:nvSpPr>
        <p:spPr>
          <a:xfrm>
            <a:off x="10616977" y="3678787"/>
            <a:ext cx="1102360" cy="925368"/>
          </a:xfrm>
          <a:prstGeom prst="roundRect">
            <a:avLst/>
          </a:prstGeom>
          <a:solidFill>
            <a:srgbClr val="FFC000"/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en-US" sz="18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14.29</a:t>
            </a:r>
            <a:endParaRPr lang="th-TH" sz="1800" b="1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2" name="รูปภาพ 11">
            <a:extLst>
              <a:ext uri="{FF2B5EF4-FFF2-40B4-BE49-F238E27FC236}">
                <a16:creationId xmlns:a16="http://schemas.microsoft.com/office/drawing/2014/main" xmlns="" id="{EB727E43-D9ED-FCAE-1061-29C7D12A623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15673"/>
          <a:stretch/>
        </p:blipFill>
        <p:spPr>
          <a:xfrm>
            <a:off x="264874" y="1448278"/>
            <a:ext cx="4734509" cy="5065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939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A67EE210-48FA-1CAF-C733-D5857D8C0E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AF0DC996-9294-8AF7-375C-D8A1DE344C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26795"/>
          </a:xfrm>
        </p:spPr>
        <p:txBody>
          <a:bodyPr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รายงานความก้าวหน้าการเบิกจ่ายงบค่าบริการทางการแพทย์ที่เบิกจ่ายในลักษณะงบลงทุน ปีงบประมาณ พ.ศ.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2567</a:t>
            </a:r>
            <a:r>
              <a:rPr lang="en-US" sz="20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หน่วยงานในสังกัด สป.สธ.   เขตสุขภาพที่  8</a:t>
            </a:r>
            <a:r>
              <a:rPr lang="th-TH" sz="20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จังหวัดอุดรธานี</a:t>
            </a:r>
            <a:endParaRPr lang="th-TH" sz="2000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4" name="รูปภาพ 3">
            <a:extLst>
              <a:ext uri="{FF2B5EF4-FFF2-40B4-BE49-F238E27FC236}">
                <a16:creationId xmlns:a16="http://schemas.microsoft.com/office/drawing/2014/main" xmlns="" id="{CCB91919-30EA-0C92-8CFE-587A9ABC9DD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20051"/>
          <a:stretch/>
        </p:blipFill>
        <p:spPr>
          <a:xfrm>
            <a:off x="2426972" y="1209364"/>
            <a:ext cx="5454758" cy="5708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5795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D0F45A24-D692-0C25-DF41-46C7F1E661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0740" y="365126"/>
            <a:ext cx="11023060" cy="763284"/>
          </a:xfrm>
        </p:spPr>
        <p:txBody>
          <a:bodyPr>
            <a:normAutofit/>
          </a:bodyPr>
          <a:lstStyle/>
          <a:p>
            <a:r>
              <a:rPr lang="th-TH" sz="1800" b="1" i="0" u="none" strike="noStrike" dirty="0">
                <a:solidFill>
                  <a:srgbClr val="0070C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สรุปสถานะการดำเนินงาน (ตามจำนวนรายการ) ปีงบประมาณ 2567</a:t>
            </a:r>
            <a:r>
              <a:rPr lang="th-TH" sz="1800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br>
              <a:rPr lang="th-TH" sz="1800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1800" b="1" i="0" u="none" strike="noStrike" dirty="0">
                <a:solidFill>
                  <a:srgbClr val="0070C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ในสังกัด สป.สธ. เขต 08 อุดรธานี จังหวัด อุดรธานี</a:t>
            </a:r>
            <a:r>
              <a:rPr lang="th-TH" sz="1800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</p:txBody>
      </p:sp>
      <p:graphicFrame>
        <p:nvGraphicFramePr>
          <p:cNvPr id="5" name="ตาราง 4">
            <a:extLst>
              <a:ext uri="{FF2B5EF4-FFF2-40B4-BE49-F238E27FC236}">
                <a16:creationId xmlns:a16="http://schemas.microsoft.com/office/drawing/2014/main" xmlns="" id="{770B0719-8A15-8A00-B992-2A680E9A0D1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98626734"/>
              </p:ext>
            </p:extLst>
          </p:nvPr>
        </p:nvGraphicFramePr>
        <p:xfrm>
          <a:off x="642026" y="1352145"/>
          <a:ext cx="11023060" cy="4824653"/>
        </p:xfrm>
        <a:graphic>
          <a:graphicData uri="http://schemas.openxmlformats.org/drawingml/2006/table">
            <a:tbl>
              <a:tblPr/>
              <a:tblGrid>
                <a:gridCol w="633212">
                  <a:extLst>
                    <a:ext uri="{9D8B030D-6E8A-4147-A177-3AD203B41FA5}">
                      <a16:colId xmlns:a16="http://schemas.microsoft.com/office/drawing/2014/main" xmlns="" val="2314383462"/>
                    </a:ext>
                  </a:extLst>
                </a:gridCol>
                <a:gridCol w="1331038">
                  <a:extLst>
                    <a:ext uri="{9D8B030D-6E8A-4147-A177-3AD203B41FA5}">
                      <a16:colId xmlns:a16="http://schemas.microsoft.com/office/drawing/2014/main" xmlns="" val="2077663363"/>
                    </a:ext>
                  </a:extLst>
                </a:gridCol>
                <a:gridCol w="1137198">
                  <a:extLst>
                    <a:ext uri="{9D8B030D-6E8A-4147-A177-3AD203B41FA5}">
                      <a16:colId xmlns:a16="http://schemas.microsoft.com/office/drawing/2014/main" xmlns="" val="130099002"/>
                    </a:ext>
                  </a:extLst>
                </a:gridCol>
                <a:gridCol w="516907">
                  <a:extLst>
                    <a:ext uri="{9D8B030D-6E8A-4147-A177-3AD203B41FA5}">
                      <a16:colId xmlns:a16="http://schemas.microsoft.com/office/drawing/2014/main" xmlns="" val="3527890780"/>
                    </a:ext>
                  </a:extLst>
                </a:gridCol>
                <a:gridCol w="594445">
                  <a:extLst>
                    <a:ext uri="{9D8B030D-6E8A-4147-A177-3AD203B41FA5}">
                      <a16:colId xmlns:a16="http://schemas.microsoft.com/office/drawing/2014/main" xmlns="" val="685113583"/>
                    </a:ext>
                  </a:extLst>
                </a:gridCol>
                <a:gridCol w="659058">
                  <a:extLst>
                    <a:ext uri="{9D8B030D-6E8A-4147-A177-3AD203B41FA5}">
                      <a16:colId xmlns:a16="http://schemas.microsoft.com/office/drawing/2014/main" xmlns="" val="3664589000"/>
                    </a:ext>
                  </a:extLst>
                </a:gridCol>
                <a:gridCol w="659058">
                  <a:extLst>
                    <a:ext uri="{9D8B030D-6E8A-4147-A177-3AD203B41FA5}">
                      <a16:colId xmlns:a16="http://schemas.microsoft.com/office/drawing/2014/main" xmlns="" val="1065361340"/>
                    </a:ext>
                  </a:extLst>
                </a:gridCol>
                <a:gridCol w="646135">
                  <a:extLst>
                    <a:ext uri="{9D8B030D-6E8A-4147-A177-3AD203B41FA5}">
                      <a16:colId xmlns:a16="http://schemas.microsoft.com/office/drawing/2014/main" xmlns="" val="117813048"/>
                    </a:ext>
                  </a:extLst>
                </a:gridCol>
                <a:gridCol w="633212">
                  <a:extLst>
                    <a:ext uri="{9D8B030D-6E8A-4147-A177-3AD203B41FA5}">
                      <a16:colId xmlns:a16="http://schemas.microsoft.com/office/drawing/2014/main" xmlns="" val="900978442"/>
                    </a:ext>
                  </a:extLst>
                </a:gridCol>
                <a:gridCol w="620289">
                  <a:extLst>
                    <a:ext uri="{9D8B030D-6E8A-4147-A177-3AD203B41FA5}">
                      <a16:colId xmlns:a16="http://schemas.microsoft.com/office/drawing/2014/main" xmlns="" val="2661971545"/>
                    </a:ext>
                  </a:extLst>
                </a:gridCol>
                <a:gridCol w="620289">
                  <a:extLst>
                    <a:ext uri="{9D8B030D-6E8A-4147-A177-3AD203B41FA5}">
                      <a16:colId xmlns:a16="http://schemas.microsoft.com/office/drawing/2014/main" xmlns="" val="3310817511"/>
                    </a:ext>
                  </a:extLst>
                </a:gridCol>
                <a:gridCol w="568598">
                  <a:extLst>
                    <a:ext uri="{9D8B030D-6E8A-4147-A177-3AD203B41FA5}">
                      <a16:colId xmlns:a16="http://schemas.microsoft.com/office/drawing/2014/main" xmlns="" val="3260663015"/>
                    </a:ext>
                  </a:extLst>
                </a:gridCol>
                <a:gridCol w="568598">
                  <a:extLst>
                    <a:ext uri="{9D8B030D-6E8A-4147-A177-3AD203B41FA5}">
                      <a16:colId xmlns:a16="http://schemas.microsoft.com/office/drawing/2014/main" xmlns="" val="4164054081"/>
                    </a:ext>
                  </a:extLst>
                </a:gridCol>
                <a:gridCol w="594445">
                  <a:extLst>
                    <a:ext uri="{9D8B030D-6E8A-4147-A177-3AD203B41FA5}">
                      <a16:colId xmlns:a16="http://schemas.microsoft.com/office/drawing/2014/main" xmlns="" val="3074764617"/>
                    </a:ext>
                  </a:extLst>
                </a:gridCol>
                <a:gridCol w="620289">
                  <a:extLst>
                    <a:ext uri="{9D8B030D-6E8A-4147-A177-3AD203B41FA5}">
                      <a16:colId xmlns:a16="http://schemas.microsoft.com/office/drawing/2014/main" xmlns="" val="1048059382"/>
                    </a:ext>
                  </a:extLst>
                </a:gridCol>
                <a:gridCol w="620289">
                  <a:extLst>
                    <a:ext uri="{9D8B030D-6E8A-4147-A177-3AD203B41FA5}">
                      <a16:colId xmlns:a16="http://schemas.microsoft.com/office/drawing/2014/main" xmlns="" val="1199001350"/>
                    </a:ext>
                  </a:extLst>
                </a:gridCol>
              </a:tblGrid>
              <a:tr h="354879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รหัสหน่วยงาน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ชื่อหน่วยงาน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วงเงินงบประมาณ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รายการ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ยังไม่ได้ดำเนินการ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จัดทำแผนการจัดซื้อ/จ้างแล้ว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ขออนุมัติจัดซื้อ/จ้างแล้ว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ทำสัญญาเรียบร้อย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96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ตรวจรับเรียบร้อย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เบิกจ่ายเงินแล้ว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590547532"/>
                  </a:ext>
                </a:extLst>
              </a:tr>
              <a:tr h="194338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จำนวน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รายการ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รายการ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รายการ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รายการ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รายการ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7120458"/>
                  </a:ext>
                </a:extLst>
              </a:tr>
              <a:tr h="194338">
                <a:tc>
                  <a:txBody>
                    <a:bodyPr/>
                    <a:lstStyle/>
                    <a:p>
                      <a:pPr algn="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10671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รพ.อุดรธานี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45,668,922.27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97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3.09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33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34.02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8.25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53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54.64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213728492"/>
                  </a:ext>
                </a:extLst>
              </a:tr>
              <a:tr h="194338">
                <a:tc>
                  <a:txBody>
                    <a:bodyPr/>
                    <a:lstStyle/>
                    <a:p>
                      <a:pPr algn="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25059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รพ.ประจักษ์ศิลปาคม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1,966,432.59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9.09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90.91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454949897"/>
                  </a:ext>
                </a:extLst>
              </a:tr>
              <a:tr h="194338">
                <a:tc>
                  <a:txBody>
                    <a:bodyPr/>
                    <a:lstStyle/>
                    <a:p>
                      <a:pPr algn="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25058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รพ.กู่แก้ว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1,994,677.35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100.00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064816986"/>
                  </a:ext>
                </a:extLst>
              </a:tr>
              <a:tr h="194338">
                <a:tc>
                  <a:txBody>
                    <a:bodyPr/>
                    <a:lstStyle/>
                    <a:p>
                      <a:pPr algn="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11025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รพ.เพ็ญ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12,979,318.15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136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136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100.00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802562314"/>
                  </a:ext>
                </a:extLst>
              </a:tr>
              <a:tr h="194338">
                <a:tc>
                  <a:txBody>
                    <a:bodyPr/>
                    <a:lstStyle/>
                    <a:p>
                      <a:pPr algn="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11027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รพ.หนองแสง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1,999,821.45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14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14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100.00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511173288"/>
                  </a:ext>
                </a:extLst>
              </a:tr>
              <a:tr h="194338">
                <a:tc>
                  <a:txBody>
                    <a:bodyPr/>
                    <a:lstStyle/>
                    <a:p>
                      <a:pPr algn="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11029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รพ.พิบูลย์รักษ์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4,366,497.89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14.29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85.71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685634540"/>
                  </a:ext>
                </a:extLst>
              </a:tr>
              <a:tr h="194338">
                <a:tc>
                  <a:txBody>
                    <a:bodyPr/>
                    <a:lstStyle/>
                    <a:p>
                      <a:pPr algn="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11015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รพ.กุมภวาปี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10,565,321.07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84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84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100.00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605023011"/>
                  </a:ext>
                </a:extLst>
              </a:tr>
              <a:tr h="194338">
                <a:tc>
                  <a:txBody>
                    <a:bodyPr/>
                    <a:lstStyle/>
                    <a:p>
                      <a:pPr algn="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11020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รพ.ไชยวาน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3,102,004.79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29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29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100.00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327965216"/>
                  </a:ext>
                </a:extLst>
              </a:tr>
              <a:tr h="194338">
                <a:tc>
                  <a:txBody>
                    <a:bodyPr/>
                    <a:lstStyle/>
                    <a:p>
                      <a:pPr algn="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11021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รพ.ศรีธาตุ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4,383,162.78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45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45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100.00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63257372"/>
                  </a:ext>
                </a:extLst>
              </a:tr>
              <a:tr h="194338">
                <a:tc>
                  <a:txBody>
                    <a:bodyPr/>
                    <a:lstStyle/>
                    <a:p>
                      <a:pPr algn="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11013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รพ.กุดจับ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5,273,889.21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49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49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100.00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943377876"/>
                  </a:ext>
                </a:extLst>
              </a:tr>
              <a:tr h="194338">
                <a:tc>
                  <a:txBody>
                    <a:bodyPr/>
                    <a:lstStyle/>
                    <a:p>
                      <a:pPr algn="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11028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รพ.นายูง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3,934,441.70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17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17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100.00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94114194"/>
                  </a:ext>
                </a:extLst>
              </a:tr>
              <a:tr h="194338">
                <a:tc>
                  <a:txBody>
                    <a:bodyPr/>
                    <a:lstStyle/>
                    <a:p>
                      <a:pPr algn="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11016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รพ.ห้วยเกิ้ง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544,996.62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100.00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99887275"/>
                  </a:ext>
                </a:extLst>
              </a:tr>
              <a:tr h="194338">
                <a:tc>
                  <a:txBody>
                    <a:bodyPr/>
                    <a:lstStyle/>
                    <a:p>
                      <a:pPr algn="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11018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รพ.หนองหาน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11,086,236.84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36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5.56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2.78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5.56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31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86.11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28787658"/>
                  </a:ext>
                </a:extLst>
              </a:tr>
              <a:tr h="194338">
                <a:tc>
                  <a:txBody>
                    <a:bodyPr/>
                    <a:lstStyle/>
                    <a:p>
                      <a:pPr algn="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11446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รพร.บ้านดุง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10,164,701.61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32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3.13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31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96.88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42070193"/>
                  </a:ext>
                </a:extLst>
              </a:tr>
              <a:tr h="194338">
                <a:tc>
                  <a:txBody>
                    <a:bodyPr/>
                    <a:lstStyle/>
                    <a:p>
                      <a:pPr algn="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11024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รพ.น้ำโสม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5,749,392.00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18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18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100.00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637532601"/>
                  </a:ext>
                </a:extLst>
              </a:tr>
              <a:tr h="194338">
                <a:tc>
                  <a:txBody>
                    <a:bodyPr/>
                    <a:lstStyle/>
                    <a:p>
                      <a:pPr algn="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11014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รพ.หนองวัวซอ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4,926,299.48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42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4.76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95.24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869562614"/>
                  </a:ext>
                </a:extLst>
              </a:tr>
              <a:tr h="194338">
                <a:tc>
                  <a:txBody>
                    <a:bodyPr/>
                    <a:lstStyle/>
                    <a:p>
                      <a:pPr algn="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11017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รพ.โนนสะอาด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3,472,362.31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39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39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100.00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01517293"/>
                  </a:ext>
                </a:extLst>
              </a:tr>
              <a:tr h="194338">
                <a:tc>
                  <a:txBody>
                    <a:bodyPr/>
                    <a:lstStyle/>
                    <a:p>
                      <a:pPr algn="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11019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รพ.ทุ่งฝน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2,860,457.04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57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3.51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1.75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17.54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44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77.19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179815735"/>
                  </a:ext>
                </a:extLst>
              </a:tr>
              <a:tr h="194338">
                <a:tc>
                  <a:txBody>
                    <a:bodyPr/>
                    <a:lstStyle/>
                    <a:p>
                      <a:pPr algn="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11022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รพ.วังสามหมอ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4,762,827.39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67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67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100.00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327364730"/>
                  </a:ext>
                </a:extLst>
              </a:tr>
              <a:tr h="194338">
                <a:tc>
                  <a:txBody>
                    <a:bodyPr/>
                    <a:lstStyle/>
                    <a:p>
                      <a:pPr algn="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11026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รพ.สร้างคอม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2,647,011.52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17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17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100.00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148394192"/>
                  </a:ext>
                </a:extLst>
              </a:tr>
              <a:tr h="194338">
                <a:tc>
                  <a:txBody>
                    <a:bodyPr/>
                    <a:lstStyle/>
                    <a:p>
                      <a:pPr algn="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11023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รพ.บ้านผือ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9,909,196.49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120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120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100.00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711092502"/>
                  </a:ext>
                </a:extLst>
              </a:tr>
              <a:tr h="194338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รวม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152,357,970.55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953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0.73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40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4.2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2.1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886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92.97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42436976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96875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กล่องข้อความ 3">
            <a:extLst>
              <a:ext uri="{FF2B5EF4-FFF2-40B4-BE49-F238E27FC236}">
                <a16:creationId xmlns:a16="http://schemas.microsoft.com/office/drawing/2014/main" xmlns="" id="{93F768A6-14C7-8F73-A4B3-95E35D90D3CA}"/>
              </a:ext>
            </a:extLst>
          </p:cNvPr>
          <p:cNvSpPr txBox="1"/>
          <p:nvPr/>
        </p:nvSpPr>
        <p:spPr>
          <a:xfrm>
            <a:off x="7806814" y="2615380"/>
            <a:ext cx="386997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Thank You</a:t>
            </a:r>
            <a:endParaRPr lang="th-TH" sz="54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9972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xmlns="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1_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xmlns="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313</TotalTime>
  <Words>1078</Words>
  <Application>Microsoft Office PowerPoint</Application>
  <PresentationFormat>กำหนดเอง</PresentationFormat>
  <Paragraphs>586</Paragraphs>
  <Slides>19</Slides>
  <Notes>1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2</vt:i4>
      </vt:variant>
      <vt:variant>
        <vt:lpstr>ชื่อเรื่องภาพนิ่ง</vt:lpstr>
      </vt:variant>
      <vt:variant>
        <vt:i4>19</vt:i4>
      </vt:variant>
    </vt:vector>
  </HeadingPairs>
  <TitlesOfParts>
    <vt:vector size="21" baseType="lpstr">
      <vt:lpstr>ธีมของ Office</vt:lpstr>
      <vt:lpstr>1_ธีมของ Office</vt:lpstr>
      <vt:lpstr>            การบริหารงบประมาณประจำปีงบประมาณ พ.ศ. 2568  ประจำปีงบประมาณ พ.ศ. 2568 </vt:lpstr>
      <vt:lpstr>  สรุปการเบิกจ่ายงบประมาณภาพรวม ไตรมาส 1-2 สำนักงานสาธารณสุขจังหวัดอุดรธานี  ประจำปีงบประมาณ พ.ศ. 2568   </vt:lpstr>
      <vt:lpstr>งบดำเนินงาน สสจ.อุดรธานี  ไตรมาสที่ 1-2/2568</vt:lpstr>
      <vt:lpstr>สรุปการเบิกจ่ายงบประมาณงบลงทุน  ปีงบประมาณ 2568 ไตรมาส 1-2</vt:lpstr>
      <vt:lpstr>รายงานความก้าวหน้าการดำเนินงาน งบค่าบริการทางการแพทย์ที่เบิกจ่ายในลักษณะงบลงทุน</vt:lpstr>
      <vt:lpstr>งบค่าบริการทางการแพทย์ที่เบิกจ่ายในลักษณะงบลงทุน ปีงบประมาณ 2566</vt:lpstr>
      <vt:lpstr>รายงานความก้าวหน้าการเบิกจ่ายงบค่าบริการทางการแพทย์ที่เบิกจ่ายในลักษณะงบลงทุน ปีงบประมาณ พ.ศ. 2566  หน่วยงานในสังกัด สป.สธ.   เขตสุขภาพที่  8  จังหวัดอุดรธานี</vt:lpstr>
      <vt:lpstr>รายงานความก้าวหน้าการเบิกจ่ายงบค่าบริการทางการแพทย์ที่เบิกจ่ายในลักษณะงบลงทุน ปีงบประมาณ พ.ศ. 2566  หน่วยงานในสังกัด สป.สธ.   เขตสุขภาพที่  8  จังหวัดอุดรธานี</vt:lpstr>
      <vt:lpstr>การเบิกจ่ายงบค่า      บริการทางการแพทย์ที่เบิกจ่ายในลักษณะงบลงทุน    วงเงินหน่วยบริการสังกัด สป.สธ. (70%)   ปีงบประมาณ 2566</vt:lpstr>
      <vt:lpstr>งานนำเสนอ PowerPoint</vt:lpstr>
      <vt:lpstr>การเบิกจ่ายงบค่า      บริการทางการแพทย์ที่เบิกจ่ายในลักษณะงบลงทุน    วงเงินระดับจังหวัด (20%)   ปีงบประมาณ 2566</vt:lpstr>
      <vt:lpstr>การเบิกจ่ายงบค่า      บริการทางการแพทย์ที่เบิกจ่ายในลักษณะงบลงทุน    วงเงินระดับเขต (10%)   ปีงบประมาณ 2566</vt:lpstr>
      <vt:lpstr>งบค่าบริการทางการแพทย์ที่เบิกจ่ายในลักษณะงบลงทุน ปีงบประมาณ 2567</vt:lpstr>
      <vt:lpstr>การเบิกจ่ายงบค่า      บริการทางการแพทย์ที่เบิกจ่ายในลักษณะงบลงทุน    วงเงินหน่วยบริการสังกัด สป.สธ. (70%)   ปีงบประมาณ 2567</vt:lpstr>
      <vt:lpstr>การเบิกจ่ายงบค่า      บริการทางการแพทย์ที่เบิกจ่ายในลักษณะงบลงทุน    วงเงินระดับจังหวัด (20%)   ปีงบประมาณ 2567</vt:lpstr>
      <vt:lpstr>การเบิกจ่ายงบค่า      บริการทางการแพทย์ที่เบิกจ่ายในลักษณะงบลงทุน    วงเงินระดับเขต (10%)   ปีงบประมาณ 2567</vt:lpstr>
      <vt:lpstr>รายงานความก้าวหน้าการเบิกจ่ายงบค่าบริการทางการแพทย์ที่เบิกจ่ายในลักษณะงบลงทุน ปีงบประมาณ พ.ศ. 2567  หน่วยงานในสังกัด สป.สธ.   เขตสุขภาพที่  8  จังหวัดอุดรธานี</vt:lpstr>
      <vt:lpstr>สรุปสถานะการดำเนินงาน (ตามจำนวนรายการ) ปีงบประมาณ 2567  ในสังกัด สป.สธ. เขต 08 อุดรธานี จังหวัด อุดรธานี </vt:lpstr>
      <vt:lpstr>งานนำเสนอ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รายงานความก้าวหน้าการดำเนินงาน งบค่าบริการทางการแพทย์ที่เบิกจ่ายในลักษณะงบลงทุน</dc:title>
  <dc:creator>Amnat Ketawandee</dc:creator>
  <cp:lastModifiedBy>computer09-AIO</cp:lastModifiedBy>
  <cp:revision>37</cp:revision>
  <cp:lastPrinted>2024-12-02T05:36:10Z</cp:lastPrinted>
  <dcterms:created xsi:type="dcterms:W3CDTF">2024-10-22T08:37:13Z</dcterms:created>
  <dcterms:modified xsi:type="dcterms:W3CDTF">2024-12-02T05:36:12Z</dcterms:modified>
</cp:coreProperties>
</file>