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notesMasterIdLst>
    <p:notesMasterId r:id="rId11"/>
  </p:notesMasterIdLst>
  <p:sldIdLst>
    <p:sldId id="281" r:id="rId3"/>
    <p:sldId id="1800" r:id="rId4"/>
    <p:sldId id="1802" r:id="rId5"/>
    <p:sldId id="1881" r:id="rId6"/>
    <p:sldId id="1882" r:id="rId7"/>
    <p:sldId id="1883" r:id="rId8"/>
    <p:sldId id="1884" r:id="rId9"/>
    <p:sldId id="1859" r:id="rId1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0000FF"/>
    <a:srgbClr val="FF33CC"/>
    <a:srgbClr val="FFE1FF"/>
    <a:srgbClr val="FFCCFF"/>
    <a:srgbClr val="000099"/>
    <a:srgbClr val="00FFFF"/>
    <a:srgbClr val="FFFF00"/>
    <a:srgbClr val="66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สไตล์สีอ่อน 3 - เน้น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231" autoAdjust="0"/>
  </p:normalViewPr>
  <p:slideViewPr>
    <p:cSldViewPr snapToGrid="0">
      <p:cViewPr varScale="1">
        <p:scale>
          <a:sx n="85" d="100"/>
          <a:sy n="85" d="100"/>
        </p:scale>
        <p:origin x="158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03DA57-9BE3-4422-8B6C-07EB8EEA11CC}" type="datetimeFigureOut">
              <a:rPr lang="th-TH" smtClean="0"/>
              <a:t>30/01/67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5726CA-2D0F-491E-A892-025EBAE4EF4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1735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2ABF66-B155-483D-B95A-7A47509CD59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92082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376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276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022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039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410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03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2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856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89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97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46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6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907" indent="0" algn="ctr">
              <a:buNone/>
              <a:defRPr sz="2000"/>
            </a:lvl2pPr>
            <a:lvl3pPr marL="913814" indent="0" algn="ctr">
              <a:buNone/>
              <a:defRPr sz="1800"/>
            </a:lvl3pPr>
            <a:lvl4pPr marL="1370723" indent="0" algn="ctr">
              <a:buNone/>
              <a:defRPr sz="1600"/>
            </a:lvl4pPr>
            <a:lvl5pPr marL="1827629" indent="0" algn="ctr">
              <a:buNone/>
              <a:defRPr sz="1600"/>
            </a:lvl5pPr>
            <a:lvl6pPr marL="2284534" indent="0" algn="ctr">
              <a:buNone/>
              <a:defRPr sz="1600"/>
            </a:lvl6pPr>
            <a:lvl7pPr marL="2741442" indent="0" algn="ctr">
              <a:buNone/>
              <a:defRPr sz="1600"/>
            </a:lvl7pPr>
            <a:lvl8pPr marL="3198349" indent="0" algn="ctr">
              <a:buNone/>
              <a:defRPr sz="1600"/>
            </a:lvl8pPr>
            <a:lvl9pPr marL="3655257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860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51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90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38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76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45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14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83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52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707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86200" cy="4351339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4"/>
            <a:ext cx="3886200" cy="4351339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2050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32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8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07" indent="0">
              <a:buNone/>
              <a:defRPr sz="2000" b="1"/>
            </a:lvl2pPr>
            <a:lvl3pPr marL="913814" indent="0">
              <a:buNone/>
              <a:defRPr sz="1800" b="1"/>
            </a:lvl3pPr>
            <a:lvl4pPr marL="1370723" indent="0">
              <a:buNone/>
              <a:defRPr sz="1600" b="1"/>
            </a:lvl4pPr>
            <a:lvl5pPr marL="1827629" indent="0">
              <a:buNone/>
              <a:defRPr sz="1600" b="1"/>
            </a:lvl5pPr>
            <a:lvl6pPr marL="2284534" indent="0">
              <a:buNone/>
              <a:defRPr sz="1600" b="1"/>
            </a:lvl6pPr>
            <a:lvl7pPr marL="2741442" indent="0">
              <a:buNone/>
              <a:defRPr sz="1600" b="1"/>
            </a:lvl7pPr>
            <a:lvl8pPr marL="3198349" indent="0">
              <a:buNone/>
              <a:defRPr sz="1600" b="1"/>
            </a:lvl8pPr>
            <a:lvl9pPr marL="3655257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8" y="2505075"/>
            <a:ext cx="3868340" cy="368458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07" indent="0">
              <a:buNone/>
              <a:defRPr sz="2000" b="1"/>
            </a:lvl2pPr>
            <a:lvl3pPr marL="913814" indent="0">
              <a:buNone/>
              <a:defRPr sz="1800" b="1"/>
            </a:lvl3pPr>
            <a:lvl4pPr marL="1370723" indent="0">
              <a:buNone/>
              <a:defRPr sz="1600" b="1"/>
            </a:lvl4pPr>
            <a:lvl5pPr marL="1827629" indent="0">
              <a:buNone/>
              <a:defRPr sz="1600" b="1"/>
            </a:lvl5pPr>
            <a:lvl6pPr marL="2284534" indent="0">
              <a:buNone/>
              <a:defRPr sz="1600" b="1"/>
            </a:lvl6pPr>
            <a:lvl7pPr marL="2741442" indent="0">
              <a:buNone/>
              <a:defRPr sz="1600" b="1"/>
            </a:lvl7pPr>
            <a:lvl8pPr marL="3198349" indent="0">
              <a:buNone/>
              <a:defRPr sz="1600" b="1"/>
            </a:lvl8pPr>
            <a:lvl9pPr marL="3655257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3815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270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9074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4572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07" indent="0">
              <a:buNone/>
              <a:defRPr sz="1400"/>
            </a:lvl2pPr>
            <a:lvl3pPr marL="913814" indent="0">
              <a:buNone/>
              <a:defRPr sz="1200"/>
            </a:lvl3pPr>
            <a:lvl4pPr marL="1370723" indent="0">
              <a:buNone/>
              <a:defRPr sz="1000"/>
            </a:lvl4pPr>
            <a:lvl5pPr marL="1827629" indent="0">
              <a:buNone/>
              <a:defRPr sz="1000"/>
            </a:lvl5pPr>
            <a:lvl6pPr marL="2284534" indent="0">
              <a:buNone/>
              <a:defRPr sz="1000"/>
            </a:lvl6pPr>
            <a:lvl7pPr marL="2741442" indent="0">
              <a:buNone/>
              <a:defRPr sz="1000"/>
            </a:lvl7pPr>
            <a:lvl8pPr marL="3198349" indent="0">
              <a:buNone/>
              <a:defRPr sz="1000"/>
            </a:lvl8pPr>
            <a:lvl9pPr marL="3655257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0120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4572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2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907" indent="0">
              <a:buNone/>
              <a:defRPr sz="2800"/>
            </a:lvl2pPr>
            <a:lvl3pPr marL="913814" indent="0">
              <a:buNone/>
              <a:defRPr sz="2400"/>
            </a:lvl3pPr>
            <a:lvl4pPr marL="1370723" indent="0">
              <a:buNone/>
              <a:defRPr sz="2000"/>
            </a:lvl4pPr>
            <a:lvl5pPr marL="1827629" indent="0">
              <a:buNone/>
              <a:defRPr sz="2000"/>
            </a:lvl5pPr>
            <a:lvl6pPr marL="2284534" indent="0">
              <a:buNone/>
              <a:defRPr sz="2000"/>
            </a:lvl6pPr>
            <a:lvl7pPr marL="2741442" indent="0">
              <a:buNone/>
              <a:defRPr sz="2000"/>
            </a:lvl7pPr>
            <a:lvl8pPr marL="3198349" indent="0">
              <a:buNone/>
              <a:defRPr sz="2000"/>
            </a:lvl8pPr>
            <a:lvl9pPr marL="3655257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07" indent="0">
              <a:buNone/>
              <a:defRPr sz="1400"/>
            </a:lvl2pPr>
            <a:lvl3pPr marL="913814" indent="0">
              <a:buNone/>
              <a:defRPr sz="1200"/>
            </a:lvl3pPr>
            <a:lvl4pPr marL="1370723" indent="0">
              <a:buNone/>
              <a:defRPr sz="1000"/>
            </a:lvl4pPr>
            <a:lvl5pPr marL="1827629" indent="0">
              <a:buNone/>
              <a:defRPr sz="1000"/>
            </a:lvl5pPr>
            <a:lvl6pPr marL="2284534" indent="0">
              <a:buNone/>
              <a:defRPr sz="1000"/>
            </a:lvl6pPr>
            <a:lvl7pPr marL="2741442" indent="0">
              <a:buNone/>
              <a:defRPr sz="1000"/>
            </a:lvl7pPr>
            <a:lvl8pPr marL="3198349" indent="0">
              <a:buNone/>
              <a:defRPr sz="1000"/>
            </a:lvl8pPr>
            <a:lvl9pPr marL="3655257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9512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508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6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6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228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 defTabSz="914400"/>
              <a:t>30/01/67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483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32"/>
            <a:ext cx="7886700" cy="1325563"/>
          </a:xfrm>
          <a:prstGeom prst="rect">
            <a:avLst/>
          </a:prstGeom>
        </p:spPr>
        <p:txBody>
          <a:bodyPr vert="horz" lIns="91383" tIns="45690" rIns="91383" bIns="4569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4"/>
            <a:ext cx="7886700" cy="4351339"/>
          </a:xfrm>
          <a:prstGeom prst="rect">
            <a:avLst/>
          </a:prstGeom>
        </p:spPr>
        <p:txBody>
          <a:bodyPr vert="horz" lIns="91383" tIns="45690" rIns="91383" bIns="4569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8"/>
            <a:ext cx="2057400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6907"/>
              <a:t>1/30/2024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8"/>
            <a:ext cx="3086101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8"/>
            <a:ext cx="2057400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6907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507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381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54" indent="-228454" algn="l" defTabSz="91381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360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267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174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084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989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895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802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709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07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814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723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629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534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442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349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257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7" descr="logoudon.png">
            <a:extLst>
              <a:ext uri="{FF2B5EF4-FFF2-40B4-BE49-F238E27FC236}">
                <a16:creationId xmlns:a16="http://schemas.microsoft.com/office/drawing/2014/main" id="{6CCB000B-3CE9-48AF-AF6B-2F7FBE7EC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61"/>
          <a:stretch>
            <a:fillRect/>
          </a:stretch>
        </p:blipFill>
        <p:spPr bwMode="auto">
          <a:xfrm>
            <a:off x="293511" y="-2069"/>
            <a:ext cx="790222" cy="776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FB78D43D-A07B-4E9E-868E-648890F3B65D}"/>
              </a:ext>
            </a:extLst>
          </p:cNvPr>
          <p:cNvSpPr txBox="1"/>
          <p:nvPr/>
        </p:nvSpPr>
        <p:spPr>
          <a:xfrm>
            <a:off x="-101894" y="705545"/>
            <a:ext cx="1550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ศูนย์ข้อมูล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RTI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JasmineUPC" panose="02020603050405020304" pitchFamily="18" charset="-34"/>
              <a:ea typeface="Microsoft Sans Serif" panose="020B0604020202020204" pitchFamily="34" charset="0"/>
              <a:cs typeface="JasmineUPC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จังหวัดอุดรธานี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21E1788D-6300-4BE3-83D8-4ADAB0C9F92B}"/>
              </a:ext>
            </a:extLst>
          </p:cNvPr>
          <p:cNvSpPr txBox="1"/>
          <p:nvPr/>
        </p:nvSpPr>
        <p:spPr>
          <a:xfrm>
            <a:off x="1730545" y="110387"/>
            <a:ext cx="7413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การประชุมคณะกรรมการวางแผนและประเมินผลสาธารณสุขจังหวัดอุดรธานี(กวป.) ครั้งที่ 4/2567   วันที่ </a:t>
            </a:r>
            <a:r>
              <a:rPr lang="th-TH" sz="2400" b="1" dirty="0">
                <a:solidFill>
                  <a:srgbClr val="000099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31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 มกราคม 2567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ห้องประชุมร่มโพธิ์ทอง1 สำนักงานสาธารณสุขจังหวัดอุดรธานี</a:t>
            </a: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341972A5-3F67-4145-9326-ABE24CAF5D7A}"/>
              </a:ext>
            </a:extLst>
          </p:cNvPr>
          <p:cNvCxnSpPr>
            <a:cxnSpLocks/>
          </p:cNvCxnSpPr>
          <p:nvPr/>
        </p:nvCxnSpPr>
        <p:spPr>
          <a:xfrm>
            <a:off x="74426" y="1344867"/>
            <a:ext cx="8995147" cy="0"/>
          </a:xfrm>
          <a:prstGeom prst="line">
            <a:avLst/>
          </a:prstGeom>
          <a:ln w="53975" cmpd="thickThin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แผนผังลำดับงาน: ป้อนข้อมูลด้วยตนเอง 5">
            <a:extLst>
              <a:ext uri="{FF2B5EF4-FFF2-40B4-BE49-F238E27FC236}">
                <a16:creationId xmlns:a16="http://schemas.microsoft.com/office/drawing/2014/main" id="{CF1B2844-5F21-4A63-9F6E-5A5F68A04183}"/>
              </a:ext>
            </a:extLst>
          </p:cNvPr>
          <p:cNvSpPr/>
          <p:nvPr/>
        </p:nvSpPr>
        <p:spPr>
          <a:xfrm>
            <a:off x="1730545" y="3740463"/>
            <a:ext cx="5682907" cy="671133"/>
          </a:xfrm>
          <a:prstGeom prst="flowChartManualInpu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dirty="0">
                <a:solidFill>
                  <a:prstClr val="black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โดย ดร.อุเทน หาแก้ว</a:t>
            </a:r>
            <a:r>
              <a:rPr lang="en-US" sz="2400" dirty="0">
                <a:solidFill>
                  <a:prstClr val="black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sz="2400" dirty="0">
                <a:solidFill>
                  <a:prstClr val="black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รองนายแพทย์สาธารณสุขจังหวัดอุดรธานี</a:t>
            </a:r>
          </a:p>
        </p:txBody>
      </p:sp>
      <p:sp>
        <p:nvSpPr>
          <p:cNvPr id="9" name="ชื่อเรื่อง 1">
            <a:extLst>
              <a:ext uri="{FF2B5EF4-FFF2-40B4-BE49-F238E27FC236}">
                <a16:creationId xmlns:a16="http://schemas.microsoft.com/office/drawing/2014/main" id="{688DECD0-B81C-4F03-96FD-8776C39A5886}"/>
              </a:ext>
            </a:extLst>
          </p:cNvPr>
          <p:cNvSpPr txBox="1">
            <a:spLocks/>
          </p:cNvSpPr>
          <p:nvPr/>
        </p:nvSpPr>
        <p:spPr>
          <a:xfrm>
            <a:off x="74425" y="1379019"/>
            <a:ext cx="9069575" cy="21649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>
                <a:solidFill>
                  <a:srgbClr val="FF33CC"/>
                </a:solidFill>
                <a:effectLst/>
                <a:uLnTx/>
                <a:uFillTx/>
                <a:latin typeface="JasmineUPC" panose="02020603050405020304" pitchFamily="18" charset="-34"/>
                <a:cs typeface="JasmineUPC" panose="02020603050405020304" pitchFamily="18" charset="-34"/>
              </a:rPr>
              <a:t> </a:t>
            </a:r>
            <a:r>
              <a:rPr kumimoji="0" lang="th-TH" sz="4400" b="1" i="0" u="none" strike="noStrike" kern="1200" cap="none" spc="0" normalizeH="0" baseline="0" noProof="0" dirty="0">
                <a:solidFill>
                  <a:srgbClr val="FF33CC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cs typeface="JasmineUPC" panose="02020603050405020304" pitchFamily="18" charset="-34"/>
              </a:rPr>
              <a:t>การป้องกันและลดอุบัติเหตุทางถนน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100" b="1" i="0" u="none" strike="noStrike" kern="1200" cap="none" spc="0" normalizeH="0" baseline="0" noProof="0" dirty="0">
              <a:solidFill>
                <a:srgbClr val="FF33CC"/>
              </a:solidFill>
              <a:effectLst/>
              <a:highlight>
                <a:srgbClr val="FFFF00"/>
              </a:highlight>
              <a:uLnTx/>
              <a:uFillTx/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>
                <a:solidFill>
                  <a:schemeClr val="bg1"/>
                </a:solidFill>
                <a:effectLst/>
                <a:highlight>
                  <a:srgbClr val="000099"/>
                </a:highlight>
                <a:uLnTx/>
                <a:uFillTx/>
                <a:latin typeface="JasmineUPC" panose="02020603050405020304" pitchFamily="18" charset="-34"/>
                <a:cs typeface="JasmineUPC" panose="02020603050405020304" pitchFamily="18" charset="-34"/>
              </a:rPr>
              <a:t>ตลอดปี2567 จังหวัดอุดรธานี </a:t>
            </a:r>
            <a:endParaRPr kumimoji="0" lang="en-US" sz="3600" b="1" i="0" u="none" strike="noStrike" kern="1200" cap="none" spc="0" normalizeH="0" baseline="0" noProof="0" dirty="0">
              <a:solidFill>
                <a:schemeClr val="bg1"/>
              </a:solidFill>
              <a:effectLst/>
              <a:highlight>
                <a:srgbClr val="000099"/>
              </a:highlight>
              <a:uLnTx/>
              <a:uFillTx/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pic>
        <p:nvPicPr>
          <p:cNvPr id="10" name="ตัวแทนเนื้อหา 4">
            <a:extLst>
              <a:ext uri="{FF2B5EF4-FFF2-40B4-BE49-F238E27FC236}">
                <a16:creationId xmlns:a16="http://schemas.microsoft.com/office/drawing/2014/main" id="{CAECFE42-14AF-4E9D-A231-7AA305539C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924" t="24682" r="11757" b="25548"/>
          <a:stretch/>
        </p:blipFill>
        <p:spPr>
          <a:xfrm>
            <a:off x="3032387" y="4608057"/>
            <a:ext cx="1381569" cy="2139556"/>
          </a:xfrm>
          <a:prstGeom prst="rect">
            <a:avLst/>
          </a:prstGeom>
        </p:spPr>
      </p:pic>
      <p:pic>
        <p:nvPicPr>
          <p:cNvPr id="12" name="ตัวแทนเนื้อหา 16">
            <a:extLst>
              <a:ext uri="{FF2B5EF4-FFF2-40B4-BE49-F238E27FC236}">
                <a16:creationId xmlns:a16="http://schemas.microsoft.com/office/drawing/2014/main" id="{E41805D5-FE88-40FF-B049-DE060406AC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592" t="20811" r="11757" b="21953"/>
          <a:stretch/>
        </p:blipFill>
        <p:spPr>
          <a:xfrm>
            <a:off x="4413956" y="4608057"/>
            <a:ext cx="1522133" cy="2176034"/>
          </a:xfrm>
          <a:prstGeom prst="rect">
            <a:avLst/>
          </a:prstGeom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CE25F910-F6AE-4F22-5FCF-5258AB69FC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6312" y="4921959"/>
            <a:ext cx="2883262" cy="1862132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81E0A7F-B39E-440F-A65B-156F9FF5C9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5102578"/>
            <a:ext cx="3032387" cy="175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74E867B-7DFF-96A5-0F8A-9CE52B33C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34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E1A46C6-EDFE-2D4D-8C47-7006CBD31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76281DFC-A294-985E-9FD9-EC35BEF98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0712" y="1528946"/>
            <a:ext cx="1998133" cy="2542605"/>
          </a:xfrm>
          <a:prstGeom prst="rect">
            <a:avLst/>
          </a:prstGeom>
          <a:ln w="12700">
            <a:solidFill>
              <a:srgbClr val="00CC00"/>
            </a:solidFill>
          </a:ln>
        </p:spPr>
      </p:pic>
    </p:spTree>
    <p:extLst>
      <p:ext uri="{BB962C8B-B14F-4D97-AF65-F5344CB8AC3E}">
        <p14:creationId xmlns:p14="http://schemas.microsoft.com/office/powerpoint/2010/main" val="2320973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6715893-5D13-B7C2-721B-E2AA6E85E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6C87032-5EAF-7E1B-0B1C-631CC7509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EA8C29EB-A60B-6E1B-F5C5-2934B2FDC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วงรี 5">
            <a:extLst>
              <a:ext uri="{FF2B5EF4-FFF2-40B4-BE49-F238E27FC236}">
                <a16:creationId xmlns:a16="http://schemas.microsoft.com/office/drawing/2014/main" id="{73E99225-09E0-E4E1-3DC6-57DE188076D7}"/>
              </a:ext>
            </a:extLst>
          </p:cNvPr>
          <p:cNvSpPr/>
          <p:nvPr/>
        </p:nvSpPr>
        <p:spPr>
          <a:xfrm>
            <a:off x="8737599" y="2167466"/>
            <a:ext cx="338667" cy="2822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วงรี 6">
            <a:extLst>
              <a:ext uri="{FF2B5EF4-FFF2-40B4-BE49-F238E27FC236}">
                <a16:creationId xmlns:a16="http://schemas.microsoft.com/office/drawing/2014/main" id="{BBA97C0D-3325-E460-D9A3-C196AD12F59A}"/>
              </a:ext>
            </a:extLst>
          </p:cNvPr>
          <p:cNvSpPr/>
          <p:nvPr/>
        </p:nvSpPr>
        <p:spPr>
          <a:xfrm>
            <a:off x="1292577" y="3673915"/>
            <a:ext cx="338667" cy="282222"/>
          </a:xfrm>
          <a:prstGeom prst="ellipse">
            <a:avLst/>
          </a:prstGeom>
          <a:noFill/>
          <a:ln w="28575">
            <a:solidFill>
              <a:srgbClr val="FF33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1B8C9393-FB17-63C1-1D71-5022A1622A6B}"/>
              </a:ext>
            </a:extLst>
          </p:cNvPr>
          <p:cNvSpPr txBox="1"/>
          <p:nvPr/>
        </p:nvSpPr>
        <p:spPr>
          <a:xfrm>
            <a:off x="124178" y="5532438"/>
            <a:ext cx="9019822" cy="1325563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30C61A6C-699F-6BC6-B5E7-57584EC2A90C}"/>
              </a:ext>
            </a:extLst>
          </p:cNvPr>
          <p:cNvSpPr txBox="1"/>
          <p:nvPr/>
        </p:nvSpPr>
        <p:spPr>
          <a:xfrm>
            <a:off x="933412" y="5521326"/>
            <a:ext cx="697832" cy="1325563"/>
          </a:xfrm>
          <a:prstGeom prst="rect">
            <a:avLst/>
          </a:prstGeom>
          <a:noFill/>
          <a:ln w="5715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13310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49F7AE4-8976-7E17-35A9-26435FD35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7B628EF-AC6F-4485-1A2E-EBCF61FA5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128961F-C636-C29B-0FF6-88EC32DE3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164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9E42903-33A2-31E7-A260-2C3BECA01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38E3CD4-55BD-6D43-D279-1968273AE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FA81DDC-F114-9CA9-1487-B4FFAAFBF7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0928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72FA4AE-F3A9-7D44-D319-E69E4C9C3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7EC6AFA-D603-DBFC-A385-F6B3B9D1F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5F07F4C-AEBF-06D3-B508-26E3B9B4B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983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ลูกศร: ขวา 3">
            <a:extLst>
              <a:ext uri="{FF2B5EF4-FFF2-40B4-BE49-F238E27FC236}">
                <a16:creationId xmlns:a16="http://schemas.microsoft.com/office/drawing/2014/main" id="{9B45AF30-BEBE-5E06-0729-B6FD12046A54}"/>
              </a:ext>
            </a:extLst>
          </p:cNvPr>
          <p:cNvSpPr/>
          <p:nvPr/>
        </p:nvSpPr>
        <p:spPr>
          <a:xfrm>
            <a:off x="1" y="2360428"/>
            <a:ext cx="1140177" cy="1977656"/>
          </a:xfrm>
          <a:prstGeom prst="rightArrow">
            <a:avLst/>
          </a:prstGeom>
          <a:solidFill>
            <a:srgbClr val="00FFFF"/>
          </a:solidFill>
          <a:ln w="12700" cap="flat" cmpd="sng" algn="ctr">
            <a:solidFill>
              <a:srgbClr val="5B9BD5">
                <a:shade val="1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ม.ค.67     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23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ตัวแทนเนื้อหา 2">
            <a:extLst>
              <a:ext uri="{FF2B5EF4-FFF2-40B4-BE49-F238E27FC236}">
                <a16:creationId xmlns:a16="http://schemas.microsoft.com/office/drawing/2014/main" id="{47AAA358-C3B8-EE17-DC1C-1096F90F2EA0}"/>
              </a:ext>
            </a:extLst>
          </p:cNvPr>
          <p:cNvSpPr txBox="1">
            <a:spLocks/>
          </p:cNvSpPr>
          <p:nvPr/>
        </p:nvSpPr>
        <p:spPr>
          <a:xfrm>
            <a:off x="4965406" y="0"/>
            <a:ext cx="4178594" cy="6613452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ตาย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จุดเกิดเหตุ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+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ER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69.57%</a:t>
            </a:r>
          </a:p>
          <a:p>
            <a:pPr marL="228600" marR="0" lvl="0" indent="-228600" algn="l" defTabSz="914400" rtl="0" eaLnBrk="1" fontAlgn="auto" latinLnBrk="0" hangingPunct="1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เกิดเหตุ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กลางคืน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52.67%</a:t>
            </a:r>
          </a:p>
          <a:p>
            <a:pPr marL="228600" marR="0" lvl="0" indent="-228600" algn="l" defTabSz="914400" rtl="0" eaLnBrk="1" fontAlgn="auto" latinLnBrk="0" hangingPunct="1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ถนนแขวงฯ 60.87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%</a:t>
            </a:r>
          </a:p>
          <a:p>
            <a:pPr marL="228600" marR="0" lvl="0" indent="-228600" algn="l" defTabSz="914400" rtl="0" eaLnBrk="1" fontAlgn="auto" latinLnBrk="0" hangingPunct="1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23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ราย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คนขับ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73.91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%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(17คน)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โดยสาร 17.39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%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(4คน)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คนเดินเท้า 8.70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% (2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คน)</a:t>
            </a:r>
          </a:p>
          <a:p>
            <a:pPr marL="228600" marR="0" lvl="0" indent="-228600" algn="l" defTabSz="914400" rtl="0" eaLnBrk="1" fontAlgn="auto" latinLnBrk="0" hangingPunct="1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คนขับรถทุกประเภท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17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คน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ขับเร็ว 47.05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% (8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คน)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ดื่ม 47.05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% (8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คน)</a:t>
            </a:r>
          </a:p>
          <a:p>
            <a:pPr marL="228600" marR="0" lvl="0" indent="-228600" algn="l" defTabSz="914400" rtl="0" eaLnBrk="1" fontAlgn="auto" latinLnBrk="0" hangingPunct="1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กลุ่มขับ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จยย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. 13 คน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สวมหมวก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23.08% (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3คน)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จยย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. 11คน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จยย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.บิ๊กไบค์ 2คน</a:t>
            </a:r>
          </a:p>
          <a:p>
            <a:pPr marL="228600" marR="0" lvl="0" indent="-228600" algn="l" defTabSz="914400" rtl="0" eaLnBrk="1" fontAlgn="auto" latinLnBrk="0" hangingPunct="1">
              <a:lnSpc>
                <a:spcPts val="23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กลุ่มอายุคนขับ 17 คน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10-59ปี  6 คน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60-79ปี  5 คน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20-29ปี  4 คน</a:t>
            </a:r>
            <a:b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  30-29ปี  2 คน</a:t>
            </a:r>
          </a:p>
        </p:txBody>
      </p:sp>
      <p:sp>
        <p:nvSpPr>
          <p:cNvPr id="6" name="ตัวแทนเนื้อหา 2">
            <a:extLst>
              <a:ext uri="{FF2B5EF4-FFF2-40B4-BE49-F238E27FC236}">
                <a16:creationId xmlns:a16="http://schemas.microsoft.com/office/drawing/2014/main" id="{678F06E2-4484-A0D3-AF6B-66534C7A6DBD}"/>
              </a:ext>
            </a:extLst>
          </p:cNvPr>
          <p:cNvSpPr txBox="1">
            <a:spLocks/>
          </p:cNvSpPr>
          <p:nvPr/>
        </p:nvSpPr>
        <p:spPr>
          <a:xfrm>
            <a:off x="7209655" y="4492978"/>
            <a:ext cx="1964265" cy="2071907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ts val="21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อาชีพ คนขับ 17 คน</a:t>
            </a:r>
            <a:b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-รับจ้างทั่วไป 10 คน</a:t>
            </a:r>
            <a:b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-ผู้สูงอายุ      3 คน</a:t>
            </a:r>
            <a:b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-ข้าราชการ   2 คน</a:t>
            </a:r>
            <a:b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-พนักงาน7-11  1 คน</a:t>
            </a:r>
            <a:b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</a:b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-พนักงานไปรษณีย์อุดร </a:t>
            </a:r>
            <a:br>
              <a:rPr lang="th-TH" sz="1600" b="1" dirty="0">
                <a:solidFill>
                  <a:prstClr val="black"/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</a:br>
            <a:r>
              <a:rPr lang="th-TH" sz="1600" b="1" dirty="0">
                <a:solidFill>
                  <a:prstClr val="black"/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Chakra Petch" panose="02000506000000020004" pitchFamily="2" charset="-34"/>
                <a:ea typeface="+mn-ea"/>
                <a:cs typeface="TH Chakra Petch" panose="02000506000000020004" pitchFamily="2" charset="-34"/>
              </a:rPr>
              <a:t>1 คน</a:t>
            </a: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6C125015-979C-9E46-C08B-331E8E6A2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840" y="12627"/>
            <a:ext cx="3812646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355932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3999</TotalTime>
  <Words>221</Words>
  <Application>Microsoft Office PowerPoint</Application>
  <PresentationFormat>นำเสนอทางหน้าจอ (4:3)</PresentationFormat>
  <Paragraphs>18</Paragraphs>
  <Slides>8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20" baseType="lpstr">
      <vt:lpstr>Arial</vt:lpstr>
      <vt:lpstr>Calibri</vt:lpstr>
      <vt:lpstr>Calibri Light</vt:lpstr>
      <vt:lpstr>IrisUPC</vt:lpstr>
      <vt:lpstr>JasmineUPC</vt:lpstr>
      <vt:lpstr>LilyUPC</vt:lpstr>
      <vt:lpstr>Tahoma</vt:lpstr>
      <vt:lpstr>TH Chakra Petch</vt:lpstr>
      <vt:lpstr>Wingdings</vt:lpstr>
      <vt:lpstr>Wingdings 2</vt:lpstr>
      <vt:lpstr>HDOfficeLightV0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udpso</dc:creator>
  <cp:lastModifiedBy>Apidech C</cp:lastModifiedBy>
  <cp:revision>364</cp:revision>
  <cp:lastPrinted>2023-04-28T02:29:52Z</cp:lastPrinted>
  <dcterms:created xsi:type="dcterms:W3CDTF">2020-10-09T05:19:21Z</dcterms:created>
  <dcterms:modified xsi:type="dcterms:W3CDTF">2024-01-30T09:33:52Z</dcterms:modified>
</cp:coreProperties>
</file>