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style1.xml" ContentType="application/vnd.ms-office.chartstyle+xml"/>
  <Override PartName="/ppt/charts/colors1.xml" ContentType="application/vnd.ms-office.chartcolorstyle+xml"/>
  <Override PartName="/ppt/charts/style2.xml" ContentType="application/vnd.ms-office.chartstyle+xml"/>
  <Override PartName="/ppt/charts/colors2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handoutMasterIdLst>
    <p:handoutMasterId r:id="rId18"/>
  </p:handoutMasterIdLst>
  <p:sldIdLst>
    <p:sldId id="316" r:id="rId3"/>
    <p:sldId id="317" r:id="rId4"/>
    <p:sldId id="318" r:id="rId5"/>
    <p:sldId id="319" r:id="rId6"/>
    <p:sldId id="320" r:id="rId7"/>
    <p:sldId id="321" r:id="rId8"/>
    <p:sldId id="292" r:id="rId9"/>
    <p:sldId id="309" r:id="rId10"/>
    <p:sldId id="311" r:id="rId11"/>
    <p:sldId id="312" r:id="rId12"/>
    <p:sldId id="313" r:id="rId13"/>
    <p:sldId id="314" r:id="rId14"/>
    <p:sldId id="315" r:id="rId15"/>
    <p:sldId id="273" r:id="rId16"/>
  </p:sldIdLst>
  <p:sldSz cx="12192000" cy="6858000"/>
  <p:notesSz cx="6797675" cy="992822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CAF9ED-07DC-4A11-8D7F-57B35C25682E}" styleName="สไตล์สีปานกลาง 1 - เน้น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1E4AEA4-8DFA-4A89-87EB-49C32662AFE0}" styleName="สไตล์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สไตล์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269D01E-BC32-4049-B463-5C60D7B0CCD2}" styleName="สไตล์ธีม 2 - เน้น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123" d="100"/>
          <a:sy n="123" d="100"/>
        </p:scale>
        <p:origin x="-114" y="-2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___Microsoft_Excel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___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สถานะการดำเนินงานตามจำนวนรายการ </a:t>
            </a:r>
          </a:p>
          <a:p>
            <a:pPr>
              <a:defRPr sz="1400" b="1" i="0" u="none" strike="noStrike" kern="1200" spc="0" baseline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</a:p>
        </c:rich>
      </c:tx>
      <c:layout>
        <c:manualLayout>
          <c:xMode val="edge"/>
          <c:yMode val="edge"/>
          <c:x val="0.25552232672678915"/>
          <c:y val="1.1786306938714284E-3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40"/>
      <c:rotY val="14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8.6703896090773933E-3"/>
          <c:y val="0.12095390321598361"/>
          <c:w val="0.84357770587498759"/>
          <c:h val="0.7355185554481200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รายการ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EA5-4A2C-A0D5-DDE54E869E5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EA5-4A2C-A0D5-DDE54E869E5D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0EA5-4A2C-A0D5-DDE54E869E5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6-0EA5-4A2C-A0D5-DDE54E869E5D}"/>
              </c:ext>
            </c:extLst>
          </c:dPt>
          <c:dPt>
            <c:idx val="4"/>
            <c:bubble3D val="0"/>
            <c:spPr>
              <a:solidFill>
                <a:srgbClr val="0070C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EA5-4A2C-A0D5-DDE54E869E5D}"/>
              </c:ext>
            </c:extLst>
          </c:dPt>
          <c:dPt>
            <c:idx val="5"/>
            <c:bubble3D val="0"/>
            <c:explosion val="9"/>
            <c:spPr>
              <a:solidFill>
                <a:schemeClr val="accent6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0EA5-4A2C-A0D5-DDE54E869E5D}"/>
              </c:ext>
            </c:extLst>
          </c:dPt>
          <c:dLbls>
            <c:dLbl>
              <c:idx val="0"/>
              <c:layout>
                <c:manualLayout>
                  <c:x val="6.5424856159388339E-2"/>
                  <c:y val="-0.22181026279714011"/>
                </c:manualLayout>
              </c:layout>
              <c:numFmt formatCode="0.00%" sourceLinked="0"/>
              <c:spPr>
                <a:solidFill>
                  <a:srgbClr val="FF000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691325483843801"/>
                      <c:h val="0.1079069459894019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0EA5-4A2C-A0D5-DDE54E869E5D}"/>
                </c:ext>
              </c:extLst>
            </c:dLbl>
            <c:dLbl>
              <c:idx val="1"/>
              <c:layout>
                <c:manualLayout>
                  <c:x val="6.5885661774625598E-2"/>
                  <c:y val="-8.6248263359095523E-2"/>
                </c:manualLayout>
              </c:layout>
              <c:numFmt formatCode="0.00%" sourceLinked="0"/>
              <c:spPr>
                <a:solidFill>
                  <a:schemeClr val="accent2">
                    <a:lumMod val="75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646327457297368"/>
                      <c:h val="0.1163596030734163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0EA5-4A2C-A0D5-DDE54E869E5D}"/>
                </c:ext>
              </c:extLst>
            </c:dLbl>
            <c:dLbl>
              <c:idx val="2"/>
              <c:layout>
                <c:manualLayout>
                  <c:x val="9.4737749756273401E-2"/>
                  <c:y val="2.5779139240942158E-2"/>
                </c:manualLayout>
              </c:layout>
              <c:numFmt formatCode="0.00%" sourceLinked="0"/>
              <c:spPr>
                <a:solidFill>
                  <a:srgbClr val="FFFF00"/>
                </a:solidFill>
                <a:ln>
                  <a:solidFill>
                    <a:srgbClr val="FFC000"/>
                  </a:solidFill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6423316138881755"/>
                      <c:h val="0.1155590933376726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0EA5-4A2C-A0D5-DDE54E869E5D}"/>
                </c:ext>
              </c:extLst>
            </c:dLbl>
            <c:dLbl>
              <c:idx val="3"/>
              <c:layout>
                <c:manualLayout>
                  <c:x val="-0.11640752691840819"/>
                  <c:y val="7.1365565907712758E-2"/>
                </c:manualLayout>
              </c:layout>
              <c:numFmt formatCode="0.00%" sourceLinked="0"/>
              <c:spPr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tx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0829727238899351"/>
                      <c:h val="0.1048031507925945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6-0EA5-4A2C-A0D5-DDE54E869E5D}"/>
                </c:ext>
              </c:extLst>
            </c:dLbl>
            <c:dLbl>
              <c:idx val="4"/>
              <c:layout>
                <c:manualLayout>
                  <c:x val="-0.33460470344603305"/>
                  <c:y val="6.0097868770918432E-2"/>
                </c:manualLayout>
              </c:layout>
              <c:numFmt formatCode="0.00%" sourceLinked="0"/>
              <c:spPr>
                <a:solidFill>
                  <a:srgbClr val="0070C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9886244519184418"/>
                      <c:h val="0.1062723697396899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0EA5-4A2C-A0D5-DDE54E869E5D}"/>
                </c:ext>
              </c:extLst>
            </c:dLbl>
            <c:dLbl>
              <c:idx val="5"/>
              <c:layout>
                <c:manualLayout>
                  <c:x val="0.25760234548441857"/>
                  <c:y val="0.21319597056271983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5709305033035301"/>
                      <c:h val="0.1661061800540272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0EA5-4A2C-A0D5-DDE54E869E5D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 - ยังไม่ได้ดำเนินการ</c:v>
                </c:pt>
                <c:pt idx="1">
                  <c:v> - จัดทำแผนการจัดซื้อ/จ้างแล้ว</c:v>
                </c:pt>
                <c:pt idx="2">
                  <c:v> - ขออนุมัติจัดซื้อ/จ้างแล้ว</c:v>
                </c:pt>
                <c:pt idx="3">
                  <c:v> - ทำสัญญาเรียบร้อย</c:v>
                </c:pt>
                <c:pt idx="4">
                  <c:v> - ตรวจรับเรียบร้อย</c:v>
                </c:pt>
                <c:pt idx="5">
                  <c:v>เบิกจ่ายเงินแล้ว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0</c:v>
                </c:pt>
                <c:pt idx="1">
                  <c:v>0</c:v>
                </c:pt>
                <c:pt idx="2">
                  <c:v>16</c:v>
                </c:pt>
                <c:pt idx="3">
                  <c:v>4</c:v>
                </c:pt>
                <c:pt idx="4">
                  <c:v>4</c:v>
                </c:pt>
                <c:pt idx="5">
                  <c:v>581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EA5-4A2C-A0D5-DDE54E869E5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20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สถานะการเบิกจ่ายเงิน </a:t>
            </a:r>
          </a:p>
          <a:p>
            <a:pPr>
              <a:defRPr sz="2000" b="1" i="0" u="none" strike="noStrike" kern="1200" spc="0" baseline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20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</a:p>
        </c:rich>
      </c:tx>
      <c:layout>
        <c:manualLayout>
          <c:xMode val="edge"/>
          <c:yMode val="edge"/>
          <c:x val="0.23998618857094547"/>
          <c:y val="9.9160045283830725E-3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30"/>
      <c:rotY val="25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2221840920695584E-4"/>
          <c:y val="0.10850826903946986"/>
          <c:w val="0.99752488009347751"/>
          <c:h val="0.8867317682369269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งบประมาณตามแผน(บาท)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</c:spPr>
          <c:explosion val="20"/>
          <c:dPt>
            <c:idx val="0"/>
            <c:bubble3D val="0"/>
            <c:explosion val="6"/>
            <c:spPr>
              <a:solidFill>
                <a:schemeClr val="accent2">
                  <a:lumMod val="75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8668-4CF5-BC3F-0E851D59700F}"/>
              </c:ext>
            </c:extLst>
          </c:dPt>
          <c:dPt>
            <c:idx val="1"/>
            <c:bubble3D val="0"/>
            <c:explosion val="8"/>
            <c:spPr>
              <a:solidFill>
                <a:schemeClr val="accent6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668-4CF5-BC3F-0E851D59700F}"/>
              </c:ext>
            </c:extLst>
          </c:dPt>
          <c:dLbls>
            <c:dLbl>
              <c:idx val="0"/>
              <c:layout>
                <c:manualLayout>
                  <c:x val="9.4148069705687579E-2"/>
                  <c:y val="9.2867553040869993E-2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34004808459370978"/>
                      <c:h val="0.1799753041582077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8668-4CF5-BC3F-0E851D59700F}"/>
                </c:ext>
              </c:extLst>
            </c:dLbl>
            <c:dLbl>
              <c:idx val="1"/>
              <c:layout>
                <c:manualLayout>
                  <c:x val="-0.1773907035697791"/>
                  <c:y val="-0.18131616580658505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9161966001318101"/>
                      <c:h val="0.1933368827281090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8668-4CF5-BC3F-0E851D59700F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รอการเบิกจ่าย</c:v>
                </c:pt>
                <c:pt idx="1">
                  <c:v>เบิกจ่ายเงินแล้ว</c:v>
                </c:pt>
              </c:strCache>
            </c:strRef>
          </c:cat>
          <c:val>
            <c:numRef>
              <c:f>Sheet1!$B$2:$B$3</c:f>
              <c:numCache>
                <c:formatCode>#,##0.00</c:formatCode>
                <c:ptCount val="2"/>
                <c:pt idx="0">
                  <c:v>41300388.75</c:v>
                </c:pt>
                <c:pt idx="1">
                  <c:v>111269875.15000001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668-4CF5-BC3F-0E851D59700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คิดร้อยละ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3B76-4F94-806B-94F5627D48D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3B76-4F94-806B-94F5627D48D5}"/>
              </c:ext>
            </c:extLst>
          </c:dPt>
          <c:cat>
            <c:strRef>
              <c:f>Sheet1!$A$2:$A$3</c:f>
              <c:strCache>
                <c:ptCount val="2"/>
                <c:pt idx="0">
                  <c:v>รอการเบิกจ่าย</c:v>
                </c:pt>
                <c:pt idx="1">
                  <c:v>เบิกจ่ายเงินแล้ว</c:v>
                </c:pt>
              </c:strCache>
            </c:strRef>
          </c:cat>
          <c:val>
            <c:numRef>
              <c:f>Sheet1!$C$2:$C$3</c:f>
              <c:numCache>
                <c:formatCode>_(* #,##0.00_);_(* \(#,##0.00\);_(* "-"??_);_(@_)</c:formatCode>
                <c:ptCount val="2"/>
                <c:pt idx="0">
                  <c:v>27.069749828229796</c:v>
                </c:pt>
                <c:pt idx="1">
                  <c:v>72.930250171770197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195-42DF-BCA4-6221D760477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50C52A-76DC-4A83-820A-1B5659C877A6}" type="datetimeFigureOut">
              <a:rPr lang="th-TH" smtClean="0"/>
              <a:t>02/02/69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94A27E-1B5C-4BDB-9721-23CDE54EC15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092996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E72F65-D46F-4A74-AB63-F0CD729DACC9}" type="datetimeFigureOut">
              <a:rPr lang="th-TH" smtClean="0"/>
              <a:t>02/02/69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4D8EDC-0E94-4B1C-9257-9CB17CEB882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690756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>
                <a:solidFill>
                  <a:prstClr val="black"/>
                </a:solidFill>
              </a:rPr>
              <a:pPr/>
              <a:t>1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22183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>
                <a:solidFill>
                  <a:prstClr val="black"/>
                </a:solidFill>
              </a:rPr>
              <a:pPr/>
              <a:t>2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7197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EA18DD-E85C-4523-83D2-6EEE8E29F881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8164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>
                <a:solidFill>
                  <a:prstClr val="black"/>
                </a:solidFill>
              </a:rPr>
              <a:pPr/>
              <a:t>4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62083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>
                <a:solidFill>
                  <a:prstClr val="black"/>
                </a:solidFill>
              </a:rPr>
              <a:pPr/>
              <a:t>5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8929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D37FF1CC-26BB-425B-780B-5E14135138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="" xmlns:a16="http://schemas.microsoft.com/office/drawing/2014/main" id="{78F38D3A-AE23-A466-7652-2C3E8E0E9D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8FF5C5F3-19E5-D1F2-0164-35FFDAA1D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02/02/69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575CD54B-6981-82BC-97BA-AE121B626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9675E9E1-07FF-388F-78FA-A33E6BB42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38648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3F7220A5-9C97-01A6-68DC-74B1D3F6C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="" xmlns:a16="http://schemas.microsoft.com/office/drawing/2014/main" id="{4BE9F773-82FC-F443-4A57-859E4A0BE3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295A03E2-3774-1C17-4C4F-FBD9D1A1D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02/02/69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785BF6DE-0DAD-2BDA-E0ED-6C0562311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64E77AB4-2F37-3CEC-38DB-10D0FF31F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65118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E1416853-334A-4741-A5BC-14F22E413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="" xmlns:a16="http://schemas.microsoft.com/office/drawing/2014/main" id="{5889933F-1970-3D50-7527-8578C2501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5F41B393-D060-A4CA-ADF6-B37273B30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02/02/69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673D59C3-8595-1EC3-040A-73C8E9205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07BC41D4-174E-58F6-3BEF-A4D345B25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93663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4B480083-6EE5-A4B4-9B8B-A0D9DF27D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="" xmlns:a16="http://schemas.microsoft.com/office/drawing/2014/main" id="{2EFA39F5-673A-7F1F-F58E-17BD0C304D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="" xmlns:a16="http://schemas.microsoft.com/office/drawing/2014/main" id="{EA61D947-3DA6-D997-D66A-71A3E83AFC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="" xmlns:a16="http://schemas.microsoft.com/office/drawing/2014/main" id="{BBB59AF9-EF21-837C-2054-E7A9B0173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02/02/69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="" xmlns:a16="http://schemas.microsoft.com/office/drawing/2014/main" id="{DC33EA00-539E-5F6A-05A5-E2F23C637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="" xmlns:a16="http://schemas.microsoft.com/office/drawing/2014/main" id="{1999888F-A651-711B-253B-50149A831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60142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6D68B455-9502-2F3F-6123-4395FB92A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="" xmlns:a16="http://schemas.microsoft.com/office/drawing/2014/main" id="{29DD8016-6E0D-E6BB-509F-9AED864ECB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="" xmlns:a16="http://schemas.microsoft.com/office/drawing/2014/main" id="{6F786FDC-FDB6-0BF4-6B01-C0295634D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="" xmlns:a16="http://schemas.microsoft.com/office/drawing/2014/main" id="{92BE6806-FE9D-8F73-494A-A2A2846343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="" xmlns:a16="http://schemas.microsoft.com/office/drawing/2014/main" id="{8AA5D2C5-89A4-6AFB-B58C-74308F6EA4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="" xmlns:a16="http://schemas.microsoft.com/office/drawing/2014/main" id="{64600C18-4B10-0EC3-72EF-9FCE07BAC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02/02/69</a:t>
            </a:fld>
            <a:endParaRPr lang="th-TH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="" xmlns:a16="http://schemas.microsoft.com/office/drawing/2014/main" id="{CDE607CA-CEB3-7AE4-B901-6A0A63355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="" xmlns:a16="http://schemas.microsoft.com/office/drawing/2014/main" id="{2A41A306-F82F-D982-161C-AA495C3FC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12155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1C429A84-2865-5E14-2290-634A3BD14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="" xmlns:a16="http://schemas.microsoft.com/office/drawing/2014/main" id="{205E0C2C-481F-196A-A1AA-78B13D0C7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02/02/69</a:t>
            </a:fld>
            <a:endParaRPr lang="th-TH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="" xmlns:a16="http://schemas.microsoft.com/office/drawing/2014/main" id="{993D50A9-34CB-591F-688D-E9C27B77E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="" xmlns:a16="http://schemas.microsoft.com/office/drawing/2014/main" id="{715B8929-EB62-5527-655E-F5115651B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61648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="" xmlns:a16="http://schemas.microsoft.com/office/drawing/2014/main" id="{CB775048-6509-B05F-C09E-45AD42DB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02/02/69</a:t>
            </a:fld>
            <a:endParaRPr lang="th-TH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="" xmlns:a16="http://schemas.microsoft.com/office/drawing/2014/main" id="{F63FA8CE-6C17-0A35-B8FB-98B2A3BB2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="" xmlns:a16="http://schemas.microsoft.com/office/drawing/2014/main" id="{BA4C4FEA-E9E8-9C03-D59C-05528EE83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61221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35438715-B399-3EC1-AE4D-AAF93303C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="" xmlns:a16="http://schemas.microsoft.com/office/drawing/2014/main" id="{01774901-3FC1-692C-36FA-63A33D960D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="" xmlns:a16="http://schemas.microsoft.com/office/drawing/2014/main" id="{32620751-5EA9-8BFB-E6D5-7C905F4A2B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="" xmlns:a16="http://schemas.microsoft.com/office/drawing/2014/main" id="{E6397F72-43B3-2D03-05C7-EB80B524D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02/02/69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="" xmlns:a16="http://schemas.microsoft.com/office/drawing/2014/main" id="{BA8BE567-61A4-38FE-F07A-EA84B3F9C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="" xmlns:a16="http://schemas.microsoft.com/office/drawing/2014/main" id="{33E4AFFF-96C6-0B2C-4E78-E749CE2AE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69020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62FAC379-B1B5-2CDE-C797-77E325F20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="" xmlns:a16="http://schemas.microsoft.com/office/drawing/2014/main" id="{59FA8F62-9FF6-FBBC-625A-92A1301583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="" xmlns:a16="http://schemas.microsoft.com/office/drawing/2014/main" id="{D1C54815-EA9B-D5D2-0018-99FEA5EACD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="" xmlns:a16="http://schemas.microsoft.com/office/drawing/2014/main" id="{78BB1F2D-AC1D-A1B1-FAA6-63AA9F70A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02/02/69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="" xmlns:a16="http://schemas.microsoft.com/office/drawing/2014/main" id="{A15D37A0-3F3E-D49A-8ABE-39D926423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="" xmlns:a16="http://schemas.microsoft.com/office/drawing/2014/main" id="{2A2D638A-D7AF-7235-9805-67A2E4F42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86580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F7C9A49D-703D-C898-90EF-4151F7715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="" xmlns:a16="http://schemas.microsoft.com/office/drawing/2014/main" id="{EC1E3D46-57F0-5C4F-081C-EB32244F5C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07CBE05D-E70F-C8AF-A122-8A0A363453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02/02/69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5AD48725-9603-3DBE-7D4B-A5DDF43D5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045532E4-2EE4-C6A5-5902-500C3FB20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98391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="" xmlns:a16="http://schemas.microsoft.com/office/drawing/2014/main" id="{8A6C086E-3E7F-B7BE-2B2A-22CACB6AC9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="" xmlns:a16="http://schemas.microsoft.com/office/drawing/2014/main" id="{960C0EE5-A25E-6180-CEC2-2F4DA71421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62E44E3E-0D7F-680D-6F1A-441905F25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02/02/69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AD14224E-9BCA-4136-CD1A-248CEAC96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6306D2E4-1E89-2FCE-F8E2-FC02270A0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745678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D37FF1CC-26BB-425B-780B-5E14135138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xmlns="" id="{78F38D3A-AE23-A466-7652-2C3E8E0E9D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8FF5C5F3-19E5-D1F2-0164-35FFDAA1D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02/02/69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575CD54B-6981-82BC-97BA-AE121B626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9675E9E1-07FF-388F-78FA-A33E6BB42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31495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3F7220A5-9C97-01A6-68DC-74B1D3F6C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4BE9F773-82FC-F443-4A57-859E4A0BE3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295A03E2-3774-1C17-4C4F-FBD9D1A1D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02/02/69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785BF6DE-0DAD-2BDA-E0ED-6C0562311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64E77AB4-2F37-3CEC-38DB-10D0FF31F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05462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E1416853-334A-4741-A5BC-14F22E413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5889933F-1970-3D50-7527-8578C2501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5F41B393-D060-A4CA-ADF6-B37273B30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02/02/69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673D59C3-8595-1EC3-040A-73C8E9205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07BC41D4-174E-58F6-3BEF-A4D345B25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10091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4B480083-6EE5-A4B4-9B8B-A0D9DF27D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2EFA39F5-673A-7F1F-F58E-17BD0C304D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xmlns="" id="{EA61D947-3DA6-D997-D66A-71A3E83AFC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BBB59AF9-EF21-837C-2054-E7A9B0173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02/02/69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DC33EA00-539E-5F6A-05A5-E2F23C637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1999888F-A651-711B-253B-50149A831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0982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6D68B455-9502-2F3F-6123-4395FB92A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29DD8016-6E0D-E6BB-509F-9AED864ECB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xmlns="" id="{6F786FDC-FDB6-0BF4-6B01-C0295634D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xmlns="" id="{92BE6806-FE9D-8F73-494A-A2A2846343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xmlns="" id="{8AA5D2C5-89A4-6AFB-B58C-74308F6EA4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xmlns="" id="{64600C18-4B10-0EC3-72EF-9FCE07BAC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02/02/69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xmlns="" id="{CDE607CA-CEB3-7AE4-B901-6A0A63355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xmlns="" id="{2A41A306-F82F-D982-161C-AA495C3FC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01372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1C429A84-2865-5E14-2290-634A3BD14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xmlns="" id="{205E0C2C-481F-196A-A1AA-78B13D0C7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02/02/69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xmlns="" id="{993D50A9-34CB-591F-688D-E9C27B77E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xmlns="" id="{715B8929-EB62-5527-655E-F5115651B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38828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xmlns="" id="{CB775048-6509-B05F-C09E-45AD42DB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02/02/69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xmlns="" id="{F63FA8CE-6C17-0A35-B8FB-98B2A3BB2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xmlns="" id="{BA4C4FEA-E9E8-9C03-D59C-05528EE83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76855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35438715-B399-3EC1-AE4D-AAF93303C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01774901-3FC1-692C-36FA-63A33D960D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xmlns="" id="{32620751-5EA9-8BFB-E6D5-7C905F4A2B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E6397F72-43B3-2D03-05C7-EB80B524D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02/02/69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BA8BE567-61A4-38FE-F07A-EA84B3F9C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33E4AFFF-96C6-0B2C-4E78-E749CE2AE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51369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62FAC379-B1B5-2CDE-C797-77E325F20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xmlns="" id="{59FA8F62-9FF6-FBBC-625A-92A1301583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xmlns="" id="{D1C54815-EA9B-D5D2-0018-99FEA5EACD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78BB1F2D-AC1D-A1B1-FAA6-63AA9F70A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02/02/69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A15D37A0-3F3E-D49A-8ABE-39D926423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2A2D638A-D7AF-7235-9805-67A2E4F42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93936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F7C9A49D-703D-C898-90EF-4151F7715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xmlns="" id="{EC1E3D46-57F0-5C4F-081C-EB32244F5C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07CBE05D-E70F-C8AF-A122-8A0A363453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02/02/69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5AD48725-9603-3DBE-7D4B-A5DDF43D5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045532E4-2EE4-C6A5-5902-500C3FB20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865515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xmlns="" id="{8A6C086E-3E7F-B7BE-2B2A-22CACB6AC9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xmlns="" id="{960C0EE5-A25E-6180-CEC2-2F4DA71421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62E44E3E-0D7F-680D-6F1A-441905F25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02/02/69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AD14224E-9BCA-4136-CD1A-248CEAC96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6306D2E4-1E89-2FCE-F8E2-FC02270A0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275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="" xmlns:a16="http://schemas.microsoft.com/office/drawing/2014/main" id="{F8E29908-2FF6-7B2E-F7B4-C7EF9EBC1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="" xmlns:a16="http://schemas.microsoft.com/office/drawing/2014/main" id="{D30C517A-3413-1454-FC62-A182EBE6A1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614B8610-119A-AA37-DD99-DB9FB2DF5A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9F674A-1C5C-4A49-84AA-6C1D13A783BB}" type="datetimeFigureOut">
              <a:rPr lang="th-TH" smtClean="0"/>
              <a:t>02/02/69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7016D612-A7BA-9E83-FA9A-81438ABDF5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0B95495D-4F73-A413-A7C2-118BE61C6F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17653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1">
              <a:lumMod val="6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xmlns="" id="{F8E29908-2FF6-7B2E-F7B4-C7EF9EBC1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D30C517A-3413-1454-FC62-A182EBE6A1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614B8610-119A-AA37-DD99-DB9FB2DF5A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02/02/69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7016D612-A7BA-9E83-FA9A-81438ABDF5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0B95495D-4F73-A413-A7C2-118BE61C6F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7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>
            <a:spLocks noGrp="1"/>
          </p:cNvSpPr>
          <p:nvPr>
            <p:ph type="ctrTitle"/>
          </p:nvPr>
        </p:nvSpPr>
        <p:spPr>
          <a:xfrm>
            <a:off x="0" y="1030636"/>
            <a:ext cx="12192000" cy="1505299"/>
          </a:xfrm>
          <a:solidFill>
            <a:srgbClr val="000066"/>
          </a:solidFill>
        </p:spPr>
        <p:txBody>
          <a:bodyPr>
            <a:normAutofit/>
          </a:bodyPr>
          <a:lstStyle/>
          <a:p>
            <a:r>
              <a:rPr lang="th-TH" sz="48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         การบริหารงบประมาณ</a:t>
            </a:r>
            <a: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ประจำปีงบประมาณ พ.ศ. 25</a:t>
            </a:r>
            <a:r>
              <a:rPr lang="en-US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</a:t>
            </a:r>
            <a: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8 </a:t>
            </a:r>
            <a:b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4800" b="1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ประจำปีงบประมาณ พ.ศ. 25</a:t>
            </a:r>
            <a:r>
              <a:rPr lang="en-US" sz="4800" b="1" dirty="0" smtClean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6</a:t>
            </a:r>
            <a:r>
              <a:rPr lang="th-TH" sz="4800" b="1" dirty="0" smtClean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9 </a:t>
            </a:r>
            <a:endParaRPr lang="en-US" sz="4800" dirty="0">
              <a:solidFill>
                <a:schemeClr val="bg1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90" y="5672018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9493" y="5672017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032" y="5672018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7147" y="5659825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7414" y="5672017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420" y="2769935"/>
            <a:ext cx="3073490" cy="2689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45424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2275CB17-4E0E-2113-89AA-9CFC1A96F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7022" y="852928"/>
            <a:ext cx="9459045" cy="1168378"/>
          </a:xfrm>
          <a:solidFill>
            <a:srgbClr val="000066"/>
          </a:solidFill>
        </p:spPr>
        <p:txBody>
          <a:bodyPr>
            <a:noAutofit/>
          </a:bodyPr>
          <a:lstStyle/>
          <a:p>
            <a:pPr algn="ctr"/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เป้าหมายการเบิกจ่ายเงินงบประมาณและการใช้จ่าย</a:t>
            </a:r>
            <a:r>
              <a:rPr lang="th-TH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ภาครัฐ</a:t>
            </a:r>
            <a:br>
              <a:rPr lang="th-TH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ประจำปี</a:t>
            </a: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งบประมาณ พ.ศ. </a:t>
            </a:r>
            <a:r>
              <a:rPr lang="th-TH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</a:t>
            </a: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(จำแนกราย</a:t>
            </a:r>
            <a:r>
              <a:rPr lang="th-TH" sz="2400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ไตรมาส</a:t>
            </a: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US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6" name="ตัวแทนเนื้อหา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0050618"/>
              </p:ext>
            </p:extLst>
          </p:nvPr>
        </p:nvGraphicFramePr>
        <p:xfrm>
          <a:off x="1337022" y="2051639"/>
          <a:ext cx="9466729" cy="25794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8914"/>
                <a:gridCol w="815412"/>
                <a:gridCol w="729230"/>
                <a:gridCol w="715971"/>
                <a:gridCol w="742489"/>
                <a:gridCol w="769006"/>
                <a:gridCol w="722601"/>
                <a:gridCol w="815412"/>
                <a:gridCol w="729229"/>
                <a:gridCol w="808783"/>
                <a:gridCol w="759682"/>
              </a:tblGrid>
              <a:tr h="49832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รายการ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เป้าหมายทั้งปี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ไตรมาส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ที่ 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ไตรมาส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ที่ 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ไตรมาส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ที่ 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ไตรมาส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ที่ 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49832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9832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ภาพรวม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86209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รายจ่ายประจำ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9832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รายจ่ายลงทุน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9740" y="4834550"/>
            <a:ext cx="1996935" cy="1747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71477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7"/>
          <p:cNvSpPr/>
          <p:nvPr/>
        </p:nvSpPr>
        <p:spPr>
          <a:xfrm>
            <a:off x="5059474" y="5805052"/>
            <a:ext cx="48889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ณ 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29 มกราคม </a:t>
            </a:r>
            <a:r>
              <a:rPr lang="en-US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9</a:t>
            </a:r>
            <a:endParaRPr lang="th-TH" sz="1600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821267" y="863600"/>
            <a:ext cx="10456333" cy="4861715"/>
          </a:xfrm>
        </p:spPr>
        <p:txBody>
          <a:bodyPr/>
          <a:lstStyle/>
          <a:p>
            <a:r>
              <a:rPr lang="th-TH" sz="32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สรุปการเบิกจ่ายงบประมาณภาพรวม </a:t>
            </a:r>
            <a:r>
              <a:rPr lang="th-TH" sz="3200" b="1" dirty="0" err="1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ไตรมาส</a:t>
            </a:r>
            <a:r>
              <a:rPr lang="th-TH" sz="32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32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1-2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สำนักงานสาธารณสุขจังหวัดอุดรธานี  ประจำปีงบประมาณ พ.ศ. 25</a:t>
            </a:r>
            <a:r>
              <a:rPr lang="en-U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</a:t>
            </a:r>
            <a:r>
              <a:rPr lang="en-US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9</a:t>
            </a:r>
            <a:r>
              <a:rPr lang="th-TH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endParaRPr lang="th-TH" dirty="0"/>
          </a:p>
        </p:txBody>
      </p:sp>
      <p:pic>
        <p:nvPicPr>
          <p:cNvPr id="7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9270" y="5080056"/>
            <a:ext cx="1657134" cy="1449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2186354"/>
              </p:ext>
            </p:extLst>
          </p:nvPr>
        </p:nvGraphicFramePr>
        <p:xfrm>
          <a:off x="886844" y="1977715"/>
          <a:ext cx="10223501" cy="2962275"/>
        </p:xfrm>
        <a:graphic>
          <a:graphicData uri="http://schemas.openxmlformats.org/drawingml/2006/table">
            <a:tbl>
              <a:tblPr/>
              <a:tblGrid>
                <a:gridCol w="977293"/>
                <a:gridCol w="3325335"/>
                <a:gridCol w="2122757"/>
                <a:gridCol w="2122757"/>
                <a:gridCol w="1675359"/>
              </a:tblGrid>
              <a:tr h="600075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ลำดับที่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รายการ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งบประมาณ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ร้อยละ</a:t>
                      </a:r>
                      <a:b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</a:br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การเบิกจ่าย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งบดำเนินงาน/งบเบิกแทนกัน/งบอุดหนุน/รายจ่ายอื่นๆ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67,955,946.00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39,486,866.77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58.11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งบลงทุน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111,226,000.00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109,645,455.00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98.58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รวม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179,181,946.00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149,132,321.77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83.23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1684371"/>
      </p:ext>
    </p:extLst>
  </p:cSld>
  <p:clrMapOvr>
    <a:masterClrMapping/>
  </p:clrMapOvr>
  <p:transition advClick="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627D54FB-771A-400B-B807-C8CDFC3DF2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529" y="274639"/>
            <a:ext cx="10716596" cy="639762"/>
          </a:xfrm>
        </p:spPr>
        <p:txBody>
          <a:bodyPr>
            <a:noAutofit/>
          </a:bodyPr>
          <a:lstStyle/>
          <a:p>
            <a:pPr algn="ctr"/>
            <a:r>
              <a:rPr lang="th-TH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งบดำเนินงาน สสจ.อุดรธานี </a:t>
            </a:r>
            <a:r>
              <a:rPr lang="en-US" sz="2400" b="1" dirty="0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2400" b="1" dirty="0" err="1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ไตร</a:t>
            </a:r>
            <a:r>
              <a:rPr lang="th-TH" sz="24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มาส</a:t>
            </a:r>
            <a:r>
              <a:rPr lang="th-TH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 </a:t>
            </a:r>
            <a:r>
              <a:rPr lang="en-US" sz="2400" b="1" dirty="0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1-2/256</a:t>
            </a:r>
            <a:r>
              <a:rPr lang="th-TH" sz="2400" b="1" dirty="0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</a:t>
            </a:r>
            <a:endParaRPr lang="en-US" sz="2400" b="1" dirty="0">
              <a:solidFill>
                <a:srgbClr val="0000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4273318" y="5744130"/>
            <a:ext cx="48889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ณ  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29 มกราคม </a:t>
            </a:r>
            <a:r>
              <a:rPr lang="en-US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9</a:t>
            </a:r>
            <a:endParaRPr lang="th-TH" sz="1600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8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5910" y="5210269"/>
            <a:ext cx="1645142" cy="1439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ตาราง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4162713"/>
              </p:ext>
            </p:extLst>
          </p:nvPr>
        </p:nvGraphicFramePr>
        <p:xfrm>
          <a:off x="825452" y="965817"/>
          <a:ext cx="10515600" cy="4244452"/>
        </p:xfrm>
        <a:graphic>
          <a:graphicData uri="http://schemas.openxmlformats.org/drawingml/2006/table">
            <a:tbl>
              <a:tblPr/>
              <a:tblGrid>
                <a:gridCol w="773739"/>
                <a:gridCol w="3665590"/>
                <a:gridCol w="1634524"/>
                <a:gridCol w="1704644"/>
                <a:gridCol w="1682883"/>
                <a:gridCol w="1054220"/>
              </a:tblGrid>
              <a:tr h="52239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ลำดับที่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รายการ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ได้รับจัดสรร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คงเหลือ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ร้อยละการเบิกจ่าย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</a:tr>
              <a:tr h="50788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งปม.ตามกลุ่มงาน/หน่วยงาน สสจ.อุดรธานี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10,136,568.00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1,418,933.45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8,717,634.55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14.00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2394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งบประมาณขั้นต่ำ (เงินไม่ทำเวชฯ/ประกันสังคม/ค่าสาธารณูปโภค/ชันสูตร)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2,202,154.00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1,429,505.64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772,648.36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64.91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1416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ค่าตอบแทนกำลังคนด้านสาธารณสุข   (ค่าตอบแทนเบี้ยเลี้ยงเหมาจ่าย)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29,572,923.00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24,205,218.00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5,367,705.00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81.85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ค่าตอบแทน พ.ต.ส.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25,287,000.00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12,218,609.68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13,068,390.32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48.32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งบเบิกแทนกัน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450,411.00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67,380.00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383,031.00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14.96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งบอุดหนุน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81,000.00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55,000.00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26,000.00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67.90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งบรายจ่ายอื่น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225,890.00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92,220.00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133,670.00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40.83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รวม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67,955,946.00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39,486,866.77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28,469,079.23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58.11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5957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279424" y="308049"/>
            <a:ext cx="9937188" cy="1143000"/>
          </a:xfr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defRPr/>
            </a:pP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สรุปการเบิกจ่ายงบประมาณงบลงทุน </a:t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ปีงบประมาณ 25</a:t>
            </a:r>
            <a:r>
              <a:rPr lang="en-U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69</a:t>
            </a:r>
            <a:r>
              <a:rPr lang="th-TH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2400" b="1" dirty="0" err="1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ไตรมาส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1-2</a:t>
            </a:r>
            <a:endParaRPr lang="th-TH" sz="2400" b="1" dirty="0">
              <a:solidFill>
                <a:srgbClr val="000066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4450950" y="5709136"/>
            <a:ext cx="48889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ณ 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29 มกราคม 2569</a:t>
            </a:r>
            <a:endParaRPr lang="th-TH" sz="1600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7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3365" y="4792235"/>
            <a:ext cx="1835159" cy="1605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0120664"/>
              </p:ext>
            </p:extLst>
          </p:nvPr>
        </p:nvGraphicFramePr>
        <p:xfrm>
          <a:off x="861447" y="1491733"/>
          <a:ext cx="10515599" cy="2647880"/>
        </p:xfrm>
        <a:graphic>
          <a:graphicData uri="http://schemas.openxmlformats.org/drawingml/2006/table">
            <a:tbl>
              <a:tblPr/>
              <a:tblGrid>
                <a:gridCol w="859965"/>
                <a:gridCol w="3443021"/>
                <a:gridCol w="2200498"/>
                <a:gridCol w="2200498"/>
                <a:gridCol w="1811617"/>
              </a:tblGrid>
              <a:tr h="949061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ลำดับ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หมวดเงิน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ได้รับจัดสรร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    เบิกจ่าย+</a:t>
                      </a:r>
                      <a:r>
                        <a:rPr lang="en-US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PO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ร้อยละการเบิกจ่าย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607399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ครุภัณฑ์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19,752,800.00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18,426,190.00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93.28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7399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สิ่งก่อสร้าง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91,473,200.00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91,219,265.00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99.72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4021"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9491" marR="9491" marT="949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รวม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111,226,000.00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109,645,455.00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98.58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6235057"/>
      </p:ext>
    </p:extLst>
  </p:cSld>
  <p:clrMapOvr>
    <a:masterClrMapping/>
  </p:clrMapOvr>
  <p:transition advClick="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22702" y="237148"/>
            <a:ext cx="10515600" cy="413473"/>
          </a:xfrm>
        </p:spPr>
        <p:txBody>
          <a:bodyPr>
            <a:noAutofit/>
          </a:bodyPr>
          <a:lstStyle/>
          <a:p>
            <a:pPr algn="ctr"/>
            <a:r>
              <a:rPr lang="th-TH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รายละเอียดการจัดสรร </a:t>
            </a:r>
            <a:r>
              <a:rPr lang="en-US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Fix </a:t>
            </a:r>
            <a:r>
              <a:rPr lang="en-US" sz="1400" b="1" dirty="0" err="1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coxt</a:t>
            </a:r>
            <a:r>
              <a:rPr lang="en-US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r>
              <a:rPr lang="th-TH" sz="1400" b="1" dirty="0" err="1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สสอ</a:t>
            </a:r>
            <a:r>
              <a:rPr lang="th-TH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  (งบดำเนินงานตามภารกิจพื้นฐานและสาธารณูปโภค) </a:t>
            </a:r>
            <a:r>
              <a:rPr lang="th-TH" sz="14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th-TH" sz="14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4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ปีงบประมาณ </a:t>
            </a:r>
            <a:r>
              <a:rPr lang="th-TH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2569 งวดที่ 1 (</a:t>
            </a:r>
            <a:r>
              <a:rPr lang="th-TH" sz="1400" b="1" dirty="0" err="1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ไตรมาส</a:t>
            </a:r>
            <a:r>
              <a:rPr lang="th-TH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1-2 ต.ค.68-</a:t>
            </a:r>
            <a:r>
              <a:rPr lang="th-TH" sz="1400" b="1" dirty="0" err="1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มี.ค</a:t>
            </a:r>
            <a:r>
              <a:rPr lang="th-TH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69</a:t>
            </a:r>
            <a:r>
              <a:rPr lang="th-TH" sz="14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  ณ 29 ม.ค.69</a:t>
            </a:r>
            <a:endParaRPr lang="th-TH" sz="1400" b="1" dirty="0">
              <a:solidFill>
                <a:schemeClr val="tx2">
                  <a:lumMod val="75000"/>
                  <a:lumOff val="2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6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2313" y="5884719"/>
            <a:ext cx="900350" cy="787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2460489"/>
              </p:ext>
            </p:extLst>
          </p:nvPr>
        </p:nvGraphicFramePr>
        <p:xfrm>
          <a:off x="2704454" y="759403"/>
          <a:ext cx="6648772" cy="5519213"/>
        </p:xfrm>
        <a:graphic>
          <a:graphicData uri="http://schemas.openxmlformats.org/drawingml/2006/table">
            <a:tbl>
              <a:tblPr/>
              <a:tblGrid>
                <a:gridCol w="539696"/>
                <a:gridCol w="1918924"/>
                <a:gridCol w="1479172"/>
                <a:gridCol w="1549132"/>
                <a:gridCol w="1161848"/>
              </a:tblGrid>
              <a:tr h="407855"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ลำดับที่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หน่วยงาน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จัดสรร</a:t>
                      </a:r>
                      <a:br>
                        <a:rPr lang="th-TH" sz="1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</a:br>
                      <a:r>
                        <a:rPr lang="th-TH" sz="1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(บาท)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เบิกจ่าย+ใบสำคัญ</a:t>
                      </a:r>
                      <a:br>
                        <a:rPr lang="th-TH" sz="1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</a:br>
                      <a:r>
                        <a:rPr lang="th-TH" sz="1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(บาท)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ร้อยละ</a:t>
                      </a:r>
                      <a:br>
                        <a:rPr lang="th-TH" sz="1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</a:br>
                      <a:r>
                        <a:rPr lang="th-TH" sz="1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การเบิกจ่าย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243398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สสอ.เมือง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14,000.00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14,000.00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398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</a:t>
                      </a:r>
                      <a:r>
                        <a:rPr lang="th-TH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สสอ</a:t>
                      </a:r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.เพ็ญ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12,000.00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398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สสอ.กุมภวาปี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12,000.00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398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สสอ.บ้านดุง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12,000.00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398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สสอ.บ้านผือ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12,000.00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398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สสอ.หนองหาน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11,553.02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96.28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398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สสอ.น้ำโสม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11,977.40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99.81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398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สสอ.หนองวัวซอ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11,076.31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92.30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398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สสอ.วังสามหมอ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11,406.88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95.06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398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สสอ.กุดจับ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11,914.10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99.28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398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11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สสอ.ทุ่งฝน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12,000.00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398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12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สสอ.ไชยวาน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10,483.09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87.36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398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13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สสอ.ศรีธาตุ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10,975.80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91.47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398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14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สสอ.โนนสะอาด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     -  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-  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398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15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สสอ.สร้างคอม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     -  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-  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398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16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สสอ.พิบูลรักษ์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12,000.00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398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17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สสอ.หนองแสง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     -  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-  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398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18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สสอ.นายูง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12,000.00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398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19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สสอ.กู่แก้ว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10,000.00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83.33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398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20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สสอ.ประจักษ์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10,000.00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83.33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398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รวมทั้งสิ้น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242,000.00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197,386.60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81.56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87118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A3112D80-768B-D118-D818-53E6FE291E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F1FD90F0-E007-0DF8-147B-94D27B5C84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7577" y="2303232"/>
            <a:ext cx="10076337" cy="1501657"/>
          </a:xfrm>
        </p:spPr>
        <p:txBody>
          <a:bodyPr>
            <a:normAutofit/>
          </a:bodyPr>
          <a:lstStyle/>
          <a:p>
            <a:r>
              <a:rPr lang="th-TH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ความก้าวหน้าการดำเนินงานงบค่าบริการทางการแพทย์</a:t>
            </a:r>
            <a:br>
              <a:rPr lang="th-TH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ที่เบิกจ่ายในลักษณะงบลงทุน (งบค่าเสื่อม) ปีงบประมาณ 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</a:t>
            </a:r>
            <a:b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="" xmlns:a16="http://schemas.microsoft.com/office/drawing/2014/main" id="{55276924-BD06-1811-62F0-DC778DDFCA95}"/>
              </a:ext>
            </a:extLst>
          </p:cNvPr>
          <p:cNvSpPr txBox="1"/>
          <p:nvPr/>
        </p:nvSpPr>
        <p:spPr>
          <a:xfrm>
            <a:off x="6533534" y="4539323"/>
            <a:ext cx="47303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 ณ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29 </a:t>
            </a:r>
            <a:r>
              <a:rPr lang="th-TH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มกราคม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2569</a:t>
            </a:r>
            <a:endParaRPr lang="th-TH" b="1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รูปภาพ 10">
            <a:extLst>
              <a:ext uri="{FF2B5EF4-FFF2-40B4-BE49-F238E27FC236}">
                <a16:creationId xmlns="" xmlns:a16="http://schemas.microsoft.com/office/drawing/2014/main" id="{DD668738-E373-26BE-DAEF-934AE2234C5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753873" y="637086"/>
            <a:ext cx="2160269" cy="931712"/>
          </a:xfrm>
          <a:prstGeom prst="rect">
            <a:avLst/>
          </a:prstGeom>
        </p:spPr>
      </p:pic>
      <p:pic>
        <p:nvPicPr>
          <p:cNvPr id="13" name="รูปภาพ 12">
            <a:extLst>
              <a:ext uri="{FF2B5EF4-FFF2-40B4-BE49-F238E27FC236}">
                <a16:creationId xmlns="" xmlns:a16="http://schemas.microsoft.com/office/drawing/2014/main" id="{F7820030-6789-4434-66F4-0A3D08ECD89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70767" y="458348"/>
            <a:ext cx="1231851" cy="1234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9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>
            <a:extLst>
              <a:ext uri="{FF2B5EF4-FFF2-40B4-BE49-F238E27FC236}">
                <a16:creationId xmlns="" xmlns:a16="http://schemas.microsoft.com/office/drawing/2014/main" id="{3B57BAFC-9647-3C37-C3A6-6DD520F76C40}"/>
              </a:ext>
            </a:extLst>
          </p:cNvPr>
          <p:cNvSpPr txBox="1">
            <a:spLocks/>
          </p:cNvSpPr>
          <p:nvPr/>
        </p:nvSpPr>
        <p:spPr>
          <a:xfrm>
            <a:off x="180881" y="54303"/>
            <a:ext cx="9887351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การดำเนินงานงบค่าบริการทางการแพทย์ที่เบิกจ่ายในลักษณะงบลงทุน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(ตามจำนวนรายการ) หน่วยงานในสังกัด สป.สธ. จังหวัดอุดรธานี</a:t>
            </a:r>
            <a:endParaRPr lang="th-TH" sz="18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9" name="แผนภูมิ 8">
            <a:extLst>
              <a:ext uri="{FF2B5EF4-FFF2-40B4-BE49-F238E27FC236}">
                <a16:creationId xmlns="" xmlns:a16="http://schemas.microsoft.com/office/drawing/2014/main" id="{3A59DF46-E9E4-A957-DEE5-695967144E7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90789347"/>
              </p:ext>
            </p:extLst>
          </p:nvPr>
        </p:nvGraphicFramePr>
        <p:xfrm>
          <a:off x="367337" y="1430365"/>
          <a:ext cx="7004779" cy="48793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8" name="ตัวเชื่อมต่อตรง 7">
            <a:extLst>
              <a:ext uri="{FF2B5EF4-FFF2-40B4-BE49-F238E27FC236}">
                <a16:creationId xmlns="" xmlns:a16="http://schemas.microsoft.com/office/drawing/2014/main" id="{EFD5C7CA-E5CE-3395-2E0C-EE26E7A72FE0}"/>
              </a:ext>
            </a:extLst>
          </p:cNvPr>
          <p:cNvCxnSpPr>
            <a:cxnSpLocks/>
          </p:cNvCxnSpPr>
          <p:nvPr/>
        </p:nvCxnSpPr>
        <p:spPr>
          <a:xfrm>
            <a:off x="0" y="947945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กล่องข้อความ 20">
            <a:extLst>
              <a:ext uri="{FF2B5EF4-FFF2-40B4-BE49-F238E27FC236}">
                <a16:creationId xmlns="" xmlns:a16="http://schemas.microsoft.com/office/drawing/2014/main" id="{65974F17-93DD-ACC3-977E-6A74A6A889D1}"/>
              </a:ext>
            </a:extLst>
          </p:cNvPr>
          <p:cNvSpPr txBox="1"/>
          <p:nvPr/>
        </p:nvSpPr>
        <p:spPr>
          <a:xfrm>
            <a:off x="8322274" y="968700"/>
            <a:ext cx="32037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สถานะการดำเนินงานตามจำนวนรายการ</a:t>
            </a:r>
          </a:p>
          <a:p>
            <a:pPr algn="ctr"/>
            <a:r>
              <a:rPr lang="th-TH" sz="12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(แยกตามวงเงิน)</a:t>
            </a:r>
          </a:p>
        </p:txBody>
      </p:sp>
      <p:pic>
        <p:nvPicPr>
          <p:cNvPr id="3" name="รูปภาพ 2">
            <a:extLst>
              <a:ext uri="{FF2B5EF4-FFF2-40B4-BE49-F238E27FC236}">
                <a16:creationId xmlns="" xmlns:a16="http://schemas.microsoft.com/office/drawing/2014/main" id="{04B82855-340C-4166-66B3-BFD698A9BF3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704995" y="199282"/>
            <a:ext cx="1381535" cy="595848"/>
          </a:xfrm>
          <a:prstGeom prst="rect">
            <a:avLst/>
          </a:prstGeom>
        </p:spPr>
      </p:pic>
      <p:pic>
        <p:nvPicPr>
          <p:cNvPr id="10" name="รูปภาพ 9">
            <a:extLst>
              <a:ext uri="{FF2B5EF4-FFF2-40B4-BE49-F238E27FC236}">
                <a16:creationId xmlns="" xmlns:a16="http://schemas.microsoft.com/office/drawing/2014/main" id="{50E4C4DC-8217-C6AB-BA73-9EFEA9C4A25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67363" y="74019"/>
            <a:ext cx="787793" cy="789505"/>
          </a:xfrm>
          <a:prstGeom prst="rect">
            <a:avLst/>
          </a:prstGeom>
        </p:spPr>
      </p:pic>
      <p:pic>
        <p:nvPicPr>
          <p:cNvPr id="6" name="รูปภาพ 5" descr="รูปภาพประกอบด้วย ข้อความ, ภาพหน้าจอ, ซอฟต์แวร์, จำนวน&#10;&#10;เนื้อหาที่สร้างโดย AI อาจไม่ถูกต้อง">
            <a:extLst>
              <a:ext uri="{FF2B5EF4-FFF2-40B4-BE49-F238E27FC236}">
                <a16:creationId xmlns="" xmlns:a16="http://schemas.microsoft.com/office/drawing/2014/main" id="{958E2175-F415-F1BF-AA62-27F67D46E2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68957" y="1570516"/>
            <a:ext cx="3257116" cy="4938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8623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CEC69402-F348-5D61-D776-4123290D32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="" xmlns:a16="http://schemas.microsoft.com/office/drawing/2014/main" id="{B4F1E60B-E13C-BF45-B599-B76001D984ED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แผนภูมิ 16">
            <a:extLst>
              <a:ext uri="{FF2B5EF4-FFF2-40B4-BE49-F238E27FC236}">
                <a16:creationId xmlns="" xmlns:a16="http://schemas.microsoft.com/office/drawing/2014/main" id="{F7A7EE96-14A1-E49B-AA50-37F1FC9B39B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13983164"/>
              </p:ext>
            </p:extLst>
          </p:nvPr>
        </p:nvGraphicFramePr>
        <p:xfrm>
          <a:off x="707439" y="1175203"/>
          <a:ext cx="5781368" cy="50002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FEB60023-9BFC-C805-5C5E-52932BF90061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 จังหวัดอุดรธานี</a:t>
            </a:r>
            <a:endParaRPr lang="th-TH" sz="18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="" xmlns:a16="http://schemas.microsoft.com/office/drawing/2014/main" id="{0606C7D2-92F2-A339-468A-914F89C977A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2F3D2769-4A0B-5338-D465-651D09159EC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pic>
        <p:nvPicPr>
          <p:cNvPr id="6" name="รูปภาพ 5" descr="รูปภาพประกอบด้วย ข้อความ, ภาพหน้าจอ, ตัวอักษร, จำนวน&#10;&#10;เนื้อหาที่สร้างโดย AI อาจไม่ถูกต้อง">
            <a:extLst>
              <a:ext uri="{FF2B5EF4-FFF2-40B4-BE49-F238E27FC236}">
                <a16:creationId xmlns="" xmlns:a16="http://schemas.microsoft.com/office/drawing/2014/main" id="{734EB2C8-5335-CA91-B689-20F7C82A1F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05729" y="1615092"/>
            <a:ext cx="3966275" cy="4806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8658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164DBA29-78C8-B521-5B93-D96B2082C6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="" xmlns:a16="http://schemas.microsoft.com/office/drawing/2014/main" id="{B38BE568-AE85-99D9-C17D-CCF117845F33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51ECAE5A-1291-0E4A-B4FA-7D9A735FEE01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 </a:t>
            </a: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8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="" xmlns:a16="http://schemas.microsoft.com/office/drawing/2014/main" id="{AA64D04E-AD5B-6B17-DDD7-593F1F0F7B9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0A4255A6-AB1F-35C1-4C3E-43B444821EF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pic>
        <p:nvPicPr>
          <p:cNvPr id="5" name="รูปภาพ 4" descr="รูปภาพประกอบด้วย ข้อความ, ภาพหน้าจอ, จำนวน, ตัวอักษร&#10;&#10;เนื้อหาที่สร้างโดย AI อาจไม่ถูกต้อง">
            <a:extLst>
              <a:ext uri="{FF2B5EF4-FFF2-40B4-BE49-F238E27FC236}">
                <a16:creationId xmlns="" xmlns:a16="http://schemas.microsoft.com/office/drawing/2014/main" id="{571FE50B-4698-4010-73A4-75BBF17574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8886" y="3129566"/>
            <a:ext cx="10138574" cy="3529151"/>
          </a:xfrm>
          <a:prstGeom prst="rect">
            <a:avLst/>
          </a:prstGeom>
        </p:spPr>
      </p:pic>
      <p:pic>
        <p:nvPicPr>
          <p:cNvPr id="13" name="รูปภาพ 12" descr="รูปภาพประกอบด้วย ข้อความ, ภาพหน้าจอ, ไลน์, พล็อต&#10;&#10;เนื้อหาที่สร้างโดย AI อาจไม่ถูกต้อง">
            <a:extLst>
              <a:ext uri="{FF2B5EF4-FFF2-40B4-BE49-F238E27FC236}">
                <a16:creationId xmlns="" xmlns:a16="http://schemas.microsoft.com/office/drawing/2014/main" id="{4EDA2DE1-493F-A763-7097-2BE3CDED1A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4552" y="1016345"/>
            <a:ext cx="10262908" cy="2113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3342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0D51ECF9-6155-9C9C-A055-455C074859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="" xmlns:a16="http://schemas.microsoft.com/office/drawing/2014/main" id="{784B581B-BFF8-8222-896D-D14F0614C1A1}"/>
              </a:ext>
            </a:extLst>
          </p:cNvPr>
          <p:cNvCxnSpPr>
            <a:cxnSpLocks/>
          </p:cNvCxnSpPr>
          <p:nvPr/>
        </p:nvCxnSpPr>
        <p:spPr>
          <a:xfrm>
            <a:off x="0" y="75478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8D330C9E-FA4F-0A8D-6389-8B1B1BCD6748}"/>
              </a:ext>
            </a:extLst>
          </p:cNvPr>
          <p:cNvSpPr txBox="1">
            <a:spLocks/>
          </p:cNvSpPr>
          <p:nvPr/>
        </p:nvSpPr>
        <p:spPr>
          <a:xfrm>
            <a:off x="218941" y="22108"/>
            <a:ext cx="9584166" cy="60292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วงเงินหน่วยบริการสังกัด สป.สธ. </a:t>
            </a:r>
            <a:r>
              <a:rPr lang="th-TH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6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="" xmlns:a16="http://schemas.microsoft.com/office/drawing/2014/main" id="{7A1AEA2A-34A1-03A5-5BF7-F240172BF2D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870369" y="122014"/>
            <a:ext cx="1166315" cy="503025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C7E374EB-B7EF-3A5C-0F52-8D3A68FD2D5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0952" y="35386"/>
            <a:ext cx="665069" cy="666514"/>
          </a:xfrm>
          <a:prstGeom prst="rect">
            <a:avLst/>
          </a:prstGeom>
        </p:spPr>
      </p:pic>
      <p:pic>
        <p:nvPicPr>
          <p:cNvPr id="6" name="รูปภาพ 5" descr="รูปภาพประกอบด้วย ข้อความ, ภาพหน้าจอ, จำนวน, ตัวอักษร&#10;&#10;เนื้อหาที่สร้างโดย AI อาจไม่ถูกต้อง">
            <a:extLst>
              <a:ext uri="{FF2B5EF4-FFF2-40B4-BE49-F238E27FC236}">
                <a16:creationId xmlns="" xmlns:a16="http://schemas.microsoft.com/office/drawing/2014/main" id="{9ECD4F00-FFE2-26C7-F966-D065DA4C9F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3871" y="3528811"/>
            <a:ext cx="10012814" cy="3207174"/>
          </a:xfrm>
          <a:prstGeom prst="rect">
            <a:avLst/>
          </a:prstGeom>
        </p:spPr>
      </p:pic>
      <p:pic>
        <p:nvPicPr>
          <p:cNvPr id="10" name="รูปภาพ 9" descr="รูปภาพประกอบด้วย ข้อความ, ภาพหน้าจอ, ไลน์, ตัวอักษร&#10;&#10;เนื้อหาที่สร้างโดย AI อาจไม่ถูกต้อง">
            <a:extLst>
              <a:ext uri="{FF2B5EF4-FFF2-40B4-BE49-F238E27FC236}">
                <a16:creationId xmlns="" xmlns:a16="http://schemas.microsoft.com/office/drawing/2014/main" id="{1FEF9F67-E2BA-5082-E3B5-7CE9463FEF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4400" y="916717"/>
            <a:ext cx="10064839" cy="2544478"/>
          </a:xfrm>
          <a:prstGeom prst="rect">
            <a:avLst/>
          </a:prstGeom>
        </p:spPr>
      </p:pic>
      <p:sp>
        <p:nvSpPr>
          <p:cNvPr id="11" name="วงรี 10">
            <a:extLst>
              <a:ext uri="{FF2B5EF4-FFF2-40B4-BE49-F238E27FC236}">
                <a16:creationId xmlns="" xmlns:a16="http://schemas.microsoft.com/office/drawing/2014/main" id="{3778EEBC-2845-9EB2-A87D-1134722F2DC1}"/>
              </a:ext>
            </a:extLst>
          </p:cNvPr>
          <p:cNvSpPr/>
          <p:nvPr/>
        </p:nvSpPr>
        <p:spPr>
          <a:xfrm>
            <a:off x="10077718" y="1693572"/>
            <a:ext cx="585989" cy="1545465"/>
          </a:xfrm>
          <a:prstGeom prst="ellipse">
            <a:avLst/>
          </a:prstGeom>
          <a:solidFill>
            <a:srgbClr val="FF0000">
              <a:alpha val="20000"/>
            </a:srgb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632109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5DBA54BD-E607-FB76-5535-D36B44D097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="" xmlns:a16="http://schemas.microsoft.com/office/drawing/2014/main" id="{F2BF434D-BCD6-E1E2-6CAF-C7FFE81A7972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A17781DB-0F40-A0D6-210C-45B6E849A6FE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วงเงินระดับจังหวัด</a:t>
            </a: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จังหวัดอุดรธานี</a:t>
            </a:r>
            <a:endParaRPr lang="th-TH" sz="18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="" xmlns:a16="http://schemas.microsoft.com/office/drawing/2014/main" id="{D8B1CB45-9466-4251-5449-D2C4CE3ACCE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7FE94565-178F-CCAA-ADC1-51BE8D51A39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pic>
        <p:nvPicPr>
          <p:cNvPr id="9" name="รูปภาพ 8" descr="รูปภาพประกอบด้วย ข้อความ, ภาพหน้าจอ, จำนวน, ตัวอักษร&#10;&#10;เนื้อหาที่สร้างโดย AI อาจไม่ถูกต้อง">
            <a:extLst>
              <a:ext uri="{FF2B5EF4-FFF2-40B4-BE49-F238E27FC236}">
                <a16:creationId xmlns="" xmlns:a16="http://schemas.microsoft.com/office/drawing/2014/main" id="{35681F04-6A02-323B-97EB-9F6DA812E5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9475" y="3593544"/>
            <a:ext cx="10065275" cy="3065174"/>
          </a:xfrm>
          <a:prstGeom prst="rect">
            <a:avLst/>
          </a:prstGeom>
        </p:spPr>
      </p:pic>
      <p:pic>
        <p:nvPicPr>
          <p:cNvPr id="11" name="รูปภาพ 10" descr="รูปภาพประกอบด้วย ข้อความ, ภาพหน้าจอ, ตัวอักษร, พล็อต&#10;&#10;เนื้อหาที่สร้างโดย AI อาจไม่ถูกต้อง">
            <a:extLst>
              <a:ext uri="{FF2B5EF4-FFF2-40B4-BE49-F238E27FC236}">
                <a16:creationId xmlns="" xmlns:a16="http://schemas.microsoft.com/office/drawing/2014/main" id="{2B5C7B22-E6E6-F1A7-73B7-CAAF69BBF18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9474" y="1130851"/>
            <a:ext cx="10065275" cy="2328229"/>
          </a:xfrm>
          <a:prstGeom prst="rect">
            <a:avLst/>
          </a:prstGeom>
        </p:spPr>
      </p:pic>
      <p:sp>
        <p:nvSpPr>
          <p:cNvPr id="12" name="วงรี 11">
            <a:extLst>
              <a:ext uri="{FF2B5EF4-FFF2-40B4-BE49-F238E27FC236}">
                <a16:creationId xmlns="" xmlns:a16="http://schemas.microsoft.com/office/drawing/2014/main" id="{6DC31424-DD94-CEE8-AE16-4AB86ED37F2A}"/>
              </a:ext>
            </a:extLst>
          </p:cNvPr>
          <p:cNvSpPr/>
          <p:nvPr/>
        </p:nvSpPr>
        <p:spPr>
          <a:xfrm>
            <a:off x="10006886" y="1435998"/>
            <a:ext cx="656822" cy="1764406"/>
          </a:xfrm>
          <a:prstGeom prst="ellipse">
            <a:avLst/>
          </a:prstGeom>
          <a:solidFill>
            <a:srgbClr val="FF0000">
              <a:alpha val="20000"/>
            </a:srgb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341086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236E0B1E-4BAC-2336-F14C-4DC137B4A1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="" xmlns:a16="http://schemas.microsoft.com/office/drawing/2014/main" id="{9FC2F8DE-033B-D54B-5E58-E5EA947073A0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426E6310-8019-80A3-04A5-C18B0E05FDAC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วงเงินระดับเขต</a:t>
            </a: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จังหวัดอุดรธานี</a:t>
            </a:r>
            <a:endParaRPr lang="th-TH" sz="18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="" xmlns:a16="http://schemas.microsoft.com/office/drawing/2014/main" id="{FD191488-CE18-4161-8876-28701957DCE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45146E43-1784-338F-2B82-14AA7F93528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pic>
        <p:nvPicPr>
          <p:cNvPr id="6" name="รูปภาพ 5" descr="รูปภาพประกอบด้วย ภาพหน้าจอ, ไลน์, แผนภาพ, ข้อความ&#10;&#10;เนื้อหาที่สร้างโดย AI อาจไม่ถูกต้อง">
            <a:extLst>
              <a:ext uri="{FF2B5EF4-FFF2-40B4-BE49-F238E27FC236}">
                <a16:creationId xmlns="" xmlns:a16="http://schemas.microsoft.com/office/drawing/2014/main" id="{DF134F4B-8813-D893-AF8C-E5D50BAF27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9685" y="1410085"/>
            <a:ext cx="8332630" cy="2178462"/>
          </a:xfrm>
          <a:prstGeom prst="rect">
            <a:avLst/>
          </a:prstGeom>
        </p:spPr>
      </p:pic>
      <p:pic>
        <p:nvPicPr>
          <p:cNvPr id="9" name="รูปภาพ 8" descr="รูปภาพประกอบด้วย ข้อความ, ภาพหน้าจอ, ตัวอักษร, จำนวน&#10;&#10;เนื้อหาที่สร้างโดย AI อาจไม่ถูกต้อง">
            <a:extLst>
              <a:ext uri="{FF2B5EF4-FFF2-40B4-BE49-F238E27FC236}">
                <a16:creationId xmlns="" xmlns:a16="http://schemas.microsoft.com/office/drawing/2014/main" id="{AD7623E4-577B-32FF-40AF-CA268453A4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8794" y="3741368"/>
            <a:ext cx="10354614" cy="2015861"/>
          </a:xfrm>
          <a:prstGeom prst="rect">
            <a:avLst/>
          </a:prstGeom>
        </p:spPr>
      </p:pic>
      <p:sp>
        <p:nvSpPr>
          <p:cNvPr id="11" name="คำบรรยายภาพ: วงรี 10">
            <a:extLst>
              <a:ext uri="{FF2B5EF4-FFF2-40B4-BE49-F238E27FC236}">
                <a16:creationId xmlns="" xmlns:a16="http://schemas.microsoft.com/office/drawing/2014/main" id="{67CF1721-8BD5-E0E3-A130-171070CDE394}"/>
              </a:ext>
            </a:extLst>
          </p:cNvPr>
          <p:cNvSpPr/>
          <p:nvPr/>
        </p:nvSpPr>
        <p:spPr>
          <a:xfrm>
            <a:off x="10172955" y="3052294"/>
            <a:ext cx="1050983" cy="482957"/>
          </a:xfrm>
          <a:prstGeom prst="wedgeEllipseCallout">
            <a:avLst>
              <a:gd name="adj1" fmla="val -121519"/>
              <a:gd name="adj2" fmla="val -67483"/>
            </a:avLst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100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รอส่งของ</a:t>
            </a:r>
          </a:p>
        </p:txBody>
      </p:sp>
    </p:spTree>
    <p:extLst>
      <p:ext uri="{BB962C8B-B14F-4D97-AF65-F5344CB8AC3E}">
        <p14:creationId xmlns:p14="http://schemas.microsoft.com/office/powerpoint/2010/main" val="40803252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>
            <a:extLst>
              <a:ext uri="{FF2B5EF4-FFF2-40B4-BE49-F238E27FC236}">
                <a16:creationId xmlns="" xmlns:a16="http://schemas.microsoft.com/office/drawing/2014/main" id="{93F768A6-14C7-8F73-A4B3-95E35D90D3CA}"/>
              </a:ext>
            </a:extLst>
          </p:cNvPr>
          <p:cNvSpPr txBox="1"/>
          <p:nvPr/>
        </p:nvSpPr>
        <p:spPr>
          <a:xfrm>
            <a:off x="4642426" y="5253902"/>
            <a:ext cx="318228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Thank You</a:t>
            </a:r>
            <a:endParaRPr lang="th-TH" sz="4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" name="รูปภาพ 1">
            <a:extLst>
              <a:ext uri="{FF2B5EF4-FFF2-40B4-BE49-F238E27FC236}">
                <a16:creationId xmlns="" xmlns:a16="http://schemas.microsoft.com/office/drawing/2014/main" id="{C520B63E-DE1D-EDFA-A665-C37735631AC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753873" y="711222"/>
            <a:ext cx="2160269" cy="931712"/>
          </a:xfrm>
          <a:prstGeom prst="rect">
            <a:avLst/>
          </a:prstGeom>
        </p:spPr>
      </p:pic>
      <p:pic>
        <p:nvPicPr>
          <p:cNvPr id="6" name="รูปภาพ 5">
            <a:extLst>
              <a:ext uri="{FF2B5EF4-FFF2-40B4-BE49-F238E27FC236}">
                <a16:creationId xmlns="" xmlns:a16="http://schemas.microsoft.com/office/drawing/2014/main" id="{B17538A3-C1FF-0BD2-0C66-7544F9B19A7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70767" y="532484"/>
            <a:ext cx="1231851" cy="1234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891353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2310</TotalTime>
  <Words>836</Words>
  <Application>Microsoft Office PowerPoint</Application>
  <PresentationFormat>กำหนดเอง</PresentationFormat>
  <Paragraphs>296</Paragraphs>
  <Slides>14</Slides>
  <Notes>5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2</vt:i4>
      </vt:variant>
      <vt:variant>
        <vt:lpstr>ชื่อเรื่องภาพนิ่ง</vt:lpstr>
      </vt:variant>
      <vt:variant>
        <vt:i4>14</vt:i4>
      </vt:variant>
    </vt:vector>
  </HeadingPairs>
  <TitlesOfParts>
    <vt:vector size="16" baseType="lpstr">
      <vt:lpstr>ธีมของ Office</vt:lpstr>
      <vt:lpstr>1_ธีมของ Office</vt:lpstr>
      <vt:lpstr>            การบริหารงบประมาณประจำปีงบประมาณ พ.ศ. 2568  ประจำปีงบประมาณ พ.ศ. 2569 </vt:lpstr>
      <vt:lpstr>เป้าหมายการเบิกจ่ายเงินงบประมาณและการใช้จ่ายภาครัฐ ประจำปีงบประมาณ พ.ศ. 2569 (จำแนกรายไตรมาส)</vt:lpstr>
      <vt:lpstr>งานนำเสนอ PowerPoint</vt:lpstr>
      <vt:lpstr>งบดำเนินงาน สสจ.อุดรธานี  ไตรมาสที่ 1-2/2569</vt:lpstr>
      <vt:lpstr>สรุปการเบิกจ่ายงบประมาณงบลงทุน  ปีงบประมาณ 2569 ไตรมาส 1-2</vt:lpstr>
      <vt:lpstr>รายละเอียดการจัดสรร Fix coxt   สสอ.  (งบดำเนินงานตามภารกิจพื้นฐานและสาธารณูปโภค)  ปีงบประมาณ 2569 งวดที่ 1 (ไตรมาส 1-2 ต.ค.68-มี.ค 69)  ณ 29 ม.ค.69</vt:lpstr>
      <vt:lpstr>ความก้าวหน้าการดำเนินงานงบค่าบริการทางการแพทย์ ที่เบิกจ่ายในลักษณะงบลงทุน (งบค่าเสื่อม) ปีงบประมาณ 2568 จังหวัดอุดรธานี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การบริหารงบประมาณประจำปีงบประมาณ พ.ศ. 2568  ประจำปีงบประมาณ พ.ศ. 2568</dc:title>
  <dc:creator>Amnat Ketawandee</dc:creator>
  <cp:lastModifiedBy>computer09-AIO</cp:lastModifiedBy>
  <cp:revision>222</cp:revision>
  <cp:lastPrinted>2025-02-28T03:23:45Z</cp:lastPrinted>
  <dcterms:created xsi:type="dcterms:W3CDTF">2024-10-22T08:37:13Z</dcterms:created>
  <dcterms:modified xsi:type="dcterms:W3CDTF">2026-02-02T04:49:46Z</dcterms:modified>
</cp:coreProperties>
</file>