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764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0412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8854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5855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84104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788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1657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901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770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9277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8945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2695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840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23168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29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8127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4768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6593B8-680A-49D5-918F-58181F94AD8A}" type="datetimeFigureOut">
              <a:rPr lang="th-TH" smtClean="0"/>
              <a:t>26/11/63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21DE794-42F5-4A3F-879B-B6A99B90E03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1980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AC4B61E-A000-4443-9CEA-6EEF324EDF1C}"/>
              </a:ext>
            </a:extLst>
          </p:cNvPr>
          <p:cNvSpPr txBox="1"/>
          <p:nvPr/>
        </p:nvSpPr>
        <p:spPr>
          <a:xfrm>
            <a:off x="133165" y="665839"/>
            <a:ext cx="11940466" cy="17543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solidFill>
                  <a:schemeClr val="accent6">
                    <a:lumMod val="50000"/>
                  </a:schemeClr>
                </a:solidFill>
              </a:rPr>
              <a:t>ตัวชี้วัด, แผนงาน/โครงการ</a:t>
            </a:r>
          </a:p>
          <a:p>
            <a:pPr algn="ctr"/>
            <a:r>
              <a:rPr lang="th-TH" sz="5400" b="1" dirty="0"/>
              <a:t>งานเบาหวาน/ความดันโลหิตสูง, ไตเรื้อรัง  </a:t>
            </a:r>
            <a:r>
              <a:rPr lang="th-TH" sz="5400" b="1" dirty="0">
                <a:solidFill>
                  <a:schemeClr val="accent5">
                    <a:lumMod val="75000"/>
                  </a:schemeClr>
                </a:solidFill>
              </a:rPr>
              <a:t>ปีงบประมาณ พ.ศ. 2564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5CF6EDA1-E066-489F-824A-4123EA19452B}"/>
              </a:ext>
            </a:extLst>
          </p:cNvPr>
          <p:cNvSpPr txBox="1"/>
          <p:nvPr/>
        </p:nvSpPr>
        <p:spPr>
          <a:xfrm>
            <a:off x="4145872" y="4607506"/>
            <a:ext cx="76880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800" b="1" dirty="0">
                <a:solidFill>
                  <a:srgbClr val="002060"/>
                </a:solidFill>
              </a:rPr>
              <a:t>นพ.ธง</a:t>
            </a:r>
            <a:r>
              <a:rPr lang="th-TH" sz="4800" b="1" dirty="0" err="1">
                <a:solidFill>
                  <a:srgbClr val="002060"/>
                </a:solidFill>
              </a:rPr>
              <a:t>ภั</a:t>
            </a:r>
            <a:r>
              <a:rPr lang="th-TH" sz="4800" b="1" dirty="0">
                <a:solidFill>
                  <a:srgbClr val="002060"/>
                </a:solidFill>
              </a:rPr>
              <a:t>กด</a:t>
            </a:r>
            <a:r>
              <a:rPr lang="th-TH" sz="4800" b="1" dirty="0" err="1">
                <a:solidFill>
                  <a:srgbClr val="002060"/>
                </a:solidFill>
              </a:rPr>
              <a:t>ิ์</a:t>
            </a:r>
            <a:r>
              <a:rPr lang="th-TH" sz="4800" b="1" dirty="0">
                <a:solidFill>
                  <a:srgbClr val="002060"/>
                </a:solidFill>
              </a:rPr>
              <a:t>  มีเพียร</a:t>
            </a:r>
          </a:p>
          <a:p>
            <a:pPr algn="r"/>
            <a:r>
              <a:rPr lang="th-TH" sz="4800" b="1" dirty="0">
                <a:solidFill>
                  <a:srgbClr val="002060"/>
                </a:solidFill>
              </a:rPr>
              <a:t>นายแพทย์เชี่ยวชาญ(ด้านเวชกรรมป้องกัน)</a:t>
            </a:r>
          </a:p>
          <a:p>
            <a:pPr algn="r"/>
            <a:r>
              <a:rPr lang="th-TH" sz="4800" b="1" dirty="0">
                <a:solidFill>
                  <a:srgbClr val="002060"/>
                </a:solidFill>
              </a:rPr>
              <a:t>30 พฤศจิกายน 2563</a:t>
            </a:r>
          </a:p>
        </p:txBody>
      </p:sp>
    </p:spTree>
    <p:extLst>
      <p:ext uri="{BB962C8B-B14F-4D97-AF65-F5344CB8AC3E}">
        <p14:creationId xmlns:p14="http://schemas.microsoft.com/office/powerpoint/2010/main" val="53968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E24398CA-5C9E-4645-8C7B-99EE0168E75E}"/>
              </a:ext>
            </a:extLst>
          </p:cNvPr>
          <p:cNvSpPr txBox="1"/>
          <p:nvPr/>
        </p:nvSpPr>
        <p:spPr>
          <a:xfrm>
            <a:off x="186431" y="150914"/>
            <a:ext cx="11825056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/>
              <a:t>ตัวชี้วัดงาน</a:t>
            </a:r>
            <a:r>
              <a:rPr lang="en-US" sz="4800" b="1" dirty="0"/>
              <a:t>DM/HT,CKD </a:t>
            </a:r>
            <a:r>
              <a:rPr lang="th-TH" sz="4800" b="1" dirty="0"/>
              <a:t>ปีงบประมาณ 2564</a:t>
            </a:r>
          </a:p>
        </p:txBody>
      </p:sp>
      <p:graphicFrame>
        <p:nvGraphicFramePr>
          <p:cNvPr id="3" name="ตาราง 3">
            <a:extLst>
              <a:ext uri="{FF2B5EF4-FFF2-40B4-BE49-F238E27FC236}">
                <a16:creationId xmlns:a16="http://schemas.microsoft.com/office/drawing/2014/main" id="{3B5030AF-1DE5-47DD-B20E-BEE90CF025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1005"/>
              </p:ext>
            </p:extLst>
          </p:nvPr>
        </p:nvGraphicFramePr>
        <p:xfrm>
          <a:off x="186431" y="1172420"/>
          <a:ext cx="11825056" cy="527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868">
                  <a:extLst>
                    <a:ext uri="{9D8B030D-6E8A-4147-A177-3AD203B41FA5}">
                      <a16:colId xmlns:a16="http://schemas.microsoft.com/office/drawing/2014/main" val="4175151768"/>
                    </a:ext>
                  </a:extLst>
                </a:gridCol>
                <a:gridCol w="7279689">
                  <a:extLst>
                    <a:ext uri="{9D8B030D-6E8A-4147-A177-3AD203B41FA5}">
                      <a16:colId xmlns:a16="http://schemas.microsoft.com/office/drawing/2014/main" val="596362764"/>
                    </a:ext>
                  </a:extLst>
                </a:gridCol>
                <a:gridCol w="1837678">
                  <a:extLst>
                    <a:ext uri="{9D8B030D-6E8A-4147-A177-3AD203B41FA5}">
                      <a16:colId xmlns:a16="http://schemas.microsoft.com/office/drawing/2014/main" val="954398491"/>
                    </a:ext>
                  </a:extLst>
                </a:gridCol>
                <a:gridCol w="1899821">
                  <a:extLst>
                    <a:ext uri="{9D8B030D-6E8A-4147-A177-3AD203B41FA5}">
                      <a16:colId xmlns:a16="http://schemas.microsoft.com/office/drawing/2014/main" val="29660260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ลำดับ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/>
                        <a:t>ตัวชี้วัด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/>
                        <a:t>ผลงานปี 2563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dirty="0"/>
                        <a:t>เกณฑ์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717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ร้อยละการตรวจติดตามกลุ่มสงสัยป่วยเบาหวาน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PA)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71.73 %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≥ 75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276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อัตราผู้ป่วยเบาหวานรายใหม่ลดลง 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3.67%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≥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10.0% 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819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ร้อยละของ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DM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ที่ควบคุมได้ 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28.18% 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≥ 40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 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5252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ร้อยละที่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HT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ควบคุมได้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(ปรับเกณฑ์ใหม่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BP </a:t>
                      </a:r>
                      <a:r>
                        <a:rPr lang="th-TH" sz="20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ครั้งสุดท้าย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&lt;140/90 mmHg</a:t>
                      </a:r>
                      <a:r>
                        <a:rPr lang="th-TH" sz="20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ในช่วงปีงบประมาณ)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46.60%</a:t>
                      </a:r>
                      <a:endParaRPr lang="th-TH" sz="2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≥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60%  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823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ร้อยละการตรวจติดตามกลุ่มสงสัยป่วยความดันโลหิตสูง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PA)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81.77%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≥85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69745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DM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ถูกตัดเท้า/ขารายใหม่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0 </a:t>
                      </a:r>
                      <a:r>
                        <a:rPr lang="th-TH" sz="2800" b="1" dirty="0"/>
                        <a:t>ราย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1727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 “ชุมชนวิถีใหม่ ห่างไกล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NCDs”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(ตัวชี้วัดใหม่/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PA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NA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 หมู่บ้าน/อำเภอ 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9059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CKD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eGFR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ลดลง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&lt;5 ml/min/1.73m</a:t>
                      </a:r>
                      <a:r>
                        <a:rPr lang="en-US" sz="2800" b="1" baseline="30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yr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61.33%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≥ 67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th-TH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1567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0883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ตาราง 3">
            <a:extLst>
              <a:ext uri="{FF2B5EF4-FFF2-40B4-BE49-F238E27FC236}">
                <a16:creationId xmlns:a16="http://schemas.microsoft.com/office/drawing/2014/main" id="{4E215C4F-44D6-46AA-B7E7-5FE8A35BD8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319287"/>
              </p:ext>
            </p:extLst>
          </p:nvPr>
        </p:nvGraphicFramePr>
        <p:xfrm>
          <a:off x="150919" y="1234571"/>
          <a:ext cx="11913834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337">
                  <a:extLst>
                    <a:ext uri="{9D8B030D-6E8A-4147-A177-3AD203B41FA5}">
                      <a16:colId xmlns:a16="http://schemas.microsoft.com/office/drawing/2014/main" val="2885983696"/>
                    </a:ext>
                  </a:extLst>
                </a:gridCol>
                <a:gridCol w="8833282">
                  <a:extLst>
                    <a:ext uri="{9D8B030D-6E8A-4147-A177-3AD203B41FA5}">
                      <a16:colId xmlns:a16="http://schemas.microsoft.com/office/drawing/2014/main" val="647420133"/>
                    </a:ext>
                  </a:extLst>
                </a:gridCol>
                <a:gridCol w="2379215">
                  <a:extLst>
                    <a:ext uri="{9D8B030D-6E8A-4147-A177-3AD203B41FA5}">
                      <a16:colId xmlns:a16="http://schemas.microsoft.com/office/drawing/2014/main" val="3940535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solidFill>
                            <a:schemeClr val="tx1"/>
                          </a:solidFill>
                        </a:rPr>
                        <a:t>ลำดับ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solidFill>
                            <a:schemeClr val="tx1"/>
                          </a:solidFill>
                        </a:rPr>
                        <a:t>แผนปฏิบัติการ/โครงการ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solidFill>
                            <a:schemeClr val="tx1"/>
                          </a:solidFill>
                        </a:rPr>
                        <a:t>หน่วยงานที่รับผิดชอบ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0314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28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โครงการประชุมเชิงปฏิบัติการปรับเปลี่ยนพฤติกรรมผู้ป่วยเบาหวานที่ควบคุมระดับน้ำตาลไม่ได้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err="1">
                          <a:solidFill>
                            <a:schemeClr val="tx1"/>
                          </a:solidFill>
                        </a:rPr>
                        <a:t>คปส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</a:rPr>
                        <a:t>อ.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6421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28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ประชุมเชิงปฏิบัติการปรับเปลี่ยนพฤติกรรมกลุ่มเสี่ยงโรคเบาหวานเพื่อลดผู้ป่วยเบาหวานรายใหม่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err="1"/>
                        <a:t>คปส</a:t>
                      </a:r>
                      <a:r>
                        <a:rPr lang="th-TH" sz="2400" b="1" dirty="0"/>
                        <a:t>อ.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381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28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โครงการป้องกันควบคุมโรคไม่ติดต่อเรื้อรังโดยใช้ชุมชนเป็นฐาน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ชุมชนวิถีใหม่ ห่างไกล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NCDs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err="1"/>
                        <a:t>คปส</a:t>
                      </a:r>
                      <a:r>
                        <a:rPr lang="th-TH" sz="2400" b="1" dirty="0"/>
                        <a:t>อ.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901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28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โครงการประชุมเชิงปฏิบัติการปรับเปลี่ยนพฤติกรรมผู้ป่วยโรคไตเรื้อรังเพื่อชะลอความเสื่อมของไต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err="1">
                          <a:solidFill>
                            <a:schemeClr val="tx1"/>
                          </a:solidFill>
                        </a:rPr>
                        <a:t>คปส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</a:rPr>
                        <a:t>อ.</a:t>
                      </a:r>
                      <a:endParaRPr lang="th-TH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839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28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โครงการประชุมเชิงปฏิบัติพัฒนาศักยภาพเจ้าหน้าที่สาธารณสุขด้านโภชนาการ</a:t>
                      </a:r>
                    </a:p>
                    <a:p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สำหรับกลุ่มเสี่ยง,โรคเบาหวาน/ความดันโลหิตสูง,โรคไตเรื้อรัง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err="1"/>
                        <a:t>คปส</a:t>
                      </a:r>
                      <a:r>
                        <a:rPr lang="th-TH" sz="2400" b="1" dirty="0"/>
                        <a:t>อ.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2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h-TH" sz="2800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โครงการโรงพยาบาลเค็มน้อย อร่อย (3) ดี </a:t>
                      </a:r>
                    </a:p>
                    <a:p>
                      <a:r>
                        <a:rPr lang="th-TH" sz="24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ดำเนินการภายใต้แนวคิด “อาหารโรงพยาบาลเค็มน้อย ดีลดโรค ดีต่อสุขภาพ และอร่อยดี”</a:t>
                      </a:r>
                      <a:endParaRPr lang="th-TH" sz="2400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/>
                        <a:t>รพ.บ้าน</a:t>
                      </a:r>
                      <a:r>
                        <a:rPr lang="th-TH" sz="2400" b="1" dirty="0" err="1"/>
                        <a:t>ผือ</a:t>
                      </a:r>
                      <a:r>
                        <a:rPr lang="th-TH" sz="2400" b="1" dirty="0"/>
                        <a:t>/เพ็ญ/หนองหาน/รพร.บ้านดุง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4336990"/>
                  </a:ext>
                </a:extLst>
              </a:tr>
            </a:tbl>
          </a:graphicData>
        </a:graphic>
      </p:graphicFrame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A0021BE3-395D-431E-A078-F492E47B2C06}"/>
              </a:ext>
            </a:extLst>
          </p:cNvPr>
          <p:cNvSpPr txBox="1"/>
          <p:nvPr/>
        </p:nvSpPr>
        <p:spPr>
          <a:xfrm>
            <a:off x="150918" y="417250"/>
            <a:ext cx="11913833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แผนปฏิบัติการ/โครงการ งานเบาหวาน/ความดันโลหิตสูง/ไตเรื้อรัง ปีงบประมาณ พ.ศ. 2564</a:t>
            </a:r>
          </a:p>
        </p:txBody>
      </p:sp>
    </p:spTree>
    <p:extLst>
      <p:ext uri="{BB962C8B-B14F-4D97-AF65-F5344CB8AC3E}">
        <p14:creationId xmlns:p14="http://schemas.microsoft.com/office/powerpoint/2010/main" val="2320892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หลื่อมซ้อน">
  <a:themeElements>
    <a:clrScheme name="เหลื่อมซ้อน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เหลื่อมซ้อน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หลื่อมซ้อน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เหลื่อมซ้อน</Template>
  <TotalTime>191</TotalTime>
  <Words>350</Words>
  <Application>Microsoft Office PowerPoint</Application>
  <PresentationFormat>แบบจอกว้าง</PresentationFormat>
  <Paragraphs>66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7" baseType="lpstr">
      <vt:lpstr>Arial</vt:lpstr>
      <vt:lpstr>Corbel</vt:lpstr>
      <vt:lpstr>TH SarabunPSK</vt:lpstr>
      <vt:lpstr>เหลื่อมซ้อน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LENOVO</dc:creator>
  <cp:lastModifiedBy>LENOVO</cp:lastModifiedBy>
  <cp:revision>15</cp:revision>
  <dcterms:created xsi:type="dcterms:W3CDTF">2020-11-25T08:40:53Z</dcterms:created>
  <dcterms:modified xsi:type="dcterms:W3CDTF">2020-11-26T05:47:47Z</dcterms:modified>
</cp:coreProperties>
</file>