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95" r:id="rId2"/>
    <p:sldId id="283" r:id="rId3"/>
    <p:sldId id="284" r:id="rId4"/>
    <p:sldId id="282" r:id="rId5"/>
    <p:sldId id="297" r:id="rId6"/>
    <p:sldId id="281" r:id="rId7"/>
    <p:sldId id="256" r:id="rId8"/>
    <p:sldId id="266" r:id="rId9"/>
    <p:sldId id="298" r:id="rId10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B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E51664-D63C-4F7D-B425-00DE09A7051E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0FA4CC3E-A5AA-471C-9060-A32B57EE507A}">
      <dgm:prSet phldrT="[ข้อความ]" custT="1"/>
      <dgm:spPr>
        <a:solidFill>
          <a:schemeClr val="accent4">
            <a:lumMod val="20000"/>
            <a:lumOff val="80000"/>
          </a:schemeClr>
        </a:solidFill>
        <a:ln w="28575">
          <a:solidFill>
            <a:srgbClr val="7030A0"/>
          </a:solidFill>
        </a:ln>
      </dgm:spPr>
      <dgm:t>
        <a:bodyPr/>
        <a:lstStyle/>
        <a:p>
          <a:pPr algn="ctr">
            <a:lnSpc>
              <a:spcPct val="90000"/>
            </a:lnSpc>
            <a:spcAft>
              <a:spcPct val="35000"/>
            </a:spcAft>
          </a:pP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ผู้นิเทศเก็บรวบรวมข้อมูลในพื้นที่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-ผ่านระบบ </a:t>
          </a:r>
          <a:r>
            <a:rPr lang="en-US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online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-นิเทศหน้างาน</a:t>
          </a:r>
        </a:p>
      </dgm:t>
    </dgm:pt>
    <dgm:pt modelId="{AA7ACB4C-9EA6-49A3-A67B-2E9BAACE83E1}" type="parTrans" cxnId="{069F04F4-ADB3-4632-961E-344B82B52820}">
      <dgm:prSet/>
      <dgm:spPr/>
      <dgm:t>
        <a:bodyPr/>
        <a:lstStyle/>
        <a:p>
          <a:endParaRPr lang="th-TH"/>
        </a:p>
      </dgm:t>
    </dgm:pt>
    <dgm:pt modelId="{37F75D52-5FD9-4A21-B967-458196F5587F}" type="sibTrans" cxnId="{069F04F4-ADB3-4632-961E-344B82B52820}">
      <dgm:prSet/>
      <dgm:spPr/>
      <dgm:t>
        <a:bodyPr/>
        <a:lstStyle/>
        <a:p>
          <a:endParaRPr lang="th-TH"/>
        </a:p>
      </dgm:t>
    </dgm:pt>
    <dgm:pt modelId="{6229E553-21D5-4099-815A-41F7E2E8962B}">
      <dgm:prSet phldrT="[ข้อความ]" custT="1"/>
      <dgm:spPr>
        <a:solidFill>
          <a:schemeClr val="accent6">
            <a:lumMod val="20000"/>
            <a:lumOff val="80000"/>
          </a:schemeClr>
        </a:solidFill>
        <a:ln w="28575">
          <a:solidFill>
            <a:srgbClr val="7030A0"/>
          </a:solidFill>
        </a:ln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เช้า</a:t>
          </a:r>
          <a:r>
            <a:rPr lang="en-US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:</a:t>
          </a:r>
          <a:r>
            <a:rPr lang="en-GB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</a:t>
          </a: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สสจ. และ รพศ.อุดรธานี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       นำเสนอผลการดำเนินงาน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800" b="1" dirty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ณ ห้องประชุม รพศ.อุดรธานี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4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(ผู้เข้าร่วมประชุม ผู้บริหาร หัวหน้ากลุ่มงานและ จนท. ใน สสจ./รพศ.อุดรธานี)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บ่าย </a:t>
          </a:r>
          <a:r>
            <a:rPr lang="en-US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:</a:t>
          </a:r>
          <a:r>
            <a:rPr lang="en-GB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</a:t>
          </a: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ลงพื้นที่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        -ผตร. (</a:t>
          </a:r>
          <a:r>
            <a:rPr lang="th-TH" sz="3200" b="1" dirty="0" err="1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คปส</a:t>
          </a: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อ.โนนสะอาด)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        -</a:t>
          </a:r>
          <a:r>
            <a:rPr lang="th-TH" sz="3200" b="1" dirty="0" err="1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สธน</a:t>
          </a: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. (</a:t>
          </a:r>
          <a:r>
            <a:rPr lang="th-TH" sz="3200" b="1" dirty="0" err="1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คปส</a:t>
          </a:r>
          <a:r>
            <a:rPr lang="th-TH" sz="32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อ.วังสามหมอ)</a:t>
          </a:r>
        </a:p>
      </dgm:t>
    </dgm:pt>
    <dgm:pt modelId="{CE791ADA-5E28-4FBA-8CEC-8B3E93544AA9}" type="parTrans" cxnId="{6CD183F5-E6CE-451D-B72F-38DA18BF6B8B}">
      <dgm:prSet/>
      <dgm:spPr/>
      <dgm:t>
        <a:bodyPr/>
        <a:lstStyle/>
        <a:p>
          <a:endParaRPr lang="th-TH"/>
        </a:p>
      </dgm:t>
    </dgm:pt>
    <dgm:pt modelId="{4B17B064-5C51-4137-B815-ECC18BA89FB7}" type="sibTrans" cxnId="{6CD183F5-E6CE-451D-B72F-38DA18BF6B8B}">
      <dgm:prSet/>
      <dgm:spPr/>
      <dgm:t>
        <a:bodyPr/>
        <a:lstStyle/>
        <a:p>
          <a:endParaRPr lang="th-TH"/>
        </a:p>
      </dgm:t>
    </dgm:pt>
    <dgm:pt modelId="{00C45C0F-54B2-43D9-B07A-61FC81D7E3B2}">
      <dgm:prSet phldrT="[ข้อความ]" custT="1"/>
      <dgm:spPr>
        <a:solidFill>
          <a:schemeClr val="accent5">
            <a:lumMod val="20000"/>
            <a:lumOff val="80000"/>
          </a:schemeClr>
        </a:solidFill>
        <a:ln w="28575">
          <a:solidFill>
            <a:srgbClr val="7030A0"/>
          </a:solidFill>
        </a:ln>
      </dgm:spPr>
      <dgm:t>
        <a:bodyPr/>
        <a:lstStyle/>
        <a:p>
          <a:pPr marL="0" algn="ctr"/>
          <a:r>
            <a:rPr lang="th-TH" sz="360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สรุปตรวจราชการ</a:t>
          </a:r>
        </a:p>
        <a:p>
          <a:pPr marL="0" algn="ctr"/>
          <a:r>
            <a:rPr lang="th-TH" sz="2400" b="1" dirty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ณ ห้องประชุม รพศ.อุดรธานี</a:t>
          </a:r>
        </a:p>
        <a:p>
          <a:pPr marL="0" algn="l"/>
          <a:r>
            <a:rPr lang="th-TH" sz="24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ผู้เข้าร่วมประชุม</a:t>
          </a:r>
        </a:p>
        <a:p>
          <a:pPr marL="0" algn="l"/>
          <a:r>
            <a:rPr lang="th-TH" sz="24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-ผู้บริหาร สสจ./รพศ.อุดรธานี </a:t>
          </a:r>
        </a:p>
        <a:p>
          <a:pPr marL="0" algn="l"/>
          <a:r>
            <a:rPr lang="th-TH" sz="24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-หัวหน้ากลุ่มงาน</a:t>
          </a:r>
        </a:p>
        <a:p>
          <a:pPr marL="0" algn="l"/>
          <a:r>
            <a:rPr lang="th-TH" sz="24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 ผอ.รพ. และ สสอ. ทุกแห่ง</a:t>
          </a:r>
        </a:p>
        <a:p>
          <a:pPr marL="0" algn="l"/>
          <a:r>
            <a:rPr lang="th-TH" sz="2400" b="1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-จนท. ใน สสจ./รพศ.อุดรธานี </a:t>
          </a:r>
        </a:p>
        <a:p>
          <a:pPr marL="0" algn="ctr"/>
          <a:endParaRPr lang="th-TH" sz="3200" b="1" dirty="0">
            <a:solidFill>
              <a:schemeClr val="tx1"/>
            </a:solidFill>
            <a:latin typeface="TH SarabunIT๙" panose="020B0500040200020003" pitchFamily="34" charset="-34"/>
            <a:cs typeface="TH SarabunIT๙" panose="020B0500040200020003" pitchFamily="34" charset="-34"/>
          </a:endParaRPr>
        </a:p>
        <a:p>
          <a:pPr marL="0" algn="ctr"/>
          <a:endParaRPr lang="th-TH" sz="3600" b="1" dirty="0">
            <a:solidFill>
              <a:schemeClr val="tx1"/>
            </a:solidFill>
            <a:latin typeface="TH SarabunIT๙" panose="020B0500040200020003" pitchFamily="34" charset="-34"/>
            <a:cs typeface="TH SarabunIT๙" panose="020B0500040200020003" pitchFamily="34" charset="-34"/>
          </a:endParaRPr>
        </a:p>
      </dgm:t>
    </dgm:pt>
    <dgm:pt modelId="{2E06B519-C3ED-4C2F-B80A-AFA5593E3FEE}" type="parTrans" cxnId="{CB6709C5-8D85-4349-865F-A9C635A38216}">
      <dgm:prSet/>
      <dgm:spPr/>
      <dgm:t>
        <a:bodyPr/>
        <a:lstStyle/>
        <a:p>
          <a:endParaRPr lang="th-TH"/>
        </a:p>
      </dgm:t>
    </dgm:pt>
    <dgm:pt modelId="{35C5389D-4E91-4206-84C8-716FB1AEC025}" type="sibTrans" cxnId="{CB6709C5-8D85-4349-865F-A9C635A38216}">
      <dgm:prSet/>
      <dgm:spPr/>
      <dgm:t>
        <a:bodyPr/>
        <a:lstStyle/>
        <a:p>
          <a:endParaRPr lang="th-TH"/>
        </a:p>
      </dgm:t>
    </dgm:pt>
    <dgm:pt modelId="{8F8579BB-22D0-461B-991B-7DF30760B5F2}" type="pres">
      <dgm:prSet presAssocID="{E4E51664-D63C-4F7D-B425-00DE09A7051E}" presName="Name0" presStyleCnt="0">
        <dgm:presLayoutVars>
          <dgm:dir/>
          <dgm:resizeHandles val="exact"/>
        </dgm:presLayoutVars>
      </dgm:prSet>
      <dgm:spPr/>
    </dgm:pt>
    <dgm:pt modelId="{2FA4DCB5-3EC1-49EA-8C9F-4BA5623069AA}" type="pres">
      <dgm:prSet presAssocID="{E4E51664-D63C-4F7D-B425-00DE09A7051E}" presName="bkgdShp" presStyleLbl="alignAccFollowNode1" presStyleIdx="0" presStyleCnt="1" custScaleY="49283" custLinFactNeighborY="-25963"/>
      <dgm:spPr/>
    </dgm:pt>
    <dgm:pt modelId="{7EBA7AFD-33E9-480F-97D5-C4CDF3B9C29B}" type="pres">
      <dgm:prSet presAssocID="{E4E51664-D63C-4F7D-B425-00DE09A7051E}" presName="linComp" presStyleCnt="0"/>
      <dgm:spPr/>
    </dgm:pt>
    <dgm:pt modelId="{450BE7AE-3264-422B-A23B-C9321F3F7526}" type="pres">
      <dgm:prSet presAssocID="{0FA4CC3E-A5AA-471C-9060-A32B57EE507A}" presName="compNode" presStyleCnt="0"/>
      <dgm:spPr/>
    </dgm:pt>
    <dgm:pt modelId="{9E446AFB-3BD4-412D-A66C-FDE7007D3F51}" type="pres">
      <dgm:prSet presAssocID="{0FA4CC3E-A5AA-471C-9060-A32B57EE507A}" presName="node" presStyleLbl="node1" presStyleIdx="0" presStyleCnt="3" custScaleX="309410" custScaleY="136637" custLinFactNeighborX="-4968" custLinFactNeighborY="-11016">
        <dgm:presLayoutVars>
          <dgm:bulletEnabled val="1"/>
        </dgm:presLayoutVars>
      </dgm:prSet>
      <dgm:spPr/>
    </dgm:pt>
    <dgm:pt modelId="{3B0BD41F-E78A-41F7-A372-1D0725C07028}" type="pres">
      <dgm:prSet presAssocID="{0FA4CC3E-A5AA-471C-9060-A32B57EE507A}" presName="invisiNode" presStyleLbl="node1" presStyleIdx="0" presStyleCnt="3"/>
      <dgm:spPr/>
    </dgm:pt>
    <dgm:pt modelId="{7117100E-2187-41D9-99C0-E6D6D1D0F7D2}" type="pres">
      <dgm:prSet presAssocID="{0FA4CC3E-A5AA-471C-9060-A32B57EE507A}" presName="imagNode" presStyleLbl="fgImgPlace1" presStyleIdx="0" presStyleCnt="3" custScaleX="300898" custScaleY="62257" custLinFactNeighborX="-1762" custLinFactNeighborY="-18051"/>
      <dgm:spPr>
        <a:solidFill>
          <a:schemeClr val="accent6">
            <a:lumMod val="75000"/>
          </a:schemeClr>
        </a:solidFill>
      </dgm:spPr>
    </dgm:pt>
    <dgm:pt modelId="{114146B4-BD28-4A8E-83C8-6039868F5F8A}" type="pres">
      <dgm:prSet presAssocID="{37F75D52-5FD9-4A21-B967-458196F5587F}" presName="sibTrans" presStyleLbl="sibTrans2D1" presStyleIdx="0" presStyleCnt="0"/>
      <dgm:spPr/>
    </dgm:pt>
    <dgm:pt modelId="{7538C49D-5535-4A20-8C6E-473E859C82BD}" type="pres">
      <dgm:prSet presAssocID="{6229E553-21D5-4099-815A-41F7E2E8962B}" presName="compNode" presStyleCnt="0"/>
      <dgm:spPr/>
    </dgm:pt>
    <dgm:pt modelId="{313196DD-40D3-494A-AEAD-6612A899CE8C}" type="pres">
      <dgm:prSet presAssocID="{6229E553-21D5-4099-815A-41F7E2E8962B}" presName="node" presStyleLbl="node1" presStyleIdx="1" presStyleCnt="3" custScaleX="498441" custScaleY="139155" custLinFactNeighborX="8321" custLinFactNeighborY="-9789">
        <dgm:presLayoutVars>
          <dgm:bulletEnabled val="1"/>
        </dgm:presLayoutVars>
      </dgm:prSet>
      <dgm:spPr/>
    </dgm:pt>
    <dgm:pt modelId="{DCEF66F4-D5FB-43FF-B6EC-E3FC9F4BD4AC}" type="pres">
      <dgm:prSet presAssocID="{6229E553-21D5-4099-815A-41F7E2E8962B}" presName="invisiNode" presStyleLbl="node1" presStyleIdx="1" presStyleCnt="3"/>
      <dgm:spPr/>
    </dgm:pt>
    <dgm:pt modelId="{0032DAEC-E293-4A48-BD7E-8306B824C01F}" type="pres">
      <dgm:prSet presAssocID="{6229E553-21D5-4099-815A-41F7E2E8962B}" presName="imagNode" presStyleLbl="fgImgPlace1" presStyleIdx="1" presStyleCnt="3" custScaleX="354587" custScaleY="59585" custLinFactNeighborX="3030" custLinFactNeighborY="-18338"/>
      <dgm:spPr>
        <a:solidFill>
          <a:schemeClr val="accent6">
            <a:lumMod val="75000"/>
          </a:schemeClr>
        </a:solidFill>
      </dgm:spPr>
    </dgm:pt>
    <dgm:pt modelId="{D83342FC-4FFF-44FD-9625-4B8CF82F812D}" type="pres">
      <dgm:prSet presAssocID="{4B17B064-5C51-4137-B815-ECC18BA89FB7}" presName="sibTrans" presStyleLbl="sibTrans2D1" presStyleIdx="0" presStyleCnt="0"/>
      <dgm:spPr/>
    </dgm:pt>
    <dgm:pt modelId="{01912212-F59E-417D-BB10-0932DBA9E6D3}" type="pres">
      <dgm:prSet presAssocID="{00C45C0F-54B2-43D9-B07A-61FC81D7E3B2}" presName="compNode" presStyleCnt="0"/>
      <dgm:spPr/>
    </dgm:pt>
    <dgm:pt modelId="{CEFBBBF7-1EE7-4460-8BEB-F58EA37CB563}" type="pres">
      <dgm:prSet presAssocID="{00C45C0F-54B2-43D9-B07A-61FC81D7E3B2}" presName="node" presStyleLbl="node1" presStyleIdx="2" presStyleCnt="3" custScaleX="362998" custScaleY="138787" custLinFactNeighborX="19643" custLinFactNeighborY="-9944">
        <dgm:presLayoutVars>
          <dgm:bulletEnabled val="1"/>
        </dgm:presLayoutVars>
      </dgm:prSet>
      <dgm:spPr/>
    </dgm:pt>
    <dgm:pt modelId="{4250F715-2087-42E7-BC7C-1A8D26AC6B5D}" type="pres">
      <dgm:prSet presAssocID="{00C45C0F-54B2-43D9-B07A-61FC81D7E3B2}" presName="invisiNode" presStyleLbl="node1" presStyleIdx="2" presStyleCnt="3"/>
      <dgm:spPr/>
    </dgm:pt>
    <dgm:pt modelId="{FC02A4A2-BE66-43DB-8DAF-620AC6F1E1BE}" type="pres">
      <dgm:prSet presAssocID="{00C45C0F-54B2-43D9-B07A-61FC81D7E3B2}" presName="imagNode" presStyleLbl="fgImgPlace1" presStyleIdx="2" presStyleCnt="3" custScaleX="320658" custScaleY="55658" custLinFactNeighborX="8315" custLinFactNeighborY="-20283"/>
      <dgm:spPr>
        <a:solidFill>
          <a:schemeClr val="accent6">
            <a:lumMod val="75000"/>
          </a:schemeClr>
        </a:solidFill>
      </dgm:spPr>
    </dgm:pt>
  </dgm:ptLst>
  <dgm:cxnLst>
    <dgm:cxn modelId="{C963541B-C633-49B2-9E52-B3261287F660}" type="presOf" srcId="{00C45C0F-54B2-43D9-B07A-61FC81D7E3B2}" destId="{CEFBBBF7-1EE7-4460-8BEB-F58EA37CB563}" srcOrd="0" destOrd="0" presId="urn:microsoft.com/office/officeart/2005/8/layout/pList2"/>
    <dgm:cxn modelId="{95F4B52A-4057-43B9-BCF5-BA4A6D93303B}" type="presOf" srcId="{E4E51664-D63C-4F7D-B425-00DE09A7051E}" destId="{8F8579BB-22D0-461B-991B-7DF30760B5F2}" srcOrd="0" destOrd="0" presId="urn:microsoft.com/office/officeart/2005/8/layout/pList2"/>
    <dgm:cxn modelId="{81CA0B63-0CFF-4F4E-9103-F2238DBBDCE3}" type="presOf" srcId="{6229E553-21D5-4099-815A-41F7E2E8962B}" destId="{313196DD-40D3-494A-AEAD-6612A899CE8C}" srcOrd="0" destOrd="0" presId="urn:microsoft.com/office/officeart/2005/8/layout/pList2"/>
    <dgm:cxn modelId="{5FBFFB84-610F-4556-A4D2-88E2037CFC06}" type="presOf" srcId="{4B17B064-5C51-4137-B815-ECC18BA89FB7}" destId="{D83342FC-4FFF-44FD-9625-4B8CF82F812D}" srcOrd="0" destOrd="0" presId="urn:microsoft.com/office/officeart/2005/8/layout/pList2"/>
    <dgm:cxn modelId="{87D97AC1-3C70-434D-9080-1DEF27217BD7}" type="presOf" srcId="{0FA4CC3E-A5AA-471C-9060-A32B57EE507A}" destId="{9E446AFB-3BD4-412D-A66C-FDE7007D3F51}" srcOrd="0" destOrd="0" presId="urn:microsoft.com/office/officeart/2005/8/layout/pList2"/>
    <dgm:cxn modelId="{CB6709C5-8D85-4349-865F-A9C635A38216}" srcId="{E4E51664-D63C-4F7D-B425-00DE09A7051E}" destId="{00C45C0F-54B2-43D9-B07A-61FC81D7E3B2}" srcOrd="2" destOrd="0" parTransId="{2E06B519-C3ED-4C2F-B80A-AFA5593E3FEE}" sibTransId="{35C5389D-4E91-4206-84C8-716FB1AEC025}"/>
    <dgm:cxn modelId="{6044DED7-E0A2-48D4-A144-BC6B2AE2E044}" type="presOf" srcId="{37F75D52-5FD9-4A21-B967-458196F5587F}" destId="{114146B4-BD28-4A8E-83C8-6039868F5F8A}" srcOrd="0" destOrd="0" presId="urn:microsoft.com/office/officeart/2005/8/layout/pList2"/>
    <dgm:cxn modelId="{069F04F4-ADB3-4632-961E-344B82B52820}" srcId="{E4E51664-D63C-4F7D-B425-00DE09A7051E}" destId="{0FA4CC3E-A5AA-471C-9060-A32B57EE507A}" srcOrd="0" destOrd="0" parTransId="{AA7ACB4C-9EA6-49A3-A67B-2E9BAACE83E1}" sibTransId="{37F75D52-5FD9-4A21-B967-458196F5587F}"/>
    <dgm:cxn modelId="{6CD183F5-E6CE-451D-B72F-38DA18BF6B8B}" srcId="{E4E51664-D63C-4F7D-B425-00DE09A7051E}" destId="{6229E553-21D5-4099-815A-41F7E2E8962B}" srcOrd="1" destOrd="0" parTransId="{CE791ADA-5E28-4FBA-8CEC-8B3E93544AA9}" sibTransId="{4B17B064-5C51-4137-B815-ECC18BA89FB7}"/>
    <dgm:cxn modelId="{AF02105B-07D2-4EB2-9DEF-0B113BEA7514}" type="presParOf" srcId="{8F8579BB-22D0-461B-991B-7DF30760B5F2}" destId="{2FA4DCB5-3EC1-49EA-8C9F-4BA5623069AA}" srcOrd="0" destOrd="0" presId="urn:microsoft.com/office/officeart/2005/8/layout/pList2"/>
    <dgm:cxn modelId="{4D9D313C-68A5-4A38-9418-62F99DDBCD80}" type="presParOf" srcId="{8F8579BB-22D0-461B-991B-7DF30760B5F2}" destId="{7EBA7AFD-33E9-480F-97D5-C4CDF3B9C29B}" srcOrd="1" destOrd="0" presId="urn:microsoft.com/office/officeart/2005/8/layout/pList2"/>
    <dgm:cxn modelId="{CFA90B53-F3A1-42C8-9959-8A6EDE807168}" type="presParOf" srcId="{7EBA7AFD-33E9-480F-97D5-C4CDF3B9C29B}" destId="{450BE7AE-3264-422B-A23B-C9321F3F7526}" srcOrd="0" destOrd="0" presId="urn:microsoft.com/office/officeart/2005/8/layout/pList2"/>
    <dgm:cxn modelId="{E690DEB6-FE39-4A9F-97E1-11033CF34801}" type="presParOf" srcId="{450BE7AE-3264-422B-A23B-C9321F3F7526}" destId="{9E446AFB-3BD4-412D-A66C-FDE7007D3F51}" srcOrd="0" destOrd="0" presId="urn:microsoft.com/office/officeart/2005/8/layout/pList2"/>
    <dgm:cxn modelId="{346E1AE2-A305-4D45-821E-C7B4204174E0}" type="presParOf" srcId="{450BE7AE-3264-422B-A23B-C9321F3F7526}" destId="{3B0BD41F-E78A-41F7-A372-1D0725C07028}" srcOrd="1" destOrd="0" presId="urn:microsoft.com/office/officeart/2005/8/layout/pList2"/>
    <dgm:cxn modelId="{D0F9816A-42BC-4341-88E5-3FC51DA88528}" type="presParOf" srcId="{450BE7AE-3264-422B-A23B-C9321F3F7526}" destId="{7117100E-2187-41D9-99C0-E6D6D1D0F7D2}" srcOrd="2" destOrd="0" presId="urn:microsoft.com/office/officeart/2005/8/layout/pList2"/>
    <dgm:cxn modelId="{D4273F91-265D-4ED9-877E-887E385E1821}" type="presParOf" srcId="{7EBA7AFD-33E9-480F-97D5-C4CDF3B9C29B}" destId="{114146B4-BD28-4A8E-83C8-6039868F5F8A}" srcOrd="1" destOrd="0" presId="urn:microsoft.com/office/officeart/2005/8/layout/pList2"/>
    <dgm:cxn modelId="{17A55EA0-F37D-4279-A98E-177A4C4519C4}" type="presParOf" srcId="{7EBA7AFD-33E9-480F-97D5-C4CDF3B9C29B}" destId="{7538C49D-5535-4A20-8C6E-473E859C82BD}" srcOrd="2" destOrd="0" presId="urn:microsoft.com/office/officeart/2005/8/layout/pList2"/>
    <dgm:cxn modelId="{629797DF-0F2A-4238-89C3-A1C49E30F0E4}" type="presParOf" srcId="{7538C49D-5535-4A20-8C6E-473E859C82BD}" destId="{313196DD-40D3-494A-AEAD-6612A899CE8C}" srcOrd="0" destOrd="0" presId="urn:microsoft.com/office/officeart/2005/8/layout/pList2"/>
    <dgm:cxn modelId="{0C8FA761-8FFE-4235-A24A-3E7500F79E44}" type="presParOf" srcId="{7538C49D-5535-4A20-8C6E-473E859C82BD}" destId="{DCEF66F4-D5FB-43FF-B6EC-E3FC9F4BD4AC}" srcOrd="1" destOrd="0" presId="urn:microsoft.com/office/officeart/2005/8/layout/pList2"/>
    <dgm:cxn modelId="{EAFD08F2-C075-4DD1-98FB-5A2A99F88386}" type="presParOf" srcId="{7538C49D-5535-4A20-8C6E-473E859C82BD}" destId="{0032DAEC-E293-4A48-BD7E-8306B824C01F}" srcOrd="2" destOrd="0" presId="urn:microsoft.com/office/officeart/2005/8/layout/pList2"/>
    <dgm:cxn modelId="{E13C89EC-A413-4CC0-802C-E07208FA2671}" type="presParOf" srcId="{7EBA7AFD-33E9-480F-97D5-C4CDF3B9C29B}" destId="{D83342FC-4FFF-44FD-9625-4B8CF82F812D}" srcOrd="3" destOrd="0" presId="urn:microsoft.com/office/officeart/2005/8/layout/pList2"/>
    <dgm:cxn modelId="{2B00B4D7-E1F1-4C90-AEDE-30BBA8635CA2}" type="presParOf" srcId="{7EBA7AFD-33E9-480F-97D5-C4CDF3B9C29B}" destId="{01912212-F59E-417D-BB10-0932DBA9E6D3}" srcOrd="4" destOrd="0" presId="urn:microsoft.com/office/officeart/2005/8/layout/pList2"/>
    <dgm:cxn modelId="{39C13A5D-D748-4D30-8440-B6649FCDF177}" type="presParOf" srcId="{01912212-F59E-417D-BB10-0932DBA9E6D3}" destId="{CEFBBBF7-1EE7-4460-8BEB-F58EA37CB563}" srcOrd="0" destOrd="0" presId="urn:microsoft.com/office/officeart/2005/8/layout/pList2"/>
    <dgm:cxn modelId="{79299C3C-3ADF-4FF5-A96E-A31AE0D2596E}" type="presParOf" srcId="{01912212-F59E-417D-BB10-0932DBA9E6D3}" destId="{4250F715-2087-42E7-BC7C-1A8D26AC6B5D}" srcOrd="1" destOrd="0" presId="urn:microsoft.com/office/officeart/2005/8/layout/pList2"/>
    <dgm:cxn modelId="{CBF1F1DF-8D3D-4CD4-AB58-6254E89FD037}" type="presParOf" srcId="{01912212-F59E-417D-BB10-0932DBA9E6D3}" destId="{FC02A4A2-BE66-43DB-8DAF-620AC6F1E1BE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A4DCB5-3EC1-49EA-8C9F-4BA5623069AA}">
      <dsp:nvSpPr>
        <dsp:cNvPr id="0" name=""/>
        <dsp:cNvSpPr/>
      </dsp:nvSpPr>
      <dsp:spPr>
        <a:xfrm>
          <a:off x="0" y="0"/>
          <a:ext cx="11679603" cy="1153687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17100E-2187-41D9-99C0-E6D6D1D0F7D2}">
      <dsp:nvSpPr>
        <dsp:cNvPr id="0" name=""/>
        <dsp:cNvSpPr/>
      </dsp:nvSpPr>
      <dsp:spPr>
        <a:xfrm>
          <a:off x="385963" y="64151"/>
          <a:ext cx="2767691" cy="106876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446AFB-3BD4-412D-A66C-FDE7007D3F51}">
      <dsp:nvSpPr>
        <dsp:cNvPr id="0" name=""/>
        <dsp:cNvSpPr/>
      </dsp:nvSpPr>
      <dsp:spPr>
        <a:xfrm rot="10800000">
          <a:off x="317327" y="1239578"/>
          <a:ext cx="2845985" cy="3909395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lumMod val="20000"/>
            <a:lumOff val="80000"/>
          </a:schemeClr>
        </a:solidFill>
        <a:ln w="28575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ผู้นิเทศเก็บรวบรวมข้อมูลในพื้นที่</a:t>
          </a:r>
        </a:p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-ผ่านระบบ </a:t>
          </a:r>
          <a:r>
            <a:rPr lang="en-US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online</a:t>
          </a:r>
        </a:p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-นิเทศหน้างาน</a:t>
          </a:r>
        </a:p>
      </dsp:txBody>
      <dsp:txXfrm rot="10800000">
        <a:off x="404851" y="1239578"/>
        <a:ext cx="2670937" cy="3821871"/>
      </dsp:txXfrm>
    </dsp:sp>
    <dsp:sp modelId="{0032DAEC-E293-4A48-BD7E-8306B824C01F}">
      <dsp:nvSpPr>
        <dsp:cNvPr id="0" name=""/>
        <dsp:cNvSpPr/>
      </dsp:nvSpPr>
      <dsp:spPr>
        <a:xfrm>
          <a:off x="3990453" y="64148"/>
          <a:ext cx="3261528" cy="102289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3196DD-40D3-494A-AEAD-6612A899CE8C}">
      <dsp:nvSpPr>
        <dsp:cNvPr id="0" name=""/>
        <dsp:cNvSpPr/>
      </dsp:nvSpPr>
      <dsp:spPr>
        <a:xfrm rot="10800000">
          <a:off x="3377528" y="1220652"/>
          <a:ext cx="4584713" cy="3981439"/>
        </a:xfrm>
        <a:prstGeom prst="round2SameRect">
          <a:avLst>
            <a:gd name="adj1" fmla="val 10500"/>
            <a:gd name="adj2" fmla="val 0"/>
          </a:avLst>
        </a:prstGeom>
        <a:solidFill>
          <a:schemeClr val="accent6">
            <a:lumMod val="20000"/>
            <a:lumOff val="80000"/>
          </a:schemeClr>
        </a:solidFill>
        <a:ln w="28575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เช้า</a:t>
          </a:r>
          <a:r>
            <a:rPr lang="en-US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:</a:t>
          </a:r>
          <a:r>
            <a:rPr lang="en-GB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</a:t>
          </a: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สสจ. และ รพศ.อุดรธานี    </a:t>
          </a:r>
        </a:p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       นำเสนอผลการดำเนินงาน</a:t>
          </a:r>
        </a:p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th-TH" sz="2800" b="1" kern="1200" dirty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ณ ห้องประชุม รพศ.อุดรธานี</a:t>
          </a:r>
        </a:p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th-TH" sz="2400" b="1" kern="12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(ผู้เข้าร่วมประชุม ผู้บริหาร หัวหน้ากลุ่มงานและ จนท. ใน สสจ./รพศ.อุดรธานี)  </a:t>
          </a:r>
        </a:p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บ่าย </a:t>
          </a:r>
          <a:r>
            <a:rPr lang="en-US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:</a:t>
          </a:r>
          <a:r>
            <a:rPr lang="en-GB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</a:t>
          </a: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ลงพื้นที่</a:t>
          </a:r>
        </a:p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        -ผตร. (</a:t>
          </a:r>
          <a:r>
            <a:rPr lang="th-TH" sz="3200" b="1" kern="1200" dirty="0" err="1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คปส</a:t>
          </a: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อ.โนนสะอาด)</a:t>
          </a:r>
        </a:p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         -</a:t>
          </a:r>
          <a:r>
            <a:rPr lang="th-TH" sz="3200" b="1" kern="1200" dirty="0" err="1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สธน</a:t>
          </a: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. (</a:t>
          </a:r>
          <a:r>
            <a:rPr lang="th-TH" sz="3200" b="1" kern="1200" dirty="0" err="1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คปส</a:t>
          </a:r>
          <a:r>
            <a:rPr lang="th-TH" sz="32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อ.วังสามหมอ)</a:t>
          </a:r>
        </a:p>
      </dsp:txBody>
      <dsp:txXfrm rot="10800000">
        <a:off x="3499971" y="1220652"/>
        <a:ext cx="4339827" cy="3858996"/>
      </dsp:txXfrm>
    </dsp:sp>
    <dsp:sp modelId="{FC02A4A2-BE66-43DB-8DAF-620AC6F1E1BE}">
      <dsp:nvSpPr>
        <dsp:cNvPr id="0" name=""/>
        <dsp:cNvSpPr/>
      </dsp:nvSpPr>
      <dsp:spPr>
        <a:xfrm>
          <a:off x="8248891" y="67098"/>
          <a:ext cx="2949446" cy="955476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FBBBF7-1EE7-4460-8BEB-F58EA37CB563}">
      <dsp:nvSpPr>
        <dsp:cNvPr id="0" name=""/>
        <dsp:cNvSpPr/>
      </dsp:nvSpPr>
      <dsp:spPr>
        <a:xfrm rot="10800000">
          <a:off x="8158363" y="1224114"/>
          <a:ext cx="3338894" cy="3970910"/>
        </a:xfrm>
        <a:prstGeom prst="round2SameRect">
          <a:avLst>
            <a:gd name="adj1" fmla="val 10500"/>
            <a:gd name="adj2" fmla="val 0"/>
          </a:avLst>
        </a:prstGeom>
        <a:solidFill>
          <a:schemeClr val="accent5">
            <a:lumMod val="20000"/>
            <a:lumOff val="80000"/>
          </a:schemeClr>
        </a:solidFill>
        <a:ln w="28575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t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600" b="1" kern="1200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สรุปตรวจราชการ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b="1" kern="1200" dirty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ณ ห้องประชุม รพศ.อุดรธานี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b="1" kern="12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ผู้เข้าร่วมประชุม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b="1" kern="12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-ผู้บริหาร สสจ./รพศ.อุดรธานี 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b="1" kern="12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-หัวหน้ากลุ่มงาน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b="1" kern="12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 ผอ.รพ. และ สสอ. ทุกแห่ง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b="1" kern="12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rPr>
            <a:t>-จนท. ใน สสจ./รพศ.อุดรธานี 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3200" b="1" kern="1200" dirty="0">
            <a:solidFill>
              <a:schemeClr val="tx1"/>
            </a:solidFill>
            <a:latin typeface="TH SarabunIT๙" panose="020B0500040200020003" pitchFamily="34" charset="-34"/>
            <a:cs typeface="TH SarabunIT๙" panose="020B0500040200020003" pitchFamily="34" charset="-34"/>
          </a:endParaRP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3600" b="1" kern="1200" dirty="0">
            <a:solidFill>
              <a:schemeClr val="tx1"/>
            </a:solidFill>
            <a:latin typeface="TH SarabunIT๙" panose="020B0500040200020003" pitchFamily="34" charset="-34"/>
            <a:cs typeface="TH SarabunIT๙" panose="020B0500040200020003" pitchFamily="34" charset="-34"/>
          </a:endParaRPr>
        </a:p>
      </dsp:txBody>
      <dsp:txXfrm rot="10800000">
        <a:off x="8261046" y="1224114"/>
        <a:ext cx="3133528" cy="38682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5B031A-C93A-45AA-8A0D-77F0F35F93AA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06C46-9456-44E9-A70E-6E7F9E2538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53091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710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66B436-95A3-44BC-9C18-49785ED03A7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302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38C0643-C58E-4F9D-9804-4656329812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EB4DB181-C0AE-4BB6-817A-39FDB0BFA0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22FC7B3-05EF-4D60-94F9-345FF3E5D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23E9062-3251-43A3-8274-42073DB4E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2B207466-DBD4-4BBB-B5E7-7D9C98C52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8740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D415653-FF08-44F7-9640-2B5BAAC4D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37C4541-3DF4-41C9-B484-B3599AE40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EE93480-3539-4737-9DA7-2A67FD80F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FF27541F-8263-4BF2-A339-D1A755FCC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3680928-EF05-4F18-B24F-FD2A361BF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2476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09AA18E-6284-4610-9F5C-F970EAF4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E98C8CC3-5EED-4E68-8FF6-3C3C51B039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4ED55E1C-BC9E-4302-9C99-398E06838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288A0C8-2A19-4705-BF7B-82DB890F3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C933BA3-7765-462D-9E1B-0BCA34CF6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1837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E7FD613-7889-4BD7-90B7-42E17ED62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6330AF3-67D8-4BB3-BF0D-0343D1248C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BC1F6428-6877-4EF3-B484-1FA42F02F9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C7871515-C854-48F1-B123-900BEB3EC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1CBBFA1-166C-4F36-9CA9-B402CE50C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CEEECF27-131E-4EBE-91A8-CA7B3AFBF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00546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7177295-DB8D-4401-AD01-0EED519B9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03C08649-79B2-4A87-98E8-022104EF29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682E4B48-1A7D-43DE-8AD8-CC3662647E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485A9839-F942-403A-A0FF-A4321C02A5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065B6E97-6388-401B-9386-1E97BB0615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B156F13A-8C23-45A8-9B9D-513699C4B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F9E8B15D-8B29-4127-8A72-7CB5C7316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01B1B775-F474-4A5B-B033-EF648D84F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1694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66BD2D7-2B09-445F-BE94-2CA2CACC9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C3AD0104-B0B8-471B-AB3F-8FEE25BD4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F74D92FB-8099-4851-9580-54BE81551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B0FD454A-6875-4975-A073-194F84945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280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DF0017E0-C197-456B-83EA-B7474EF6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D3843143-094E-4F9B-95B6-46E38CE8B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D247C1F-19A5-4064-A9A4-FFF2C2C74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1020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DB69CEE-CBA3-465F-8B40-85F5AE6A1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574CBD3-E375-4097-B76E-4B37FB3EFB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559E82C-5342-4278-96A0-E4FF406DA5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D419C37B-F0C0-4BD9-A100-F636B69F6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92AC1939-250F-48FB-A3BB-6E2865CAC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73421C6E-A94E-42D8-898F-15CDBDAB6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39262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4360CAC-8D9A-4904-B5CB-DAA2A33F8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485FB0EF-566A-4428-84C9-55723B1965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934C3FC-25DE-47F9-8CD2-A36C7F7B27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14158302-5FC0-4131-A22C-BE12E0352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CA04909-BCB9-49E7-ABC4-48F0E7B9A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35CD4424-B0E4-4A87-BA6E-B8F8C0AB7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4494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9399F41-447F-4D6A-99BA-193454834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8F73856B-6459-4FE0-A938-F299C2E564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F5786AD-DC5F-40CE-82A2-CA581E855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B6CFD90B-169B-429E-A4A3-194632119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BFE88BC-59F1-4605-9BC6-BD9848E76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5077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666767D0-64EF-45BB-B19C-B5EB3F75B4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A3078D43-85D5-4002-8E34-115C90217A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5BDBD50-FEE3-41E8-8179-A3D119F5F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FDCB6499-4F77-4E8A-8A34-A925F86D2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16E93AB-915B-411B-839E-A6DFB5D83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7869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9108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6A9BB52B-896E-4769-8755-7AE946BEC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8919CD40-2D2F-451A-93BC-7E4657354F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7500CA2-494F-4DF1-9101-B39C20F066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22EDC-81EE-424B-BC51-726F7FE4581C}" type="datetimeFigureOut">
              <a:rPr lang="th-TH" smtClean="0"/>
              <a:t>25/12/67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3B9B84E-77D4-493D-B5D8-E467C7C12B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5EDCE37-D8D1-4A40-A295-EEE7317EF3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9B329-5645-4917-8BD8-F01283F8E1E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5526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>
            <a:extLst>
              <a:ext uri="{FF2B5EF4-FFF2-40B4-BE49-F238E27FC236}">
                <a16:creationId xmlns:a16="http://schemas.microsoft.com/office/drawing/2014/main" id="{2585BBA5-E5FE-45E9-89FC-462648F6D4FC}"/>
              </a:ext>
            </a:extLst>
          </p:cNvPr>
          <p:cNvSpPr/>
          <p:nvPr/>
        </p:nvSpPr>
        <p:spPr>
          <a:xfrm rot="850584">
            <a:off x="362010" y="914222"/>
            <a:ext cx="1110318" cy="957171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Montserrat SemiBold" panose="00000700000000000000" pitchFamily="2" charset="0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id="{04EBE0CA-6949-4966-9ECE-8ADBA1D609B0}"/>
              </a:ext>
            </a:extLst>
          </p:cNvPr>
          <p:cNvSpPr/>
          <p:nvPr/>
        </p:nvSpPr>
        <p:spPr>
          <a:xfrm rot="18893376">
            <a:off x="1024800" y="-8427"/>
            <a:ext cx="1746668" cy="1505749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ontserrat SemiBold" panose="00000700000000000000" pitchFamily="2" charset="0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id="{FE484A82-BC5C-406D-A5AA-72E012B50674}"/>
              </a:ext>
            </a:extLst>
          </p:cNvPr>
          <p:cNvSpPr/>
          <p:nvPr/>
        </p:nvSpPr>
        <p:spPr>
          <a:xfrm rot="18900000">
            <a:off x="10022635" y="4175238"/>
            <a:ext cx="1746668" cy="1505749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ontserrat SemiBold" panose="00000700000000000000" pitchFamily="2" charset="0"/>
            </a:endParaRPr>
          </a:p>
        </p:txBody>
      </p:sp>
      <p:sp>
        <p:nvSpPr>
          <p:cNvPr id="10" name="等腰三角形 9">
            <a:extLst>
              <a:ext uri="{FF2B5EF4-FFF2-40B4-BE49-F238E27FC236}">
                <a16:creationId xmlns:a16="http://schemas.microsoft.com/office/drawing/2014/main" id="{B35BF656-0561-4824-BBF9-589BD07D9569}"/>
              </a:ext>
            </a:extLst>
          </p:cNvPr>
          <p:cNvSpPr/>
          <p:nvPr/>
        </p:nvSpPr>
        <p:spPr>
          <a:xfrm rot="900000">
            <a:off x="11143249" y="5779849"/>
            <a:ext cx="976583" cy="841882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ontserrat SemiBold" panose="00000700000000000000" pitchFamily="2" charset="0"/>
            </a:endParaRPr>
          </a:p>
        </p:txBody>
      </p:sp>
      <p:pic>
        <p:nvPicPr>
          <p:cNvPr id="2" name="背景音乐01 (3)">
            <a:hlinkClick r:id="" action="ppaction://media"/>
            <a:extLst>
              <a:ext uri="{FF2B5EF4-FFF2-40B4-BE49-F238E27FC236}">
                <a16:creationId xmlns:a16="http://schemas.microsoft.com/office/drawing/2014/main" id="{3BE290DD-B8CD-4CB3-9184-50BA90FAD4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02662" y="-1624781"/>
            <a:ext cx="609600" cy="6096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B8127E0D-A83F-4C93-8AF5-83C333A4CD6E}"/>
              </a:ext>
            </a:extLst>
          </p:cNvPr>
          <p:cNvSpPr txBox="1"/>
          <p:nvPr/>
        </p:nvSpPr>
        <p:spPr>
          <a:xfrm>
            <a:off x="159489" y="2113659"/>
            <a:ext cx="11855303" cy="2123658"/>
          </a:xfrm>
          <a:prstGeom prst="rect">
            <a:avLst/>
          </a:prstGeom>
          <a:solidFill>
            <a:srgbClr val="2F5B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การตรวจราชการและนิเทศงาน  กรณีปกติ รอบที่ 1/2568</a:t>
            </a:r>
          </a:p>
          <a:p>
            <a:pPr algn="ctr"/>
            <a:r>
              <a:rPr lang="th-TH" sz="4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ระหว่างวันที่ 15 -16 มกราคม 2568</a:t>
            </a:r>
          </a:p>
          <a:p>
            <a:pPr algn="ctr"/>
            <a:r>
              <a:rPr lang="th-TH" sz="4400" b="1" dirty="0">
                <a:solidFill>
                  <a:schemeClr val="bg1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ณ จังหวัดอุดรธานี</a:t>
            </a:r>
          </a:p>
        </p:txBody>
      </p:sp>
    </p:spTree>
    <p:extLst>
      <p:ext uri="{BB962C8B-B14F-4D97-AF65-F5344CB8AC3E}">
        <p14:creationId xmlns:p14="http://schemas.microsoft.com/office/powerpoint/2010/main" val="215032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audio>
              <p:cMediaNode vol="80000" numSld="26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D3A6845-C985-DBB1-211A-A700C16AA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7B2DD31-CD56-D1FB-CF79-5E6145AD3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9B0F448E-451E-7332-45A8-CB8C23085C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18" y="106325"/>
            <a:ext cx="11947451" cy="6645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154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DDFB2DD-296C-90A9-75CB-34060BAC7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D437FE9-1DD6-5EE3-7393-13C7C76C0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2ABF8B1E-1198-2373-8521-0776E041B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2" y="0"/>
            <a:ext cx="12189657" cy="678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144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B70E68D-29BC-580D-3CFF-756E2E24A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2D66B1CA-D1D3-88C1-4B24-67FBF11130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75"/>
            <a:ext cx="12191999" cy="6733584"/>
          </a:xfrm>
        </p:spPr>
      </p:pic>
    </p:spTree>
    <p:extLst>
      <p:ext uri="{BB962C8B-B14F-4D97-AF65-F5344CB8AC3E}">
        <p14:creationId xmlns:p14="http://schemas.microsoft.com/office/powerpoint/2010/main" val="640358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3F16A1B2-BFA9-4BDC-9AFB-C4DF16BDE1EB}"/>
              </a:ext>
            </a:extLst>
          </p:cNvPr>
          <p:cNvGrpSpPr/>
          <p:nvPr/>
        </p:nvGrpSpPr>
        <p:grpSpPr>
          <a:xfrm>
            <a:off x="595424" y="1728512"/>
            <a:ext cx="3923772" cy="2259210"/>
            <a:chOff x="1196710" y="2303576"/>
            <a:chExt cx="1998920" cy="1872000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5D482391-05C3-48D2-B09B-A8887E59D4AA}"/>
                </a:ext>
              </a:extLst>
            </p:cNvPr>
            <p:cNvSpPr/>
            <p:nvPr/>
          </p:nvSpPr>
          <p:spPr>
            <a:xfrm>
              <a:off x="1235706" y="2315966"/>
              <a:ext cx="1942131" cy="1850800"/>
            </a:xfrm>
            <a:prstGeom prst="rect">
              <a:avLst/>
            </a:prstGeom>
            <a:solidFill>
              <a:srgbClr val="2F5B50"/>
            </a:solidFill>
            <a:ln>
              <a:solidFill>
                <a:srgbClr val="2F5B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lvl="0" algn="ctr"/>
              <a:r>
                <a:rPr lang="th-TH" sz="3600" b="0" i="0" u="none" dirty="0">
                  <a:solidFill>
                    <a:srgbClr val="EBEBEB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พื้นที่ตรวจราชการ</a:t>
              </a:r>
            </a:p>
            <a:p>
              <a:pPr marL="0" lvl="0" algn="ctr"/>
              <a:r>
                <a:rPr lang="th-TH" sz="3600" dirty="0">
                  <a:solidFill>
                    <a:srgbClr val="EBEBEB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ปี 2568</a:t>
              </a:r>
              <a:endParaRPr lang="en-US" sz="3800" b="0" i="0" u="none" dirty="0">
                <a:solidFill>
                  <a:srgbClr val="EBEBE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C228B18C-18F5-4325-B2DA-0160C41277C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96710" y="2303576"/>
              <a:ext cx="1998920" cy="1872000"/>
            </a:xfrm>
            <a:prstGeom prst="rect">
              <a:avLst/>
            </a:prstGeom>
            <a:noFill/>
            <a:ln w="19050">
              <a:solidFill>
                <a:srgbClr val="EBEB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Montserrat SemiBold" panose="00000700000000000000" pitchFamily="2" charset="0"/>
                <a:ea typeface="方正黑体简体" panose="02010601030101010101" pitchFamily="2" charset="-122"/>
              </a:endParaRPr>
            </a:p>
          </p:txBody>
        </p:sp>
      </p:grp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2193CA13-F1FA-4F49-8ECC-6FB72CDA6383}"/>
              </a:ext>
            </a:extLst>
          </p:cNvPr>
          <p:cNvCxnSpPr>
            <a:cxnSpLocks/>
          </p:cNvCxnSpPr>
          <p:nvPr/>
        </p:nvCxnSpPr>
        <p:spPr>
          <a:xfrm flipH="1">
            <a:off x="5196723" y="4464946"/>
            <a:ext cx="10083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F44971A4-1AC0-4E2A-9012-1351CBB110F2}"/>
              </a:ext>
            </a:extLst>
          </p:cNvPr>
          <p:cNvCxnSpPr/>
          <p:nvPr/>
        </p:nvCxnSpPr>
        <p:spPr>
          <a:xfrm>
            <a:off x="5201765" y="3628"/>
            <a:ext cx="0" cy="6966857"/>
          </a:xfrm>
          <a:prstGeom prst="line">
            <a:avLst/>
          </a:prstGeom>
          <a:ln w="22225">
            <a:solidFill>
              <a:srgbClr val="2F5B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:a16="http://schemas.microsoft.com/office/drawing/2014/main" id="{46601632-A991-4866-8F81-48C5674542FB}"/>
              </a:ext>
            </a:extLst>
          </p:cNvPr>
          <p:cNvSpPr/>
          <p:nvPr/>
        </p:nvSpPr>
        <p:spPr>
          <a:xfrm>
            <a:off x="4738009" y="1788506"/>
            <a:ext cx="893131" cy="769441"/>
          </a:xfrm>
          <a:prstGeom prst="ellipse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Montserrat SemiBold" panose="00000700000000000000" pitchFamily="2" charset="0"/>
                <a:ea typeface="方正黑体简体" panose="02010601030101010101" pitchFamily="2" charset="-122"/>
              </a:rPr>
              <a:t>01</a:t>
            </a:r>
            <a:endParaRPr lang="zh-CN" altLang="en-US" sz="3200" dirty="0">
              <a:latin typeface="Montserrat SemiBold" panose="00000700000000000000" pitchFamily="2" charset="0"/>
              <a:ea typeface="方正黑体简体" panose="02010601030101010101" pitchFamily="2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70A451E6-B0BA-43C7-A555-72972C322234}"/>
              </a:ext>
            </a:extLst>
          </p:cNvPr>
          <p:cNvSpPr/>
          <p:nvPr/>
        </p:nvSpPr>
        <p:spPr>
          <a:xfrm>
            <a:off x="4738009" y="3324610"/>
            <a:ext cx="982308" cy="853986"/>
          </a:xfrm>
          <a:prstGeom prst="ellipse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Montserrat SemiBold" panose="00000700000000000000" pitchFamily="2" charset="0"/>
                <a:ea typeface="方正黑体简体" panose="02010601030101010101" pitchFamily="2" charset="-122"/>
              </a:rPr>
              <a:t>02</a:t>
            </a:r>
            <a:endParaRPr lang="zh-CN" altLang="en-US" sz="3200" dirty="0">
              <a:latin typeface="Montserrat SemiBold" panose="00000700000000000000" pitchFamily="2" charset="0"/>
              <a:ea typeface="方正黑体简体" panose="02010601030101010101" pitchFamily="2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08E922C-A50D-40D5-8CC6-19B4F7A07EC6}"/>
              </a:ext>
            </a:extLst>
          </p:cNvPr>
          <p:cNvSpPr/>
          <p:nvPr/>
        </p:nvSpPr>
        <p:spPr>
          <a:xfrm>
            <a:off x="6084261" y="1655205"/>
            <a:ext cx="47290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/>
            <a:r>
              <a:rPr lang="th-TH" sz="3200" dirty="0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ผตร.  (</a:t>
            </a:r>
            <a:r>
              <a:rPr lang="th-TH" sz="3200" dirty="0" err="1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คปส</a:t>
            </a:r>
            <a:r>
              <a:rPr lang="th-TH" sz="3200" dirty="0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อ.โนนสะอาด)</a:t>
            </a:r>
            <a:endParaRPr lang="en-US" sz="3200" b="0" i="0" u="none" dirty="0">
              <a:solidFill>
                <a:srgbClr val="2F5B5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2F8F38AF-AEFF-4AEB-9F59-A39A3E3A4035}"/>
              </a:ext>
            </a:extLst>
          </p:cNvPr>
          <p:cNvSpPr/>
          <p:nvPr/>
        </p:nvSpPr>
        <p:spPr>
          <a:xfrm>
            <a:off x="6030753" y="3109666"/>
            <a:ext cx="43330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/>
            <a:r>
              <a:rPr lang="th-TH" sz="3200" dirty="0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ผตร.  (</a:t>
            </a:r>
            <a:r>
              <a:rPr lang="th-TH" sz="3200" dirty="0" err="1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คปส</a:t>
            </a:r>
            <a:r>
              <a:rPr lang="th-TH" sz="3200" dirty="0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อ.ศรีธาตุ)</a:t>
            </a:r>
            <a:endParaRPr lang="en-US" sz="3200" b="0" i="0" u="none" dirty="0">
              <a:solidFill>
                <a:srgbClr val="2F5B5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矩形 16">
            <a:extLst>
              <a:ext uri="{FF2B5EF4-FFF2-40B4-BE49-F238E27FC236}">
                <a16:creationId xmlns:a16="http://schemas.microsoft.com/office/drawing/2014/main" id="{A944B6D3-E8D1-120B-EE19-FA3756E10D99}"/>
              </a:ext>
            </a:extLst>
          </p:cNvPr>
          <p:cNvSpPr/>
          <p:nvPr/>
        </p:nvSpPr>
        <p:spPr>
          <a:xfrm>
            <a:off x="6094896" y="2169045"/>
            <a:ext cx="47184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/>
            <a:r>
              <a:rPr lang="th-TH" sz="3200" dirty="0" err="1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สธน</a:t>
            </a:r>
            <a:r>
              <a:rPr lang="th-TH" sz="3200" dirty="0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(</a:t>
            </a:r>
            <a:r>
              <a:rPr lang="th-TH" sz="3200" dirty="0" err="1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คปส</a:t>
            </a:r>
            <a:r>
              <a:rPr lang="th-TH" sz="3200" dirty="0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อ.วังสามหมอ)</a:t>
            </a:r>
            <a:endParaRPr lang="en-US" sz="3200" b="0" i="0" u="none" dirty="0">
              <a:solidFill>
                <a:srgbClr val="2F5B5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矩形 21">
            <a:extLst>
              <a:ext uri="{FF2B5EF4-FFF2-40B4-BE49-F238E27FC236}">
                <a16:creationId xmlns:a16="http://schemas.microsoft.com/office/drawing/2014/main" id="{2CF8208F-6BB9-C693-CAD6-58086CAAF79D}"/>
              </a:ext>
            </a:extLst>
          </p:cNvPr>
          <p:cNvSpPr/>
          <p:nvPr/>
        </p:nvSpPr>
        <p:spPr>
          <a:xfrm>
            <a:off x="6030263" y="3667028"/>
            <a:ext cx="43335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/>
            <a:r>
              <a:rPr lang="th-TH" sz="3200" dirty="0" err="1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สธน</a:t>
            </a:r>
            <a:r>
              <a:rPr lang="th-TH" sz="3200" dirty="0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(</a:t>
            </a:r>
            <a:r>
              <a:rPr lang="th-TH" sz="3200" dirty="0" err="1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คปส</a:t>
            </a:r>
            <a:r>
              <a:rPr lang="th-TH" sz="3200" dirty="0">
                <a:solidFill>
                  <a:srgbClr val="2F5B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อ.สร้างคอม)</a:t>
            </a:r>
            <a:endParaRPr lang="en-US" sz="3200" b="0" i="0" u="none" dirty="0">
              <a:solidFill>
                <a:srgbClr val="2F5B5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21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3796FE-CF1D-41B3-AFB9-D4724E800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451" y="365126"/>
            <a:ext cx="11400503" cy="873740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การตรวจราชการและนิเทศงาน กรณีปกติ จังหวัดอุดรธานี รอบที่ 1/2568</a:t>
            </a:r>
          </a:p>
        </p:txBody>
      </p:sp>
      <p:graphicFrame>
        <p:nvGraphicFramePr>
          <p:cNvPr id="4" name="ไดอะแกรม 3">
            <a:extLst>
              <a:ext uri="{FF2B5EF4-FFF2-40B4-BE49-F238E27FC236}">
                <a16:creationId xmlns:a16="http://schemas.microsoft.com/office/drawing/2014/main" id="{08223B2C-2F38-4EF2-AE16-92AE8C4957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289883"/>
              </p:ext>
            </p:extLst>
          </p:nvPr>
        </p:nvGraphicFramePr>
        <p:xfrm>
          <a:off x="335934" y="1439333"/>
          <a:ext cx="11679603" cy="52020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284DBBC5-7FB6-4C03-84F3-D94F56FB9E07}"/>
              </a:ext>
            </a:extLst>
          </p:cNvPr>
          <p:cNvSpPr txBox="1"/>
          <p:nvPr/>
        </p:nvSpPr>
        <p:spPr>
          <a:xfrm>
            <a:off x="820204" y="1706440"/>
            <a:ext cx="2544286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14 ม.ค. 68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296B6A3B-46A3-4565-A3BF-EDDE69C34B9A}"/>
              </a:ext>
            </a:extLst>
          </p:cNvPr>
          <p:cNvSpPr txBox="1"/>
          <p:nvPr/>
        </p:nvSpPr>
        <p:spPr>
          <a:xfrm>
            <a:off x="4541716" y="1647963"/>
            <a:ext cx="2847226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15 ม.ค. 68</a:t>
            </a: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E3B2BE68-1AE5-46C2-96C3-2CC5701A9660}"/>
              </a:ext>
            </a:extLst>
          </p:cNvPr>
          <p:cNvSpPr txBox="1"/>
          <p:nvPr/>
        </p:nvSpPr>
        <p:spPr>
          <a:xfrm>
            <a:off x="8747498" y="1647963"/>
            <a:ext cx="2683290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16 ม.ค. 68</a:t>
            </a:r>
          </a:p>
        </p:txBody>
      </p:sp>
    </p:spTree>
    <p:extLst>
      <p:ext uri="{BB962C8B-B14F-4D97-AF65-F5344CB8AC3E}">
        <p14:creationId xmlns:p14="http://schemas.microsoft.com/office/powerpoint/2010/main" val="1252225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>
            <a:extLst>
              <a:ext uri="{FF2B5EF4-FFF2-40B4-BE49-F238E27FC236}">
                <a16:creationId xmlns:a16="http://schemas.microsoft.com/office/drawing/2014/main" id="{D9570C19-60FD-4F21-818B-EF26B66B0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486492"/>
              </p:ext>
            </p:extLst>
          </p:nvPr>
        </p:nvGraphicFramePr>
        <p:xfrm>
          <a:off x="170124" y="585043"/>
          <a:ext cx="11855304" cy="6041015"/>
        </p:xfrm>
        <a:graphic>
          <a:graphicData uri="http://schemas.openxmlformats.org/drawingml/2006/table">
            <a:tbl>
              <a:tblPr/>
              <a:tblGrid>
                <a:gridCol w="2171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7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0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452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452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4525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452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1294716091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3323266116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3613769616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2515664346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943731847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1070763191"/>
                    </a:ext>
                  </a:extLst>
                </a:gridCol>
                <a:gridCol w="361695">
                  <a:extLst>
                    <a:ext uri="{9D8B030D-6E8A-4147-A177-3AD203B41FA5}">
                      <a16:colId xmlns:a16="http://schemas.microsoft.com/office/drawing/2014/main" val="3909594248"/>
                    </a:ext>
                  </a:extLst>
                </a:gridCol>
                <a:gridCol w="481536">
                  <a:extLst>
                    <a:ext uri="{9D8B030D-6E8A-4147-A177-3AD203B41FA5}">
                      <a16:colId xmlns:a16="http://schemas.microsoft.com/office/drawing/2014/main" val="3795400332"/>
                    </a:ext>
                  </a:extLst>
                </a:gridCol>
                <a:gridCol w="342958">
                  <a:extLst>
                    <a:ext uri="{9D8B030D-6E8A-4147-A177-3AD203B41FA5}">
                      <a16:colId xmlns:a16="http://schemas.microsoft.com/office/drawing/2014/main" val="3649856073"/>
                    </a:ext>
                  </a:extLst>
                </a:gridCol>
                <a:gridCol w="370252">
                  <a:extLst>
                    <a:ext uri="{9D8B030D-6E8A-4147-A177-3AD203B41FA5}">
                      <a16:colId xmlns:a16="http://schemas.microsoft.com/office/drawing/2014/main" val="870860367"/>
                    </a:ext>
                  </a:extLst>
                </a:gridCol>
                <a:gridCol w="370252">
                  <a:extLst>
                    <a:ext uri="{9D8B030D-6E8A-4147-A177-3AD203B41FA5}">
                      <a16:colId xmlns:a16="http://schemas.microsoft.com/office/drawing/2014/main" val="3683551946"/>
                    </a:ext>
                  </a:extLst>
                </a:gridCol>
                <a:gridCol w="444151">
                  <a:extLst>
                    <a:ext uri="{9D8B030D-6E8A-4147-A177-3AD203B41FA5}">
                      <a16:colId xmlns:a16="http://schemas.microsoft.com/office/drawing/2014/main" val="1278713621"/>
                    </a:ext>
                  </a:extLst>
                </a:gridCol>
                <a:gridCol w="372660">
                  <a:extLst>
                    <a:ext uri="{9D8B030D-6E8A-4147-A177-3AD203B41FA5}">
                      <a16:colId xmlns:a16="http://schemas.microsoft.com/office/drawing/2014/main" val="3847276576"/>
                    </a:ext>
                  </a:extLst>
                </a:gridCol>
                <a:gridCol w="346016">
                  <a:extLst>
                    <a:ext uri="{9D8B030D-6E8A-4147-A177-3AD203B41FA5}">
                      <a16:colId xmlns:a16="http://schemas.microsoft.com/office/drawing/2014/main" val="384962991"/>
                    </a:ext>
                  </a:extLst>
                </a:gridCol>
                <a:gridCol w="509417">
                  <a:extLst>
                    <a:ext uri="{9D8B030D-6E8A-4147-A177-3AD203B41FA5}">
                      <a16:colId xmlns:a16="http://schemas.microsoft.com/office/drawing/2014/main" val="30417698"/>
                    </a:ext>
                  </a:extLst>
                </a:gridCol>
              </a:tblGrid>
              <a:tr h="222255"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2555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2556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2557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</a:t>
                      </a:r>
                    </a:p>
                    <a:p>
                      <a:pPr algn="ctr" fontAlgn="ctr"/>
                      <a:r>
                        <a:rPr lang="th-TH" sz="12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ล่า</a:t>
                      </a:r>
                    </a:p>
                    <a:p>
                      <a:pPr algn="ctr" fontAlgn="ctr"/>
                      <a:r>
                        <a:rPr lang="th-TH" sz="12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สุด</a:t>
                      </a:r>
                    </a:p>
                  </a:txBody>
                  <a:tcPr marL="5852" marR="5852" marT="58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577"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</a:t>
                      </a:r>
                    </a:p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โซน 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เมือง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1" i="0" u="none" strike="noStrike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2224656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เพ็ญ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หนองวัวซอ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66</a:t>
                      </a:r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สร้างคอม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สธน</a:t>
                      </a:r>
                      <a:r>
                        <a:rPr lang="th-TH" sz="12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63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โซน 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กุม</a:t>
                      </a:r>
                      <a:r>
                        <a:rPr lang="th-TH" sz="1400" b="0" i="0" u="none" strike="noStrike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ภวา</a:t>
                      </a:r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ประจักษ์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โนนสะอาด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ผตร.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หนองแสง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66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ศรีธาตุ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ผตร.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63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วังสามหมอ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สธน</a:t>
                      </a:r>
                      <a:r>
                        <a:rPr lang="th-TH" sz="12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โซน 3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หนองหาน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66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518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กู่แก้ว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ทุ่งฝน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ไชยวาน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2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63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6538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บ้าน</a:t>
                      </a:r>
                      <a:r>
                        <a:rPr lang="th-TH" sz="1400" b="0" i="0" u="none" strike="noStrike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ดุง</a:t>
                      </a:r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พิบูลรักษ์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โซน 4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บ้าน</a:t>
                      </a:r>
                      <a:r>
                        <a:rPr lang="th-TH" sz="1400" b="0" i="0" u="none" strike="noStrike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ผือ</a:t>
                      </a:r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น้ำโสม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นายูง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1*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66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2225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กุดจับ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1400" b="0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</a:p>
                  </a:txBody>
                  <a:tcPr marL="5852" marR="5852" marT="58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  <p:sp>
        <p:nvSpPr>
          <p:cNvPr id="10" name="วงรี 9">
            <a:extLst>
              <a:ext uri="{FF2B5EF4-FFF2-40B4-BE49-F238E27FC236}">
                <a16:creationId xmlns:a16="http://schemas.microsoft.com/office/drawing/2014/main" id="{C6683839-B26E-202C-8685-348AC3163772}"/>
              </a:ext>
            </a:extLst>
          </p:cNvPr>
          <p:cNvSpPr/>
          <p:nvPr/>
        </p:nvSpPr>
        <p:spPr>
          <a:xfrm>
            <a:off x="11557593" y="3019654"/>
            <a:ext cx="372139" cy="2126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วงรี 10">
            <a:extLst>
              <a:ext uri="{FF2B5EF4-FFF2-40B4-BE49-F238E27FC236}">
                <a16:creationId xmlns:a16="http://schemas.microsoft.com/office/drawing/2014/main" id="{6DEC347E-A22B-F4F0-2717-08E7FF57FA5C}"/>
              </a:ext>
            </a:extLst>
          </p:cNvPr>
          <p:cNvSpPr/>
          <p:nvPr/>
        </p:nvSpPr>
        <p:spPr>
          <a:xfrm>
            <a:off x="11566455" y="3689509"/>
            <a:ext cx="372139" cy="2126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5ED8AB7B-B0D4-81D5-8616-77E3ABFA5F95}"/>
              </a:ext>
            </a:extLst>
          </p:cNvPr>
          <p:cNvSpPr txBox="1"/>
          <p:nvPr/>
        </p:nvSpPr>
        <p:spPr>
          <a:xfrm>
            <a:off x="2539730" y="51190"/>
            <a:ext cx="7367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solidFill>
                  <a:srgbClr val="7030A0"/>
                </a:solidFill>
              </a:rPr>
              <a:t>รายชื่อ </a:t>
            </a:r>
            <a:r>
              <a:rPr lang="th-TH" b="1" dirty="0" err="1">
                <a:solidFill>
                  <a:srgbClr val="7030A0"/>
                </a:solidFill>
              </a:rPr>
              <a:t>คปส</a:t>
            </a:r>
            <a:r>
              <a:rPr lang="th-TH" b="1" dirty="0">
                <a:solidFill>
                  <a:srgbClr val="7030A0"/>
                </a:solidFill>
              </a:rPr>
              <a:t>อ. ที่รับการตรวจราชการและนิเทศงาน ปี 2555 – 2567 </a:t>
            </a:r>
          </a:p>
        </p:txBody>
      </p:sp>
      <p:sp>
        <p:nvSpPr>
          <p:cNvPr id="6" name="วงรี 5">
            <a:extLst>
              <a:ext uri="{FF2B5EF4-FFF2-40B4-BE49-F238E27FC236}">
                <a16:creationId xmlns:a16="http://schemas.microsoft.com/office/drawing/2014/main" id="{374BEEA4-DA64-B8C2-80FB-1A1ACEE641CC}"/>
              </a:ext>
            </a:extLst>
          </p:cNvPr>
          <p:cNvSpPr/>
          <p:nvPr/>
        </p:nvSpPr>
        <p:spPr>
          <a:xfrm>
            <a:off x="11582398" y="2131660"/>
            <a:ext cx="372139" cy="21265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วงรี 12">
            <a:extLst>
              <a:ext uri="{FF2B5EF4-FFF2-40B4-BE49-F238E27FC236}">
                <a16:creationId xmlns:a16="http://schemas.microsoft.com/office/drawing/2014/main" id="{FE52D0F0-0FE1-D5B0-DACE-CC52F7E5238E}"/>
              </a:ext>
            </a:extLst>
          </p:cNvPr>
          <p:cNvSpPr/>
          <p:nvPr/>
        </p:nvSpPr>
        <p:spPr>
          <a:xfrm>
            <a:off x="11575310" y="3474909"/>
            <a:ext cx="372139" cy="21265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วงรี 13">
            <a:extLst>
              <a:ext uri="{FF2B5EF4-FFF2-40B4-BE49-F238E27FC236}">
                <a16:creationId xmlns:a16="http://schemas.microsoft.com/office/drawing/2014/main" id="{8BB8AD66-B800-4ED3-861B-5E45E0FC5B35}"/>
              </a:ext>
            </a:extLst>
          </p:cNvPr>
          <p:cNvSpPr/>
          <p:nvPr/>
        </p:nvSpPr>
        <p:spPr>
          <a:xfrm>
            <a:off x="11585938" y="4803986"/>
            <a:ext cx="372139" cy="21265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AEE53A21-9B74-FC9C-B756-DDE142BB3EF5}"/>
              </a:ext>
            </a:extLst>
          </p:cNvPr>
          <p:cNvSpPr/>
          <p:nvPr/>
        </p:nvSpPr>
        <p:spPr>
          <a:xfrm>
            <a:off x="10706986" y="446567"/>
            <a:ext cx="875412" cy="63370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3286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ตัวแทนเนื้อหา 4">
            <a:extLst>
              <a:ext uri="{FF2B5EF4-FFF2-40B4-BE49-F238E27FC236}">
                <a16:creationId xmlns:a16="http://schemas.microsoft.com/office/drawing/2014/main" id="{19F6A9C8-57D1-4C8B-9F2C-2E391BB9B76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846197" y="4286256"/>
            <a:ext cx="3428597" cy="2571744"/>
          </a:xfrm>
          <a:prstGeom prst="rect">
            <a:avLst/>
          </a:prstGeom>
        </p:spPr>
      </p:pic>
      <p:graphicFrame>
        <p:nvGraphicFramePr>
          <p:cNvPr id="3" name="ตาราง 3">
            <a:extLst>
              <a:ext uri="{FF2B5EF4-FFF2-40B4-BE49-F238E27FC236}">
                <a16:creationId xmlns:a16="http://schemas.microsoft.com/office/drawing/2014/main" id="{5DA7F6CB-DC84-4D97-9DD9-CFC611F5B7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1899618"/>
              </p:ext>
            </p:extLst>
          </p:nvPr>
        </p:nvGraphicFramePr>
        <p:xfrm>
          <a:off x="439993" y="769441"/>
          <a:ext cx="11312013" cy="585622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648332">
                  <a:extLst>
                    <a:ext uri="{9D8B030D-6E8A-4147-A177-3AD203B41FA5}">
                      <a16:colId xmlns:a16="http://schemas.microsoft.com/office/drawing/2014/main" val="1977086316"/>
                    </a:ext>
                  </a:extLst>
                </a:gridCol>
                <a:gridCol w="5663681">
                  <a:extLst>
                    <a:ext uri="{9D8B030D-6E8A-4147-A177-3AD203B41FA5}">
                      <a16:colId xmlns:a16="http://schemas.microsoft.com/office/drawing/2014/main" val="1923589315"/>
                    </a:ext>
                  </a:extLst>
                </a:gridCol>
              </a:tblGrid>
              <a:tr h="10099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คณะผู้ติดตาม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ทีมผู้ตรวจราชการ </a:t>
                      </a:r>
                      <a:endParaRPr lang="th-TH" sz="4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คณะผู้ติดตาม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ทีมสาธารณสุขนิเทศก์ </a:t>
                      </a:r>
                      <a:endParaRPr lang="th-TH" sz="4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4144940"/>
                  </a:ext>
                </a:extLst>
              </a:tr>
              <a:tr h="44208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นายแพทย์สาธารณสุขจังหวัดอุดรธานี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นพ.ประพนธ์  เครือเจริญ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พญ.สืบศิริ บัณฑิตภิรมย์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นายสุพัฒน์ กองศรีมา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หัวหน้ากลุ่มงานคุ้มครองผู้บริโภคฯ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2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หัวหน้ากลุ่มงานควบคุมโรค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หัวหน้ากลุ่มงานพัฒนาคุณภาพฯ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หัวหน้ากลุ่มงานประกันสุขภาพ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หัวหน้ากลุ่มงานส่งเสริมสุขภาพ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หัวหน้ากลุ่มงานพัฒนายุทธศาสตร์ฯ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หัวหน้ากลุ่มงานสุขภาพดิจิทัล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หัวหน้ากลุ่มงานสื่อสารความเสี่ยงฯ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kumimoji="0" lang="th-TH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หัวหน้ากลุ่มงานบริหารทั่วไป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ทพ.สันติ  ศรีนิล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None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นางมยุรี คนยัง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ภก.มะโน</a:t>
                      </a:r>
                      <a:r>
                        <a:rPr kumimoji="0" lang="th-TH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ตร์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นาค</a:t>
                      </a:r>
                      <a:r>
                        <a:rPr kumimoji="0" lang="th-TH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ะวัจ</a:t>
                      </a: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นะ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หัวหน้ากลุ่มงานแพทย์แผนไทย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หัวหน้ากลุ่มงานบริหารทรัพยากรบุคคล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หัวหน้ากลุ่มงานอนามัยสิ่งแวดล้อมฯ 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หัวหน้ากลุ่มงานกฎหมาย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หัวหน้ากลุ่มงานควบคุมโรคไม่ติดต่อฯ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tabLst/>
                      </a:pPr>
                      <a:r>
                        <a:rPr kumimoji="0" lang="th-TH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 หัวหน้ากลุ่มงานสาธารณสุขมูลฐานฯ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8322832"/>
                  </a:ext>
                </a:extLst>
              </a:tr>
            </a:tbl>
          </a:graphicData>
        </a:graphic>
      </p:graphicFrame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C1709E14-FB81-47BE-BDF8-DD5088B300C8}"/>
              </a:ext>
            </a:extLst>
          </p:cNvPr>
          <p:cNvSpPr txBox="1"/>
          <p:nvPr/>
        </p:nvSpPr>
        <p:spPr>
          <a:xfrm>
            <a:off x="3981540" y="0"/>
            <a:ext cx="41629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คณะผู้ติดตาม</a:t>
            </a:r>
          </a:p>
        </p:txBody>
      </p:sp>
    </p:spTree>
    <p:extLst>
      <p:ext uri="{BB962C8B-B14F-4D97-AF65-F5344CB8AC3E}">
        <p14:creationId xmlns:p14="http://schemas.microsoft.com/office/powerpoint/2010/main" val="1811093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D6E0C2A-82D3-AF00-4752-781064805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405" y="165304"/>
            <a:ext cx="11142923" cy="951117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ภารกิจที่ส่งให้กลุ่มงานพัฒนายุทธศาสตร์ฯ </a:t>
            </a:r>
            <a:r>
              <a:rPr lang="th-TH" sz="3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วันที่ 3 ม.ค.2568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5739DD3-71C5-FF78-27CC-8B4940DFA9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405" y="1268782"/>
            <a:ext cx="11142923" cy="52325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ประเด็นตรวจราชการตามประเด็นหลักนโยบายกระทรวงสาธารณสุข 8 ประเด็น ส่งเอกสารต่อไปนี้</a:t>
            </a:r>
          </a:p>
          <a:p>
            <a:pPr marL="0" indent="0">
              <a:buNone/>
            </a:pPr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	1. บทสรุปของผู้บริหารตามประเด็นตรวจราชการ</a:t>
            </a:r>
          </a:p>
          <a:p>
            <a:pPr marL="0" indent="0">
              <a:buNone/>
            </a:pPr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2. แบบรายงานตรวจราชการ (ตก.)</a:t>
            </a:r>
          </a:p>
          <a:p>
            <a:pPr marL="0" indent="0">
              <a:buNone/>
            </a:pPr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3. สไลด์นำเสนอรับการตรวจราชการ</a:t>
            </a:r>
            <a:r>
              <a:rPr lang="th-TH" sz="3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ตามประเด็นฯ</a:t>
            </a:r>
            <a:endParaRPr lang="th-TH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ใช้ผลงาน ไตรมาส 1 / 2568 (1 ตุลาคม – 25 ธันวาคม 2567) ส่งเป็นไฟล์อิเล็กทรอนิกส์ </a:t>
            </a:r>
          </a:p>
          <a:p>
            <a:pPr marL="0" indent="0">
              <a:buNone/>
            </a:pPr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ให้กลุ่มงานพัฒนายุทธศาสตร์สาธารณสุข ทาง </a:t>
            </a:r>
            <a:r>
              <a:rPr lang="en-US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e-letter plan </a:t>
            </a:r>
          </a:p>
          <a:p>
            <a:pPr marL="0" indent="0">
              <a:buNone/>
            </a:pPr>
            <a:endParaRPr lang="th-TH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179405035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1060</TotalTime>
  <Words>912</Words>
  <Application>Microsoft Office PowerPoint</Application>
  <PresentationFormat>แบบจอกว้าง</PresentationFormat>
  <Paragraphs>432</Paragraphs>
  <Slides>9</Slides>
  <Notes>2</Notes>
  <HiddenSlides>0</HiddenSlides>
  <MMClips>1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8" baseType="lpstr">
      <vt:lpstr>Arial</vt:lpstr>
      <vt:lpstr>Calibri</vt:lpstr>
      <vt:lpstr>Calibri Light</vt:lpstr>
      <vt:lpstr>JasmineUPC</vt:lpstr>
      <vt:lpstr>Montserrat SemiBold</vt:lpstr>
      <vt:lpstr>Tahoma</vt:lpstr>
      <vt:lpstr>TH SarabunIT๙</vt:lpstr>
      <vt:lpstr>TH SarabunPSK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การตรวจราชการและนิเทศงาน กรณีปกติ จังหวัดอุดรธานี รอบที่ 1/2568</vt:lpstr>
      <vt:lpstr>งานนำเสนอ PowerPoint</vt:lpstr>
      <vt:lpstr>งานนำเสนอ PowerPoint</vt:lpstr>
      <vt:lpstr>ภารกิจที่ส่งให้กลุ่มงานพัฒนายุทธศาสตร์ฯ วันที่ 3 ม.ค.2568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Chaweewan Thaomali</dc:creator>
  <cp:lastModifiedBy>Plan-01</cp:lastModifiedBy>
  <cp:revision>32</cp:revision>
  <dcterms:created xsi:type="dcterms:W3CDTF">2023-12-26T06:23:19Z</dcterms:created>
  <dcterms:modified xsi:type="dcterms:W3CDTF">2024-12-25T08:20:12Z</dcterms:modified>
</cp:coreProperties>
</file>