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317" r:id="rId2"/>
    <p:sldId id="313" r:id="rId3"/>
    <p:sldId id="314" r:id="rId4"/>
    <p:sldId id="315" r:id="rId5"/>
    <p:sldId id="316" r:id="rId6"/>
    <p:sldId id="287" r:id="rId7"/>
    <p:sldId id="303" r:id="rId8"/>
    <p:sldId id="292" r:id="rId9"/>
    <p:sldId id="309" r:id="rId10"/>
    <p:sldId id="311" r:id="rId11"/>
    <p:sldId id="312" r:id="rId12"/>
    <p:sldId id="273" r:id="rId13"/>
  </p:sldIdLst>
  <p:sldSz cx="12192000" cy="6858000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CAF9ED-07DC-4A11-8D7F-57B35C25682E}" styleName="สไตล์สีปานกลาง 1 - เน้น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สไตล์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สไตล์ธีม 2 - เน้น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0" d="100"/>
          <a:sy n="70" d="100"/>
        </p:scale>
        <p:origin x="660" y="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 </a:t>
            </a:r>
          </a:p>
          <a:p>
            <a:pPr>
              <a:defRPr sz="1400" b="1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accent4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5552232672678915"/>
          <c:y val="1.1786306938714284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accent4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defRPr>
          </a:pPr>
          <a:endParaRPr lang="th-TH"/>
        </a:p>
      </c:txPr>
    </c:title>
    <c:autoTitleDeleted val="0"/>
    <c:view3D>
      <c:rotX val="40"/>
      <c:rotY val="11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6703896090773933E-3"/>
          <c:y val="0.12095390321598361"/>
          <c:w val="0.84357770587498759"/>
          <c:h val="0.7355185554481200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รายการ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EA5-4A2C-A0D5-DDE54E869E5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EA5-4A2C-A0D5-DDE54E869E5D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0EA5-4A2C-A0D5-DDE54E869E5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6-0EA5-4A2C-A0D5-DDE54E869E5D}"/>
              </c:ext>
            </c:extLst>
          </c:dPt>
          <c:dPt>
            <c:idx val="4"/>
            <c:bubble3D val="0"/>
            <c:spPr>
              <a:solidFill>
                <a:srgbClr val="0070C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EA5-4A2C-A0D5-DDE54E869E5D}"/>
              </c:ext>
            </c:extLst>
          </c:dPt>
          <c:dPt>
            <c:idx val="5"/>
            <c:bubble3D val="0"/>
            <c:explosion val="9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4-0EA5-4A2C-A0D5-DDE54E869E5D}"/>
              </c:ext>
            </c:extLst>
          </c:dPt>
          <c:dLbls>
            <c:dLbl>
              <c:idx val="0"/>
              <c:layout>
                <c:manualLayout>
                  <c:x val="6.5424856159388339E-2"/>
                  <c:y val="-0.22181026279714011"/>
                </c:manualLayout>
              </c:layout>
              <c:numFmt formatCode="0.00%" sourceLinked="0"/>
              <c:spPr>
                <a:solidFill>
                  <a:srgbClr val="FF000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691325483843801"/>
                      <c:h val="0.1079069459894019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0EA5-4A2C-A0D5-DDE54E869E5D}"/>
                </c:ext>
              </c:extLst>
            </c:dLbl>
            <c:dLbl>
              <c:idx val="1"/>
              <c:layout>
                <c:manualLayout>
                  <c:x val="7.0418352955888983E-2"/>
                  <c:y val="-5.24121760277051E-2"/>
                </c:manualLayout>
              </c:layout>
              <c:numFmt formatCode="0.00%" sourceLinked="0"/>
              <c:spPr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628197179750443"/>
                      <c:h val="0.1163595723613451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0EA5-4A2C-A0D5-DDE54E869E5D}"/>
                </c:ext>
              </c:extLst>
            </c:dLbl>
            <c:dLbl>
              <c:idx val="2"/>
              <c:layout>
                <c:manualLayout>
                  <c:x val="9.6625746508205199E-2"/>
                  <c:y val="0.1090683243052258"/>
                </c:manualLayout>
              </c:layout>
              <c:numFmt formatCode="0.00%" sourceLinked="0"/>
              <c:spPr>
                <a:solidFill>
                  <a:srgbClr val="FFFF00"/>
                </a:solidFill>
                <a:ln>
                  <a:solidFill>
                    <a:srgbClr val="FFC000"/>
                  </a:solidFill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5673415364142371"/>
                      <c:h val="0.1155591937037715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0EA5-4A2C-A0D5-DDE54E869E5D}"/>
                </c:ext>
              </c:extLst>
            </c:dLbl>
            <c:dLbl>
              <c:idx val="3"/>
              <c:layout>
                <c:manualLayout>
                  <c:x val="-9.1024856030432935E-2"/>
                  <c:y val="6.8762782076697684E-2"/>
                </c:manualLayout>
              </c:layout>
              <c:numFmt formatCode="0.00%" sourceLinked="0"/>
              <c:spPr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829727238899351"/>
                      <c:h val="0.1048031507925945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0EA5-4A2C-A0D5-DDE54E869E5D}"/>
                </c:ext>
              </c:extLst>
            </c:dLbl>
            <c:dLbl>
              <c:idx val="4"/>
              <c:layout>
                <c:manualLayout>
                  <c:x val="-0.27477416740281768"/>
                  <c:y val="2.1056111305693681E-2"/>
                </c:manualLayout>
              </c:layout>
              <c:numFmt formatCode="0.00%" sourceLinked="0"/>
              <c:spPr>
                <a:solidFill>
                  <a:srgbClr val="0070C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9886244519184418"/>
                      <c:h val="0.1062723697396899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EA5-4A2C-A0D5-DDE54E869E5D}"/>
                </c:ext>
              </c:extLst>
            </c:dLbl>
            <c:dLbl>
              <c:idx val="5"/>
              <c:layout>
                <c:manualLayout>
                  <c:x val="0.2630415189138533"/>
                  <c:y val="0.16244178604212459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972797852696142"/>
                      <c:h val="0.210353461379829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0EA5-4A2C-A0D5-DDE54E869E5D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 - ยังไม่ได้ดำเนินการ</c:v>
                </c:pt>
                <c:pt idx="1">
                  <c:v> - จัดทำแผนการจัดซื้อ/จ้างแล้ว</c:v>
                </c:pt>
                <c:pt idx="2">
                  <c:v> - ขออนุมัติจัดซื้อ/จ้างแล้ว</c:v>
                </c:pt>
                <c:pt idx="3">
                  <c:v> - ทำสัญญาเรียบร้อย</c:v>
                </c:pt>
                <c:pt idx="4">
                  <c:v> - ตรวจรับเรียบร้อย</c:v>
                </c:pt>
                <c:pt idx="5">
                  <c:v>เบิกจ่ายเงินแล้ว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</c:v>
                </c:pt>
                <c:pt idx="1">
                  <c:v>1</c:v>
                </c:pt>
                <c:pt idx="2">
                  <c:v>29</c:v>
                </c:pt>
                <c:pt idx="3">
                  <c:v>31</c:v>
                </c:pt>
                <c:pt idx="4">
                  <c:v>21</c:v>
                </c:pt>
                <c:pt idx="5">
                  <c:v>522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EA5-4A2C-A0D5-DDE54E869E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สถานะการเบิกจ่ายเงิน </a:t>
            </a:r>
          </a:p>
          <a:p>
            <a:pPr>
              <a:defRPr sz="2000" b="1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3998614860464662"/>
          <c:y val="1.467603236354034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defRPr>
          </a:pPr>
          <a:endParaRPr lang="th-TH"/>
        </a:p>
      </c:txPr>
    </c:title>
    <c:autoTitleDeleted val="0"/>
    <c:view3D>
      <c:rotX val="30"/>
      <c:rotY val="22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2223142193867266E-4"/>
          <c:y val="0.10850822160891779"/>
          <c:w val="0.99752488009347751"/>
          <c:h val="0.8867317682369269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งบประมาณตามแผน(บาท)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explosion val="20"/>
          <c:dPt>
            <c:idx val="0"/>
            <c:bubble3D val="0"/>
            <c:explosion val="6"/>
            <c:spPr>
              <a:solidFill>
                <a:schemeClr val="tx2">
                  <a:lumMod val="50000"/>
                  <a:lumOff val="5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8668-4CF5-BC3F-0E851D59700F}"/>
              </c:ext>
            </c:extLst>
          </c:dPt>
          <c:dPt>
            <c:idx val="1"/>
            <c:bubble3D val="0"/>
            <c:explosion val="6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8668-4CF5-BC3F-0E851D59700F}"/>
              </c:ext>
            </c:extLst>
          </c:dPt>
          <c:dLbls>
            <c:dLbl>
              <c:idx val="0"/>
              <c:layout>
                <c:manualLayout>
                  <c:x val="0.1475251047455611"/>
                  <c:y val="0.10000757104271057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4004808459370978"/>
                      <c:h val="0.179975304158207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8668-4CF5-BC3F-0E851D59700F}"/>
                </c:ext>
              </c:extLst>
            </c:dLbl>
            <c:dLbl>
              <c:idx val="1"/>
              <c:layout>
                <c:manualLayout>
                  <c:x val="-0.1773907035697791"/>
                  <c:y val="-0.18131616580658505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161966001318101"/>
                      <c:h val="0.193336882728109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668-4CF5-BC3F-0E851D59700F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67610804.140000001</c:v>
                </c:pt>
                <c:pt idx="1">
                  <c:v>84959459.760000005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668-4CF5-BC3F-0E851D59700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คิดร้อยละ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3B76-4F94-806B-94F5627D48D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3B76-4F94-806B-94F5627D48D5}"/>
              </c:ext>
            </c:extLst>
          </c:dPt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Sheet1!$C$2:$C$3</c:f>
              <c:numCache>
                <c:formatCode>_(* #,##0.00_);_(* \(#,##0.00\);_(* "-"??_);_(@_)</c:formatCode>
                <c:ptCount val="2"/>
                <c:pt idx="0">
                  <c:v>44.314535750108249</c:v>
                </c:pt>
                <c:pt idx="1">
                  <c:v>55.685464249891758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195-42DF-BCA4-6221D76047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0.81656</cdr:x>
      <cdr:y>0.61675</cdr:y>
    </cdr:from>
    <cdr:to>
      <cdr:x>0.98178</cdr:x>
      <cdr:y>0.6494</cdr:y>
    </cdr:to>
    <cdr:pic>
      <cdr:nvPicPr>
        <cdr:cNvPr id="3" name="chart">
          <a:extLst xmlns:a="http://schemas.openxmlformats.org/drawingml/2006/main">
            <a:ext uri="{FF2B5EF4-FFF2-40B4-BE49-F238E27FC236}">
              <a16:creationId xmlns:a16="http://schemas.microsoft.com/office/drawing/2014/main" id="{6EF46DFB-015A-6C05-F6D5-ECDD99400246}"/>
            </a:ext>
          </a:extLst>
        </cdr:cNvPr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5719856" y="3009346"/>
          <a:ext cx="1157287" cy="159336"/>
        </a:xfrm>
        <a:prstGeom xmlns:a="http://schemas.openxmlformats.org/drawingml/2006/main" prst="rect">
          <a:avLst/>
        </a:prstGeom>
      </cdr:spPr>
    </cdr:pic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50C52A-76DC-4A83-820A-1B5659C877A6}" type="datetimeFigureOut">
              <a:rPr lang="th-TH" smtClean="0"/>
              <a:t>29/09/68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94A27E-1B5C-4BDB-9721-23CDE54EC1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092996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E72F65-D46F-4A74-AB63-F0CD729DACC9}" type="datetimeFigureOut">
              <a:rPr lang="th-TH" smtClean="0"/>
              <a:t>29/09/68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4D8EDC-0E94-4B1C-9257-9CB17CEB88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69075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37FF1CC-26BB-425B-780B-5E1413513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78F38D3A-AE23-A466-7652-2C3E8E0E9D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8FF5C5F3-19E5-D1F2-0164-35FFDAA1D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29/09/68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575CD54B-6981-82BC-97BA-AE121B626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9675E9E1-07FF-388F-78FA-A33E6BB42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8648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F7220A5-9C97-01A6-68DC-74B1D3F6C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4BE9F773-82FC-F443-4A57-859E4A0BE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295A03E2-3774-1C17-4C4F-FBD9D1A1D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29/09/68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785BF6DE-0DAD-2BDA-E0ED-6C0562311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64E77AB4-2F37-3CEC-38DB-10D0FF31F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5118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1416853-334A-4741-A5BC-14F22E413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5889933F-1970-3D50-7527-8578C2501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5F41B393-D060-A4CA-ADF6-B37273B30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29/09/68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673D59C3-8595-1EC3-040A-73C8E9205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07BC41D4-174E-58F6-3BEF-A4D345B25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93663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4B480083-6EE5-A4B4-9B8B-A0D9DF27D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2EFA39F5-673A-7F1F-F58E-17BD0C304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EA61D947-3DA6-D997-D66A-71A3E83AFC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BBB59AF9-EF21-837C-2054-E7A9B0173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29/09/68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DC33EA00-539E-5F6A-05A5-E2F23C637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1999888F-A651-711B-253B-50149A831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0142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D68B455-9502-2F3F-6123-4395FB92A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29DD8016-6E0D-E6BB-509F-9AED864EC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6F786FDC-FDB6-0BF4-6B01-C0295634D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92BE6806-FE9D-8F73-494A-A2A2846343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8AA5D2C5-89A4-6AFB-B58C-74308F6EA4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64600C18-4B10-0EC3-72EF-9FCE07BA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29/09/68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CDE607CA-CEB3-7AE4-B901-6A0A63355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2A41A306-F82F-D982-161C-AA495C3FC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12155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1C429A84-2865-5E14-2290-634A3BD14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205E0C2C-481F-196A-A1AA-78B13D0C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29/09/68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993D50A9-34CB-591F-688D-E9C27B77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715B8929-EB62-5527-655E-F5115651B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1648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CB775048-6509-B05F-C09E-45AD42DB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29/09/68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F63FA8CE-6C17-0A35-B8FB-98B2A3BB2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BA4C4FEA-E9E8-9C03-D59C-05528EE83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1221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5438715-B399-3EC1-AE4D-AAF93303C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01774901-3FC1-692C-36FA-63A33D960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32620751-5EA9-8BFB-E6D5-7C905F4A2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E6397F72-43B3-2D03-05C7-EB80B524D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29/09/68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BA8BE567-61A4-38FE-F07A-EA84B3F9C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33E4AFFF-96C6-0B2C-4E78-E749CE2AE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9020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2FAC379-B1B5-2CDE-C797-77E325F2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59FA8F62-9FF6-FBBC-625A-92A130158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D1C54815-EA9B-D5D2-0018-99FEA5EACD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78BB1F2D-AC1D-A1B1-FAA6-63AA9F70A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29/09/68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A15D37A0-3F3E-D49A-8ABE-39D926423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2A2D638A-D7AF-7235-9805-67A2E4F42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86580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7C9A49D-703D-C898-90EF-4151F7715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EC1E3D46-57F0-5C4F-081C-EB32244F5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07CBE05D-E70F-C8AF-A122-8A0A36345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29/09/68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5AD48725-9603-3DBE-7D4B-A5DDF43D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045532E4-2EE4-C6A5-5902-500C3FB20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9839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8A6C086E-3E7F-B7BE-2B2A-22CACB6AC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960C0EE5-A25E-6180-CEC2-2F4DA7142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62E44E3E-0D7F-680D-6F1A-441905F25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29/09/68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AD14224E-9BCA-4136-CD1A-248CEAC96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6306D2E4-1E89-2FCE-F8E2-FC02270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4567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F8E29908-2FF6-7B2E-F7B4-C7EF9EBC1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D30C517A-3413-1454-FC62-A182EBE6A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614B8610-119A-AA37-DD99-DB9FB2DF5A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F674A-1C5C-4A49-84AA-6C1D13A783BB}" type="datetimeFigureOut">
              <a:rPr lang="th-TH" smtClean="0"/>
              <a:t>29/09/68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7016D612-A7BA-9E83-FA9A-81438ABDF5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0B95495D-4F73-A413-A7C2-118BE61C6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17653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4.png"/><Relationship Id="rId7" Type="http://schemas.openxmlformats.org/officeDocument/2006/relationships/image" Target="../media/image10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1">
            <a:extLst>
              <a:ext uri="{FF2B5EF4-FFF2-40B4-BE49-F238E27FC236}">
                <a16:creationId xmlns:a16="http://schemas.microsoft.com/office/drawing/2014/main" id="{1BAFEC72-F8AD-4C7D-8AD3-23D89B8071D6}"/>
              </a:ext>
            </a:extLst>
          </p:cNvPr>
          <p:cNvSpPr txBox="1">
            <a:spLocks/>
          </p:cNvSpPr>
          <p:nvPr/>
        </p:nvSpPr>
        <p:spPr>
          <a:xfrm>
            <a:off x="317701" y="2093995"/>
            <a:ext cx="11556597" cy="15052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4800" b="1" dirty="0">
                <a:latin typeface="Prompt" panose="00000500000000000000" pitchFamily="2" charset="-34"/>
                <a:cs typeface="Prompt" panose="00000500000000000000" pitchFamily="2" charset="-34"/>
              </a:rPr>
              <a:t>การบริหารงบประมาณ</a:t>
            </a:r>
            <a:br>
              <a:rPr lang="th-TH" sz="4800" b="1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4800" b="1" dirty="0">
                <a:latin typeface="Prompt" panose="00000500000000000000" pitchFamily="2" charset="-34"/>
                <a:ea typeface="+mn-ea"/>
                <a:cs typeface="Prompt" panose="00000500000000000000" pitchFamily="2" charset="-34"/>
              </a:rPr>
              <a:t>ประจำปีงบประมาณ พ.ศ. 25</a:t>
            </a:r>
            <a:r>
              <a:rPr lang="en-US" sz="4800" b="1" dirty="0">
                <a:latin typeface="Prompt" panose="00000500000000000000" pitchFamily="2" charset="-34"/>
                <a:ea typeface="+mn-ea"/>
                <a:cs typeface="Prompt" panose="00000500000000000000" pitchFamily="2" charset="-34"/>
              </a:rPr>
              <a:t>6</a:t>
            </a:r>
            <a:r>
              <a:rPr lang="th-TH" sz="4800" b="1" dirty="0">
                <a:latin typeface="Prompt" panose="00000500000000000000" pitchFamily="2" charset="-34"/>
                <a:ea typeface="+mn-ea"/>
                <a:cs typeface="Prompt" panose="00000500000000000000" pitchFamily="2" charset="-34"/>
              </a:rPr>
              <a:t>8 </a:t>
            </a:r>
            <a:endParaRPr lang="en-US" sz="4800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pic>
        <p:nvPicPr>
          <p:cNvPr id="1026" name="Picture 2" descr="เงินออกการ์ตูน PNG,ฟรี การ์ตูนรูป-lovepik">
            <a:extLst>
              <a:ext uri="{FF2B5EF4-FFF2-40B4-BE49-F238E27FC236}">
                <a16:creationId xmlns:a16="http://schemas.microsoft.com/office/drawing/2014/main" id="{861151DE-F45C-457D-9DC2-16B925599B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2665" y="4472841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3AF82E8C-70C6-4B0E-9E52-29696D72A9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3075" y="122958"/>
            <a:ext cx="925430" cy="893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3107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ชื่อเรื่อง 1">
            <a:extLst>
              <a:ext uri="{FF2B5EF4-FFF2-40B4-BE49-F238E27FC236}">
                <a16:creationId xmlns:a16="http://schemas.microsoft.com/office/drawing/2014/main" id="{2E058EB1-F83E-4DBC-879E-58908670439B}"/>
              </a:ext>
            </a:extLst>
          </p:cNvPr>
          <p:cNvSpPr txBox="1">
            <a:spLocks/>
          </p:cNvSpPr>
          <p:nvPr/>
        </p:nvSpPr>
        <p:spPr>
          <a:xfrm>
            <a:off x="771043" y="617792"/>
            <a:ext cx="10334675" cy="1325563"/>
          </a:xfrm>
          <a:prstGeom prst="rect">
            <a:avLst/>
          </a:prstGeom>
          <a:solidFill>
            <a:srgbClr val="000066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2800" b="1" dirty="0">
                <a:solidFill>
                  <a:schemeClr val="bg1"/>
                </a:solidFill>
                <a:latin typeface="Prompt" panose="00000500000000000000" pitchFamily="2" charset="-34"/>
                <a:ea typeface="Tahoma" panose="020B0604030504040204" pitchFamily="34" charset="0"/>
                <a:cs typeface="Prompt" panose="00000500000000000000" pitchFamily="2" charset="-34"/>
              </a:rPr>
              <a:t>เป้าหมายการเบิกจ่ายเงินงบประมาณและการใช้จ่ายภาครัฐ</a:t>
            </a:r>
          </a:p>
          <a:p>
            <a:pPr algn="ctr"/>
            <a:r>
              <a:rPr lang="th-TH" sz="2800" b="1" dirty="0">
                <a:solidFill>
                  <a:schemeClr val="bg1"/>
                </a:solidFill>
                <a:latin typeface="Prompt" panose="00000500000000000000" pitchFamily="2" charset="-34"/>
                <a:ea typeface="Tahoma" panose="020B0604030504040204" pitchFamily="34" charset="0"/>
                <a:cs typeface="Prompt" panose="00000500000000000000" pitchFamily="2" charset="-34"/>
              </a:rPr>
              <a:t>ประจำปีงบประมาณ พ.ศ. 2568 (จำแนกรายไตรมาส)</a:t>
            </a:r>
            <a:endParaRPr lang="en-US" sz="2800" b="1" dirty="0">
              <a:solidFill>
                <a:schemeClr val="bg1"/>
              </a:solidFill>
              <a:latin typeface="Prompt" panose="00000500000000000000" pitchFamily="2" charset="-34"/>
              <a:ea typeface="Tahoma" panose="020B0604030504040204" pitchFamily="34" charset="0"/>
              <a:cs typeface="Prompt" panose="00000500000000000000" pitchFamily="2" charset="-34"/>
            </a:endParaRPr>
          </a:p>
        </p:txBody>
      </p:sp>
      <p:graphicFrame>
        <p:nvGraphicFramePr>
          <p:cNvPr id="11" name="ตาราง 4">
            <a:extLst>
              <a:ext uri="{FF2B5EF4-FFF2-40B4-BE49-F238E27FC236}">
                <a16:creationId xmlns:a16="http://schemas.microsoft.com/office/drawing/2014/main" id="{B4075F15-8452-412D-9158-C548344D85D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3801971"/>
              </p:ext>
            </p:extLst>
          </p:nvPr>
        </p:nvGraphicFramePr>
        <p:xfrm>
          <a:off x="298489" y="2184838"/>
          <a:ext cx="11616008" cy="33081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52481">
                  <a:extLst>
                    <a:ext uri="{9D8B030D-6E8A-4147-A177-3AD203B41FA5}">
                      <a16:colId xmlns:a16="http://schemas.microsoft.com/office/drawing/2014/main" val="1014231971"/>
                    </a:ext>
                  </a:extLst>
                </a:gridCol>
                <a:gridCol w="1419734">
                  <a:extLst>
                    <a:ext uri="{9D8B030D-6E8A-4147-A177-3AD203B41FA5}">
                      <a16:colId xmlns:a16="http://schemas.microsoft.com/office/drawing/2014/main" val="3471693217"/>
                    </a:ext>
                  </a:extLst>
                </a:gridCol>
                <a:gridCol w="1316481">
                  <a:extLst>
                    <a:ext uri="{9D8B030D-6E8A-4147-A177-3AD203B41FA5}">
                      <a16:colId xmlns:a16="http://schemas.microsoft.com/office/drawing/2014/main" val="656963825"/>
                    </a:ext>
                  </a:extLst>
                </a:gridCol>
                <a:gridCol w="1484267">
                  <a:extLst>
                    <a:ext uri="{9D8B030D-6E8A-4147-A177-3AD203B41FA5}">
                      <a16:colId xmlns:a16="http://schemas.microsoft.com/office/drawing/2014/main" val="3068575299"/>
                    </a:ext>
                  </a:extLst>
                </a:gridCol>
                <a:gridCol w="1432641">
                  <a:extLst>
                    <a:ext uri="{9D8B030D-6E8A-4147-A177-3AD203B41FA5}">
                      <a16:colId xmlns:a16="http://schemas.microsoft.com/office/drawing/2014/main" val="827703134"/>
                    </a:ext>
                  </a:extLst>
                </a:gridCol>
                <a:gridCol w="1355201">
                  <a:extLst>
                    <a:ext uri="{9D8B030D-6E8A-4147-A177-3AD203B41FA5}">
                      <a16:colId xmlns:a16="http://schemas.microsoft.com/office/drawing/2014/main" val="821273506"/>
                    </a:ext>
                  </a:extLst>
                </a:gridCol>
                <a:gridCol w="1355203">
                  <a:extLst>
                    <a:ext uri="{9D8B030D-6E8A-4147-A177-3AD203B41FA5}">
                      <a16:colId xmlns:a16="http://schemas.microsoft.com/office/drawing/2014/main" val="1576787784"/>
                    </a:ext>
                  </a:extLst>
                </a:gridCol>
              </a:tblGrid>
              <a:tr h="533908">
                <a:tc rowSpan="2">
                  <a:txBody>
                    <a:bodyPr/>
                    <a:lstStyle/>
                    <a:p>
                      <a:pPr algn="ctr"/>
                      <a:r>
                        <a:rPr lang="th-TH" sz="1800" b="0" dirty="0" err="1">
                          <a:solidFill>
                            <a:schemeClr val="bg1"/>
                          </a:solidFill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ไตรมาส</a:t>
                      </a:r>
                      <a:endParaRPr lang="en-US" sz="1800" b="0" dirty="0">
                        <a:solidFill>
                          <a:schemeClr val="bg1"/>
                        </a:solidFill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 anchor="ctr">
                    <a:solidFill>
                      <a:srgbClr val="00006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solidFill>
                            <a:schemeClr val="bg1"/>
                          </a:solidFill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ภาพรวม</a:t>
                      </a:r>
                      <a:endParaRPr lang="en-US" sz="1800" b="0" dirty="0">
                        <a:solidFill>
                          <a:schemeClr val="bg1"/>
                        </a:solidFill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solidFill>
                            <a:schemeClr val="bg1"/>
                          </a:solidFill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รายจ่ายประจำ</a:t>
                      </a:r>
                      <a:endParaRPr lang="en-US" sz="1800" b="0" dirty="0">
                        <a:solidFill>
                          <a:schemeClr val="bg1"/>
                        </a:solidFill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solidFill>
                            <a:schemeClr val="bg1"/>
                          </a:solidFill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รายจ่ายลงทุน</a:t>
                      </a:r>
                      <a:endParaRPr lang="en-US" sz="1800" b="0" dirty="0">
                        <a:solidFill>
                          <a:schemeClr val="bg1"/>
                        </a:solidFill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4991343"/>
                  </a:ext>
                </a:extLst>
              </a:tr>
              <a:tr h="638603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solidFill>
                            <a:schemeClr val="bg1"/>
                          </a:solidFill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เบิกจ่าย</a:t>
                      </a:r>
                      <a:endParaRPr lang="en-US" sz="1800" b="0" dirty="0">
                        <a:solidFill>
                          <a:schemeClr val="bg1"/>
                        </a:solidFill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solidFill>
                            <a:schemeClr val="bg1"/>
                          </a:solidFill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ใช้จ่าย</a:t>
                      </a:r>
                      <a:endParaRPr lang="en-US" sz="1800" b="0" dirty="0">
                        <a:solidFill>
                          <a:schemeClr val="bg1"/>
                        </a:solidFill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solidFill>
                            <a:schemeClr val="bg1"/>
                          </a:solidFill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เบิกจ่าย</a:t>
                      </a:r>
                      <a:endParaRPr lang="en-US" sz="1800" b="0" dirty="0">
                        <a:solidFill>
                          <a:schemeClr val="bg1"/>
                        </a:solidFill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solidFill>
                            <a:schemeClr val="bg1"/>
                          </a:solidFill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ใช้จ่าย</a:t>
                      </a:r>
                      <a:endParaRPr lang="en-US" sz="1800" b="0" dirty="0">
                        <a:solidFill>
                          <a:schemeClr val="bg1"/>
                        </a:solidFill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solidFill>
                            <a:schemeClr val="bg1"/>
                          </a:solidFill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เบิกจ่าย</a:t>
                      </a:r>
                      <a:endParaRPr lang="en-US" sz="1800" b="0" dirty="0">
                        <a:solidFill>
                          <a:schemeClr val="bg1"/>
                        </a:solidFill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solidFill>
                            <a:schemeClr val="bg1"/>
                          </a:solidFill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ใช้จ่าย</a:t>
                      </a:r>
                      <a:endParaRPr lang="en-US" sz="1800" b="0" dirty="0">
                        <a:solidFill>
                          <a:schemeClr val="bg1"/>
                        </a:solidFill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rgbClr val="00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0244892"/>
                  </a:ext>
                </a:extLst>
              </a:tr>
              <a:tr h="533908">
                <a:tc>
                  <a:txBody>
                    <a:bodyPr/>
                    <a:lstStyle/>
                    <a:p>
                      <a:pPr marL="0" indent="0" algn="ctr"/>
                      <a:r>
                        <a:rPr lang="th-TH" sz="1800" b="0" dirty="0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ไตรมาส 1 (ต.ค 67 - ธ.ค.67)</a:t>
                      </a:r>
                      <a:endParaRPr lang="en-US" sz="1800" b="0" dirty="0"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27</a:t>
                      </a:r>
                      <a:endParaRPr lang="en-US" sz="1800" b="0" dirty="0"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37</a:t>
                      </a:r>
                      <a:endParaRPr lang="en-US" sz="1800" b="0" dirty="0"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35</a:t>
                      </a:r>
                      <a:endParaRPr lang="en-US" sz="1800" b="0" dirty="0"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36</a:t>
                      </a:r>
                      <a:endParaRPr lang="en-US" sz="1800" b="0" dirty="0"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17</a:t>
                      </a:r>
                      <a:endParaRPr lang="en-US" sz="1800" b="0" dirty="0"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39</a:t>
                      </a:r>
                      <a:endParaRPr lang="en-US" sz="1800" b="0" dirty="0"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9983399"/>
                  </a:ext>
                </a:extLst>
              </a:tr>
              <a:tr h="533908"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 err="1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ไตรมาส</a:t>
                      </a:r>
                      <a:r>
                        <a:rPr lang="th-TH" sz="1800" b="0" dirty="0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 2 (</a:t>
                      </a:r>
                      <a:r>
                        <a:rPr lang="th-TH" sz="1800" b="0" dirty="0" err="1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ม.ค</a:t>
                      </a:r>
                      <a:r>
                        <a:rPr lang="th-TH" sz="1800" b="0" dirty="0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 68 - มี.ค.68)</a:t>
                      </a:r>
                      <a:endParaRPr lang="en-US" sz="1800" b="0" dirty="0"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53</a:t>
                      </a:r>
                      <a:endParaRPr lang="en-US" sz="1800" b="0" dirty="0"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61</a:t>
                      </a:r>
                      <a:endParaRPr lang="en-US" sz="1800" b="0" dirty="0"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57</a:t>
                      </a:r>
                      <a:endParaRPr lang="en-US" sz="1800" b="0" dirty="0"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58</a:t>
                      </a:r>
                      <a:endParaRPr lang="en-US" sz="1800" b="0" dirty="0"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35</a:t>
                      </a:r>
                      <a:endParaRPr lang="en-US" sz="1800" b="0" dirty="0"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66</a:t>
                      </a:r>
                      <a:endParaRPr lang="en-US" sz="1800" b="0" dirty="0"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810594"/>
                  </a:ext>
                </a:extLst>
              </a:tr>
              <a:tr h="533908"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 err="1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ไตรมาส</a:t>
                      </a:r>
                      <a:r>
                        <a:rPr lang="th-TH" sz="1800" b="0" dirty="0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 3 (</a:t>
                      </a:r>
                      <a:r>
                        <a:rPr lang="th-TH" sz="1800" b="0" dirty="0" err="1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เม.ย</a:t>
                      </a:r>
                      <a:r>
                        <a:rPr lang="th-TH" sz="1800" b="0" dirty="0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 68 - มิ.ย.68)</a:t>
                      </a:r>
                      <a:endParaRPr lang="en-US" sz="1800" b="0" dirty="0"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75</a:t>
                      </a:r>
                      <a:endParaRPr lang="en-US" sz="1800" b="0" dirty="0"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80</a:t>
                      </a:r>
                      <a:endParaRPr lang="en-US" sz="1800" b="0" dirty="0"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80</a:t>
                      </a:r>
                      <a:endParaRPr lang="en-US" sz="1800" b="0" dirty="0"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81</a:t>
                      </a:r>
                      <a:endParaRPr lang="en-US" sz="1800" b="0" dirty="0"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54</a:t>
                      </a:r>
                      <a:endParaRPr lang="en-US" sz="1800" b="0" dirty="0"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77</a:t>
                      </a:r>
                      <a:endParaRPr lang="en-US" sz="1800" b="0" dirty="0"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4841717"/>
                  </a:ext>
                </a:extLst>
              </a:tr>
              <a:tr h="533908"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 err="1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ไตรมาส</a:t>
                      </a:r>
                      <a:r>
                        <a:rPr lang="th-TH" sz="1800" b="0" dirty="0"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 4 (ก.ค. 68 – ก.ย.68)</a:t>
                      </a:r>
                      <a:endParaRPr lang="en-US" sz="1800" b="0" dirty="0"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94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100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98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100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80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Prompt" panose="00000500000000000000" pitchFamily="2" charset="-34"/>
                        <a:ea typeface="Tahoma" panose="020B0604030504040204" pitchFamily="34" charset="0"/>
                        <a:cs typeface="Prompt" panose="00000500000000000000" pitchFamily="2" charset="-34"/>
                      </a:endParaRP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Prompt" panose="00000500000000000000" pitchFamily="2" charset="-34"/>
                          <a:ea typeface="Tahoma" panose="020B0604030504040204" pitchFamily="34" charset="0"/>
                          <a:cs typeface="Prompt" panose="00000500000000000000" pitchFamily="2" charset="-34"/>
                        </a:rPr>
                        <a:t>100</a:t>
                      </a:r>
                    </a:p>
                  </a:txBody>
                  <a:tcPr marL="121920" marR="12192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5008705"/>
                  </a:ext>
                </a:extLst>
              </a:tr>
            </a:tbl>
          </a:graphicData>
        </a:graphic>
      </p:graphicFrame>
      <p:pic>
        <p:nvPicPr>
          <p:cNvPr id="14" name="รูปภาพ 13">
            <a:extLst>
              <a:ext uri="{FF2B5EF4-FFF2-40B4-BE49-F238E27FC236}">
                <a16:creationId xmlns:a16="http://schemas.microsoft.com/office/drawing/2014/main" id="{1D3736D1-810A-49D8-82E9-0BF007C0E3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3075" y="122958"/>
            <a:ext cx="925430" cy="893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25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FB188261-1B4D-4A02-A1DF-316FF310028F}"/>
              </a:ext>
            </a:extLst>
          </p:cNvPr>
          <p:cNvSpPr txBox="1"/>
          <p:nvPr/>
        </p:nvSpPr>
        <p:spPr>
          <a:xfrm>
            <a:off x="661503" y="603890"/>
            <a:ext cx="10299207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36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สรุปการเบิกจ่ายงบประมาณภาพรวม ไตรมาส 1-4</a:t>
            </a:r>
            <a:br>
              <a:rPr lang="th-TH" sz="2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สำนักงานสาธารณสุขจังหวัดอุดรธานี  ประจำปีงบประมาณ พ.ศ. 25</a:t>
            </a:r>
            <a:r>
              <a:rPr lang="en-US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 </a:t>
            </a:r>
            <a:endParaRPr lang="th-TH" dirty="0"/>
          </a:p>
        </p:txBody>
      </p:sp>
      <p:graphicFrame>
        <p:nvGraphicFramePr>
          <p:cNvPr id="13" name="ตาราง 12">
            <a:extLst>
              <a:ext uri="{FF2B5EF4-FFF2-40B4-BE49-F238E27FC236}">
                <a16:creationId xmlns:a16="http://schemas.microsoft.com/office/drawing/2014/main" id="{30427D5D-5022-4123-8184-3B36BE0260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8625367"/>
              </p:ext>
            </p:extLst>
          </p:nvPr>
        </p:nvGraphicFramePr>
        <p:xfrm>
          <a:off x="737209" y="1922145"/>
          <a:ext cx="10223501" cy="3013710"/>
        </p:xfrm>
        <a:graphic>
          <a:graphicData uri="http://schemas.openxmlformats.org/drawingml/2006/table">
            <a:tbl>
              <a:tblPr/>
              <a:tblGrid>
                <a:gridCol w="9772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25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227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227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53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00075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 dirty="0">
                          <a:solidFill>
                            <a:srgbClr val="FFFFFF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ลำดับที่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 dirty="0">
                          <a:solidFill>
                            <a:srgbClr val="FFFFFF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รายการ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 dirty="0">
                          <a:solidFill>
                            <a:srgbClr val="FFFFFF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งบประมาณ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 dirty="0">
                          <a:solidFill>
                            <a:srgbClr val="FFFFFF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 dirty="0">
                          <a:solidFill>
                            <a:srgbClr val="FFFFFF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ร้อยละ</a:t>
                      </a:r>
                      <a:br>
                        <a:rPr lang="th-TH" sz="2000" b="0" i="0" u="none" strike="noStrike" dirty="0">
                          <a:solidFill>
                            <a:srgbClr val="FFFFFF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</a:br>
                      <a:r>
                        <a:rPr lang="th-TH" sz="2000" b="0" i="0" u="none" strike="noStrike" dirty="0">
                          <a:solidFill>
                            <a:srgbClr val="FFFFFF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การเบิกจ่าย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งบดำเนินงาน/งบเบิกแทนกัน/งบอุดหนุน/รายจ่ายอื่นๆ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   130,525,209.05</a:t>
                      </a:r>
                    </a:p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130,510,209.05</a:t>
                      </a:r>
                    </a:p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99.99</a:t>
                      </a:r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%</a:t>
                      </a:r>
                      <a:endParaRPr lang="th-TH" sz="1800" b="0" i="0" u="none" strike="noStrike" dirty="0">
                        <a:solidFill>
                          <a:schemeClr val="tx1"/>
                        </a:solidFill>
                        <a:effectLst/>
                        <a:latin typeface="Prompt" panose="00000500000000000000" pitchFamily="2" charset="-34"/>
                        <a:cs typeface="Prompt" panose="00000500000000000000" pitchFamily="2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งบลงทุน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97,692,076.06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97,692,076.06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100</a:t>
                      </a:r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%</a:t>
                      </a:r>
                      <a:endParaRPr lang="th-TH" sz="1800" b="0" i="0" u="none" strike="noStrike" dirty="0">
                        <a:solidFill>
                          <a:schemeClr val="tx1"/>
                        </a:solidFill>
                        <a:effectLst/>
                        <a:latin typeface="Prompt" panose="00000500000000000000" pitchFamily="2" charset="-34"/>
                        <a:cs typeface="Prompt" panose="00000500000000000000" pitchFamily="2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81050"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0" i="0" u="none" strike="noStrike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รวม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228,217,285.11</a:t>
                      </a:r>
                    </a:p>
                    <a:p>
                      <a:pPr algn="r" fontAlgn="b"/>
                      <a:endParaRPr lang="th-TH" sz="1800" b="1" i="0" u="none" strike="noStrike" dirty="0">
                        <a:solidFill>
                          <a:schemeClr val="tx1"/>
                        </a:solidFill>
                        <a:effectLst/>
                        <a:latin typeface="Prompt" panose="00000500000000000000" pitchFamily="2" charset="-34"/>
                        <a:cs typeface="Prompt" panose="00000500000000000000" pitchFamily="2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228,202,285.11</a:t>
                      </a:r>
                    </a:p>
                    <a:p>
                      <a:pPr algn="r" fontAlgn="b"/>
                      <a:endParaRPr lang="th-TH" sz="1800" b="1" i="0" u="none" strike="noStrike" dirty="0">
                        <a:solidFill>
                          <a:schemeClr val="tx1"/>
                        </a:solidFill>
                        <a:effectLst/>
                        <a:latin typeface="Prompt" panose="00000500000000000000" pitchFamily="2" charset="-34"/>
                        <a:cs typeface="Prompt" panose="00000500000000000000" pitchFamily="2" charset="-34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99.99</a:t>
                      </a:r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%</a:t>
                      </a:r>
                      <a:endParaRPr lang="th-TH" sz="1800" b="1" i="0" u="none" strike="noStrike" dirty="0">
                        <a:solidFill>
                          <a:schemeClr val="tx1"/>
                        </a:solidFill>
                        <a:effectLst/>
                        <a:latin typeface="Prompt" panose="00000500000000000000" pitchFamily="2" charset="-34"/>
                        <a:cs typeface="Prompt" panose="00000500000000000000" pitchFamily="2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สี่เหลี่ยมผืนผ้า 13">
            <a:extLst>
              <a:ext uri="{FF2B5EF4-FFF2-40B4-BE49-F238E27FC236}">
                <a16:creationId xmlns:a16="http://schemas.microsoft.com/office/drawing/2014/main" id="{764619FD-241C-435A-B144-3AFCA5A2CB60}"/>
              </a:ext>
            </a:extLst>
          </p:cNvPr>
          <p:cNvSpPr/>
          <p:nvPr/>
        </p:nvSpPr>
        <p:spPr>
          <a:xfrm>
            <a:off x="6233602" y="6100221"/>
            <a:ext cx="488899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400" dirty="0">
                <a:latin typeface="Prompt" panose="00000500000000000000" pitchFamily="2" charset="-34"/>
                <a:cs typeface="Prompt" panose="00000500000000000000" pitchFamily="2" charset="-34"/>
              </a:rPr>
              <a:t>แหล่งข้อมูล </a:t>
            </a:r>
            <a:r>
              <a:rPr lang="en-US" sz="1400" dirty="0">
                <a:latin typeface="Prompt" panose="00000500000000000000" pitchFamily="2" charset="-34"/>
                <a:cs typeface="Prompt" panose="00000500000000000000" pitchFamily="2" charset="-34"/>
              </a:rPr>
              <a:t>:</a:t>
            </a:r>
            <a:r>
              <a:rPr lang="th-TH" sz="1400" dirty="0">
                <a:latin typeface="Prompt" panose="00000500000000000000" pitchFamily="2" charset="-34"/>
                <a:cs typeface="Prompt" panose="00000500000000000000" pitchFamily="2" charset="-34"/>
              </a:rPr>
              <a:t> รายงานการเงิน</a:t>
            </a:r>
            <a:r>
              <a:rPr lang="en-US" sz="1400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1400" dirty="0">
                <a:latin typeface="Prompt" panose="00000500000000000000" pitchFamily="2" charset="-34"/>
                <a:cs typeface="Prompt" panose="00000500000000000000" pitchFamily="2" charset="-34"/>
              </a:rPr>
              <a:t>ณ 28 กันยายน </a:t>
            </a:r>
            <a:r>
              <a:rPr lang="en-US" sz="1400" dirty="0">
                <a:latin typeface="Prompt" panose="00000500000000000000" pitchFamily="2" charset="-34"/>
                <a:cs typeface="Prompt" panose="00000500000000000000" pitchFamily="2" charset="-34"/>
              </a:rPr>
              <a:t>256</a:t>
            </a:r>
            <a:r>
              <a:rPr lang="th-TH" sz="1400" dirty="0">
                <a:latin typeface="Prompt" panose="00000500000000000000" pitchFamily="2" charset="-34"/>
                <a:cs typeface="Prompt" panose="00000500000000000000" pitchFamily="2" charset="-34"/>
              </a:rPr>
              <a:t>8</a:t>
            </a: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4AA47318-C97A-45B2-BC8D-0909737CB0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3075" y="122958"/>
            <a:ext cx="925430" cy="893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807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ชื่อเรื่อง 1">
            <a:extLst>
              <a:ext uri="{FF2B5EF4-FFF2-40B4-BE49-F238E27FC236}">
                <a16:creationId xmlns:a16="http://schemas.microsoft.com/office/drawing/2014/main" id="{F0A1E55C-1369-426D-B81E-4A307D0E3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7702" y="508917"/>
            <a:ext cx="10716596" cy="639762"/>
          </a:xfrm>
        </p:spPr>
        <p:txBody>
          <a:bodyPr>
            <a:noAutofit/>
          </a:bodyPr>
          <a:lstStyle/>
          <a:p>
            <a:pPr algn="ctr"/>
            <a:r>
              <a:rPr lang="th-TH" sz="3200" b="1" dirty="0">
                <a:solidFill>
                  <a:srgbClr val="000066"/>
                </a:solidFill>
                <a:latin typeface="Prompt" panose="00000500000000000000" pitchFamily="2" charset="-34"/>
                <a:ea typeface="Tahoma" panose="020B0604030504040204" pitchFamily="34" charset="0"/>
                <a:cs typeface="Prompt" panose="00000500000000000000" pitchFamily="2" charset="-34"/>
              </a:rPr>
              <a:t>งบดำเนินงาน สสจ.อุดรธานี </a:t>
            </a:r>
            <a:r>
              <a:rPr lang="en-US" sz="3200" b="1" dirty="0">
                <a:solidFill>
                  <a:srgbClr val="000066"/>
                </a:solidFill>
                <a:latin typeface="Prompt" panose="00000500000000000000" pitchFamily="2" charset="-34"/>
                <a:ea typeface="Tahoma" panose="020B0604030504040204" pitchFamily="34" charset="0"/>
                <a:cs typeface="Prompt" panose="00000500000000000000" pitchFamily="2" charset="-34"/>
              </a:rPr>
              <a:t> </a:t>
            </a:r>
            <a:r>
              <a:rPr lang="th-TH" sz="3200" b="1" dirty="0" err="1">
                <a:solidFill>
                  <a:srgbClr val="000066"/>
                </a:solidFill>
                <a:latin typeface="Prompt" panose="00000500000000000000" pitchFamily="2" charset="-34"/>
                <a:ea typeface="Tahoma" panose="020B0604030504040204" pitchFamily="34" charset="0"/>
                <a:cs typeface="Prompt" panose="00000500000000000000" pitchFamily="2" charset="-34"/>
              </a:rPr>
              <a:t>ไตรมาส</a:t>
            </a:r>
            <a:r>
              <a:rPr lang="th-TH" sz="3200" b="1" dirty="0">
                <a:solidFill>
                  <a:srgbClr val="000066"/>
                </a:solidFill>
                <a:latin typeface="Prompt" panose="00000500000000000000" pitchFamily="2" charset="-34"/>
                <a:ea typeface="Tahoma" panose="020B0604030504040204" pitchFamily="34" charset="0"/>
                <a:cs typeface="Prompt" panose="00000500000000000000" pitchFamily="2" charset="-34"/>
              </a:rPr>
              <a:t>ที่ </a:t>
            </a:r>
            <a:r>
              <a:rPr lang="en-US" sz="3200" b="1" dirty="0">
                <a:solidFill>
                  <a:srgbClr val="000066"/>
                </a:solidFill>
                <a:latin typeface="Prompt" panose="00000500000000000000" pitchFamily="2" charset="-34"/>
                <a:ea typeface="Tahoma" panose="020B0604030504040204" pitchFamily="34" charset="0"/>
                <a:cs typeface="Prompt" panose="00000500000000000000" pitchFamily="2" charset="-34"/>
              </a:rPr>
              <a:t>1-4/256</a:t>
            </a:r>
            <a:r>
              <a:rPr lang="th-TH" sz="3200" b="1" dirty="0">
                <a:solidFill>
                  <a:srgbClr val="000066"/>
                </a:solidFill>
                <a:latin typeface="Prompt" panose="00000500000000000000" pitchFamily="2" charset="-34"/>
                <a:ea typeface="Tahoma" panose="020B0604030504040204" pitchFamily="34" charset="0"/>
                <a:cs typeface="Prompt" panose="00000500000000000000" pitchFamily="2" charset="-34"/>
              </a:rPr>
              <a:t>8</a:t>
            </a:r>
            <a:endParaRPr lang="en-US" sz="3200" b="1" dirty="0">
              <a:solidFill>
                <a:srgbClr val="000066"/>
              </a:solidFill>
              <a:latin typeface="Prompt" panose="00000500000000000000" pitchFamily="2" charset="-34"/>
              <a:ea typeface="Tahoma" panose="020B0604030504040204" pitchFamily="34" charset="0"/>
              <a:cs typeface="Prompt" panose="00000500000000000000" pitchFamily="2" charset="-34"/>
            </a:endParaRPr>
          </a:p>
        </p:txBody>
      </p:sp>
      <p:graphicFrame>
        <p:nvGraphicFramePr>
          <p:cNvPr id="11" name="ตาราง 10">
            <a:extLst>
              <a:ext uri="{FF2B5EF4-FFF2-40B4-BE49-F238E27FC236}">
                <a16:creationId xmlns:a16="http://schemas.microsoft.com/office/drawing/2014/main" id="{40497335-B494-4AAC-AC13-3ECF604665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533460"/>
              </p:ext>
            </p:extLst>
          </p:nvPr>
        </p:nvGraphicFramePr>
        <p:xfrm>
          <a:off x="341195" y="1482025"/>
          <a:ext cx="11313993" cy="4536635"/>
        </p:xfrm>
        <a:graphic>
          <a:graphicData uri="http://schemas.openxmlformats.org/drawingml/2006/table">
            <a:tbl>
              <a:tblPr/>
              <a:tblGrid>
                <a:gridCol w="822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955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70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115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884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5905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75698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ลำดับที่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รายการ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ได้รับจัดสรร</a:t>
                      </a:r>
                    </a:p>
                    <a:p>
                      <a:pPr algn="ctr" rtl="0" fontAlgn="ctr"/>
                      <a:r>
                        <a:rPr lang="th-TH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(บาท)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เบิกจ่าย</a:t>
                      </a:r>
                    </a:p>
                    <a:p>
                      <a:pPr algn="ctr" rtl="0" fontAlgn="ctr"/>
                      <a:r>
                        <a:rPr lang="th-TH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(บาท)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คงเหลือ</a:t>
                      </a:r>
                    </a:p>
                    <a:p>
                      <a:pPr algn="ctr" rtl="0" fontAlgn="ctr"/>
                      <a:r>
                        <a:rPr lang="th-TH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(บาท)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ร้อยละการเบิกจ่าย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5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1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งป</a:t>
                      </a: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ม.ตามกลุ่มงาน/หน่วยงาน สสจ.อุดรธานี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16,568,444.00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 16,568,444.00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-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100</a:t>
                      </a: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%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effectLst/>
                        <a:latin typeface="Prompt" panose="00000500000000000000" pitchFamily="2" charset="-34"/>
                        <a:cs typeface="Prompt" panose="00000500000000000000" pitchFamily="2" charset="-34"/>
                      </a:endParaRP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256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2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งบประมาณขั้นต่ำ (เงินไม่ทำเวชฯ/ประกันสังคม/ค่าสาธารณูปโภค/ชันสูตร)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4,309,710.40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 4,294,710.40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      15,000.00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99.65%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105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3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ค่าตอบแทนกำลังคนด้านสาธารณสุข   (ค่าตอบแทนเบี้ยเลี้ยงเหมาจ่าย)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59,672,885.00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 59,672,885.00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      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100</a:t>
                      </a: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%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effectLst/>
                        <a:latin typeface="Prompt" panose="00000500000000000000" pitchFamily="2" charset="-34"/>
                        <a:cs typeface="Prompt" panose="00000500000000000000" pitchFamily="2" charset="-34"/>
                      </a:endParaRP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3322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4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ค่าตอบแทน </a:t>
                      </a:r>
                      <a:r>
                        <a:rPr lang="th-TH" sz="16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พ.ต.ส</a:t>
                      </a: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.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48,666,559.65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 48,666,559.65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-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100</a:t>
                      </a: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%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effectLst/>
                        <a:latin typeface="Prompt" panose="00000500000000000000" pitchFamily="2" charset="-34"/>
                        <a:cs typeface="Prompt" panose="00000500000000000000" pitchFamily="2" charset="-34"/>
                      </a:endParaRP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3322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5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งบเบิกแทนกัน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684,630.00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     684,630.00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       -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100</a:t>
                      </a: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%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effectLst/>
                        <a:latin typeface="Prompt" panose="00000500000000000000" pitchFamily="2" charset="-34"/>
                        <a:cs typeface="Prompt" panose="00000500000000000000" pitchFamily="2" charset="-34"/>
                      </a:endParaRP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3322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6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งบอุดหนุน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210,000.00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     210,000.00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                  -  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100</a:t>
                      </a: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%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effectLst/>
                        <a:latin typeface="Prompt" panose="00000500000000000000" pitchFamily="2" charset="-34"/>
                        <a:cs typeface="Prompt" panose="00000500000000000000" pitchFamily="2" charset="-34"/>
                      </a:endParaRP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3322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7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งบรายจ่ายอื่น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   412,980.00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  412,980.00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       - 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100</a:t>
                      </a: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%</a:t>
                      </a:r>
                      <a:endParaRPr lang="th-TH" sz="1600" b="0" i="0" u="none" strike="noStrike" dirty="0">
                        <a:solidFill>
                          <a:schemeClr val="tx1"/>
                        </a:solidFill>
                        <a:effectLst/>
                        <a:latin typeface="Prompt" panose="00000500000000000000" pitchFamily="2" charset="-34"/>
                        <a:cs typeface="Prompt" panose="00000500000000000000" pitchFamily="2" charset="-34"/>
                      </a:endParaRP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7804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 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h-TH" sz="600" b="1" i="0" u="none" strike="noStrike" dirty="0">
                        <a:solidFill>
                          <a:schemeClr val="tx1"/>
                        </a:solidFill>
                        <a:effectLst/>
                        <a:latin typeface="Prompt" panose="00000500000000000000" pitchFamily="2" charset="-34"/>
                        <a:cs typeface="Prompt" panose="00000500000000000000" pitchFamily="2" charset="-34"/>
                      </a:endParaRPr>
                    </a:p>
                    <a:p>
                      <a:pPr algn="ctr" rtl="0" fontAlgn="ctr"/>
                      <a:r>
                        <a:rPr lang="th-T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รวม</a:t>
                      </a: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th-TH" sz="1800" b="1" i="0" u="none" strike="noStrike" dirty="0">
                        <a:solidFill>
                          <a:schemeClr val="tx1"/>
                        </a:solidFill>
                        <a:effectLst/>
                        <a:latin typeface="Prompt" panose="00000500000000000000" pitchFamily="2" charset="-34"/>
                        <a:cs typeface="Prompt" panose="00000500000000000000" pitchFamily="2" charset="-34"/>
                      </a:endParaRPr>
                    </a:p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130,525,209.05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</a:t>
                      </a:r>
                    </a:p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130,510,209.05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    </a:t>
                      </a:r>
                    </a:p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15,000.00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th-TH" sz="1800" b="1" i="0" u="none" strike="noStrike" dirty="0">
                        <a:solidFill>
                          <a:schemeClr val="tx1"/>
                        </a:solidFill>
                        <a:effectLst/>
                        <a:latin typeface="Prompt" panose="00000500000000000000" pitchFamily="2" charset="-34"/>
                        <a:cs typeface="Prompt" panose="00000500000000000000" pitchFamily="2" charset="-34"/>
                      </a:endParaRPr>
                    </a:p>
                    <a:p>
                      <a:pPr algn="r" fontAlgn="ctr"/>
                      <a:r>
                        <a:rPr lang="th-T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99.99</a:t>
                      </a:r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%</a:t>
                      </a:r>
                      <a:endParaRPr lang="th-TH" sz="1800" b="1" i="0" u="none" strike="noStrike" dirty="0">
                        <a:solidFill>
                          <a:schemeClr val="tx1"/>
                        </a:solidFill>
                        <a:effectLst/>
                        <a:latin typeface="Prompt" panose="00000500000000000000" pitchFamily="2" charset="-34"/>
                        <a:cs typeface="Prompt" panose="00000500000000000000" pitchFamily="2" charset="-34"/>
                      </a:endParaRPr>
                    </a:p>
                  </a:txBody>
                  <a:tcPr marL="7255" marR="7255" marT="725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" name="สี่เหลี่ยมผืนผ้า 5">
            <a:extLst>
              <a:ext uri="{FF2B5EF4-FFF2-40B4-BE49-F238E27FC236}">
                <a16:creationId xmlns:a16="http://schemas.microsoft.com/office/drawing/2014/main" id="{C003F37C-122B-4035-8E8B-0B747103DE67}"/>
              </a:ext>
            </a:extLst>
          </p:cNvPr>
          <p:cNvSpPr/>
          <p:nvPr/>
        </p:nvSpPr>
        <p:spPr>
          <a:xfrm>
            <a:off x="6627499" y="6179806"/>
            <a:ext cx="488899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400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แหล่งข้อมูล </a:t>
            </a:r>
            <a:r>
              <a:rPr lang="en-US" sz="1400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:</a:t>
            </a:r>
            <a:r>
              <a:rPr lang="th-TH" sz="1400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รายงานการเงิน</a:t>
            </a:r>
            <a:r>
              <a:rPr lang="en-US" sz="1400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1400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ณ 28 กันยายน </a:t>
            </a:r>
            <a:r>
              <a:rPr lang="en-US" sz="1400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256</a:t>
            </a:r>
            <a:r>
              <a:rPr lang="th-TH" sz="1400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8</a:t>
            </a:r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274C2657-4633-4099-9C72-FC8790AD05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3075" y="122958"/>
            <a:ext cx="925430" cy="893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059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F225AC93-E269-86D9-B3E2-561362ECA5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698" y="345870"/>
            <a:ext cx="787793" cy="789505"/>
          </a:xfrm>
          <a:prstGeom prst="rect">
            <a:avLst/>
          </a:prstGeom>
        </p:spPr>
      </p:pic>
      <p:sp>
        <p:nvSpPr>
          <p:cNvPr id="10" name="ชื่อเรื่อง 1">
            <a:extLst>
              <a:ext uri="{FF2B5EF4-FFF2-40B4-BE49-F238E27FC236}">
                <a16:creationId xmlns:a16="http://schemas.microsoft.com/office/drawing/2014/main" id="{BB5FBF06-F5AB-4E6B-B26D-4D9F81F91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9424" y="389937"/>
            <a:ext cx="9937188" cy="1143000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defRPr/>
            </a:pPr>
            <a:r>
              <a:rPr lang="th-TH" sz="2800" b="1" dirty="0">
                <a:solidFill>
                  <a:srgbClr val="000066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สรุปการเบิกจ่ายงบประมาณงบลงทุน </a:t>
            </a:r>
            <a:br>
              <a:rPr lang="th-TH" sz="2800" b="1" dirty="0">
                <a:solidFill>
                  <a:srgbClr val="000066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800" b="1" dirty="0">
                <a:solidFill>
                  <a:srgbClr val="000066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ปีงบประมาณ 25</a:t>
            </a:r>
            <a:r>
              <a:rPr lang="en-US" sz="2800" b="1" dirty="0">
                <a:solidFill>
                  <a:srgbClr val="000066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68</a:t>
            </a:r>
            <a:r>
              <a:rPr lang="th-TH" sz="2800" b="1" dirty="0">
                <a:solidFill>
                  <a:srgbClr val="000066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800" b="1" dirty="0" err="1">
                <a:solidFill>
                  <a:srgbClr val="000066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ไตรมาส</a:t>
            </a:r>
            <a:r>
              <a:rPr lang="th-TH" sz="2800" b="1" dirty="0">
                <a:solidFill>
                  <a:srgbClr val="000066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en-US" sz="2800" b="1" dirty="0">
                <a:solidFill>
                  <a:srgbClr val="000066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1-4</a:t>
            </a:r>
            <a:endParaRPr lang="th-TH" sz="2800" b="1" dirty="0">
              <a:solidFill>
                <a:srgbClr val="000066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graphicFrame>
        <p:nvGraphicFramePr>
          <p:cNvPr id="11" name="ตาราง 10">
            <a:extLst>
              <a:ext uri="{FF2B5EF4-FFF2-40B4-BE49-F238E27FC236}">
                <a16:creationId xmlns:a16="http://schemas.microsoft.com/office/drawing/2014/main" id="{4B52B7B2-8FF6-443A-B39A-BD07698BF3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2361649"/>
              </p:ext>
            </p:extLst>
          </p:nvPr>
        </p:nvGraphicFramePr>
        <p:xfrm>
          <a:off x="883404" y="1702988"/>
          <a:ext cx="10521196" cy="3290355"/>
        </p:xfrm>
        <a:graphic>
          <a:graphicData uri="http://schemas.openxmlformats.org/drawingml/2006/table">
            <a:tbl>
              <a:tblPr/>
              <a:tblGrid>
                <a:gridCol w="8655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430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004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004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1161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49061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ลำดับ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หมวดเงิน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ได้รับจัดสรร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เบิกจ่าย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ร้อยละการเบิกจ่าย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739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1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ครุภัณฑ์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 19,997,470.00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 19,997,470.00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         100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%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739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2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สิ่งก่อสร้าง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74,689,499.00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74,689,499.00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         100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%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739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3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ชดเชยค่างานก่อสร้าง(ค่า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K)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  3,005,107.06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  3,005,107.06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         100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%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4021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 </a:t>
                      </a:r>
                    </a:p>
                  </a:txBody>
                  <a:tcPr marL="9491" marR="9491" marT="949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รวม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97,692,076.06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97,692,076.06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            100</a:t>
                      </a: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%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</a:t>
                      </a:r>
                    </a:p>
                  </a:txBody>
                  <a:tcPr marL="9491" marR="9491" marT="949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สี่เหลี่ยมผืนผ้า 5">
            <a:extLst>
              <a:ext uri="{FF2B5EF4-FFF2-40B4-BE49-F238E27FC236}">
                <a16:creationId xmlns:a16="http://schemas.microsoft.com/office/drawing/2014/main" id="{F3DA9731-5221-4852-8563-0348F2708F35}"/>
              </a:ext>
            </a:extLst>
          </p:cNvPr>
          <p:cNvSpPr/>
          <p:nvPr/>
        </p:nvSpPr>
        <p:spPr>
          <a:xfrm>
            <a:off x="6627499" y="5991121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latin typeface="Prompt" panose="00000500000000000000" pitchFamily="2" charset="-34"/>
                <a:cs typeface="Prompt" panose="00000500000000000000" pitchFamily="2" charset="-34"/>
              </a:rPr>
              <a:t>แหล่งข้อมูล </a:t>
            </a:r>
            <a:r>
              <a:rPr lang="en-US" sz="1600" dirty="0">
                <a:latin typeface="Prompt" panose="00000500000000000000" pitchFamily="2" charset="-34"/>
                <a:cs typeface="Prompt" panose="00000500000000000000" pitchFamily="2" charset="-34"/>
              </a:rPr>
              <a:t>:</a:t>
            </a:r>
            <a:r>
              <a:rPr lang="th-TH" sz="1600" dirty="0">
                <a:latin typeface="Prompt" panose="00000500000000000000" pitchFamily="2" charset="-34"/>
                <a:cs typeface="Prompt" panose="00000500000000000000" pitchFamily="2" charset="-34"/>
              </a:rPr>
              <a:t> รายงานการเงิน</a:t>
            </a:r>
            <a:r>
              <a:rPr lang="en-US" sz="1600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1600" dirty="0">
                <a:latin typeface="Prompt" panose="00000500000000000000" pitchFamily="2" charset="-34"/>
                <a:cs typeface="Prompt" panose="00000500000000000000" pitchFamily="2" charset="-34"/>
              </a:rPr>
              <a:t>ณ 28 กันยายน </a:t>
            </a:r>
            <a:r>
              <a:rPr lang="en-US" sz="1600" dirty="0">
                <a:latin typeface="Prompt" panose="00000500000000000000" pitchFamily="2" charset="-34"/>
                <a:cs typeface="Prompt" panose="00000500000000000000" pitchFamily="2" charset="-34"/>
              </a:rPr>
              <a:t>256</a:t>
            </a:r>
            <a:r>
              <a:rPr lang="th-TH" sz="1600" dirty="0">
                <a:latin typeface="Prompt" panose="00000500000000000000" pitchFamily="2" charset="-34"/>
                <a:cs typeface="Prompt" panose="00000500000000000000" pitchFamily="2" charset="-34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1815604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B0C1F9-E08C-D5F9-C960-E4DE87737E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1E2E551-8CCB-3105-6CF1-23B4AA49A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2600" y="2625812"/>
            <a:ext cx="10550013" cy="2638165"/>
          </a:xfrm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งบค่าบริการทางการแพทย์ที่เบิกจ่ายในลักษณะงบลงทุน(งบค่าเสื่อม)</a:t>
            </a:r>
            <a:b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b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</a:t>
            </a:r>
            <a:r>
              <a:rPr lang="en-US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2567</a:t>
            </a:r>
            <a:br>
              <a:rPr lang="en-US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br>
              <a:rPr lang="en-US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1065C779-32B9-E867-8BC9-8B4B04E5C21D}"/>
              </a:ext>
            </a:extLst>
          </p:cNvPr>
          <p:cNvSpPr txBox="1"/>
          <p:nvPr/>
        </p:nvSpPr>
        <p:spPr>
          <a:xfrm>
            <a:off x="3709549" y="5612894"/>
            <a:ext cx="47019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 ณ </a:t>
            </a:r>
            <a:r>
              <a:rPr lang="en-US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26</a:t>
            </a:r>
            <a:r>
              <a:rPr lang="th-TH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กันยายน </a:t>
            </a:r>
            <a:r>
              <a:rPr lang="en-US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</a:t>
            </a:r>
            <a:endParaRPr lang="th-TH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EC5143A5-2A97-9B06-EF2F-22178B07A9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1" t="33329" r="11952" b="33333"/>
          <a:stretch>
            <a:fillRect/>
          </a:stretch>
        </p:blipFill>
        <p:spPr>
          <a:xfrm>
            <a:off x="3637831" y="667975"/>
            <a:ext cx="2947087" cy="1271062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A0758E4B-7891-A18F-F24C-7750C94E1E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130" y="458347"/>
            <a:ext cx="1680518" cy="1684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980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id="{A4AA561A-BBDD-D011-534A-19F8AAF8AB94}"/>
              </a:ext>
            </a:extLst>
          </p:cNvPr>
          <p:cNvSpPr txBox="1">
            <a:spLocks/>
          </p:cNvSpPr>
          <p:nvPr/>
        </p:nvSpPr>
        <p:spPr>
          <a:xfrm>
            <a:off x="413622" y="132911"/>
            <a:ext cx="10358336" cy="7591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ความก้าวหน้า</a:t>
            </a: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งบค่าบริการทางการแพทย์ที่เบิกจ่ายในลักษณะงบลงทุน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2567 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จังหวัดอุดรธานี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6" name="ตัวเชื่อมต่อตรง 5">
            <a:extLst>
              <a:ext uri="{FF2B5EF4-FFF2-40B4-BE49-F238E27FC236}">
                <a16:creationId xmlns:a16="http://schemas.microsoft.com/office/drawing/2014/main" id="{137C95A6-2FB6-8667-FE98-FB4053693126}"/>
              </a:ext>
            </a:extLst>
          </p:cNvPr>
          <p:cNvCxnSpPr>
            <a:cxnSpLocks/>
          </p:cNvCxnSpPr>
          <p:nvPr/>
        </p:nvCxnSpPr>
        <p:spPr>
          <a:xfrm>
            <a:off x="0" y="1065085"/>
            <a:ext cx="12192000" cy="0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DACAE4D8-5BD0-47E5-37DE-2D9DEFAA73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1" t="33329" r="11952" b="33333"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2FF143D1-7341-5820-225B-894D29ACB67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61" t="3600" r="77460" b="9624"/>
          <a:stretch>
            <a:fillRect/>
          </a:stretch>
        </p:blipFill>
        <p:spPr>
          <a:xfrm>
            <a:off x="470771" y="1122236"/>
            <a:ext cx="4672727" cy="3097714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0526FB3D-8422-E44B-B89D-5FB75FFB0A4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7209" t="14857"/>
          <a:stretch>
            <a:fillRect/>
          </a:stretch>
        </p:blipFill>
        <p:spPr>
          <a:xfrm>
            <a:off x="121444" y="4143375"/>
            <a:ext cx="11937206" cy="2515343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7DA83989-EADE-44E0-8A75-4EB898FF19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3075" y="122958"/>
            <a:ext cx="925430" cy="893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9465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112D80-768B-D118-D818-53E6FE291E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1FD90F0-E007-0DF8-147B-94D27B5C8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2387" y="2285689"/>
            <a:ext cx="10559846" cy="2111197"/>
          </a:xfrm>
        </p:spPr>
        <p:txBody>
          <a:bodyPr>
            <a:normAutofit fontScale="90000"/>
          </a:bodyPr>
          <a:lstStyle/>
          <a:p>
            <a:pPr algn="ctr"/>
            <a:r>
              <a:rPr lang="th-TH" sz="4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ความก้าวหน้าการดำเนินงาน</a:t>
            </a:r>
            <a:b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งบค่าบริการทางการแพทย์ที่เบิกจ่ายในลักษณะงบลงทุน</a:t>
            </a:r>
            <a:b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(งบค่าเสื่อม) </a:t>
            </a:r>
            <a:b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</a:t>
            </a:r>
            <a:r>
              <a:rPr lang="en-US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</a:t>
            </a:r>
            <a:br>
              <a:rPr lang="en-US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55276924-BD06-1811-62F0-DC778DDFCA95}"/>
              </a:ext>
            </a:extLst>
          </p:cNvPr>
          <p:cNvSpPr txBox="1"/>
          <p:nvPr/>
        </p:nvSpPr>
        <p:spPr>
          <a:xfrm>
            <a:off x="3637831" y="5437762"/>
            <a:ext cx="5350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 ณ </a:t>
            </a:r>
            <a:r>
              <a:rPr lang="en-US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26</a:t>
            </a:r>
            <a:r>
              <a:rPr lang="th-TH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กันยายน</a:t>
            </a:r>
            <a:r>
              <a:rPr lang="en-US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2568</a:t>
            </a:r>
            <a:endParaRPr lang="th-TH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id="{DD668738-E373-26BE-DAEF-934AE2234C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1" t="33329" r="11952" b="33333"/>
          <a:stretch>
            <a:fillRect/>
          </a:stretch>
        </p:blipFill>
        <p:spPr>
          <a:xfrm>
            <a:off x="3657599" y="667975"/>
            <a:ext cx="2947087" cy="1271062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F7820030-6789-4434-66F4-0A3D08ECD8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5898" y="458347"/>
            <a:ext cx="1680518" cy="1684171"/>
          </a:xfrm>
          <a:prstGeom prst="rect">
            <a:avLst/>
          </a:prstGeom>
        </p:spPr>
      </p:pic>
      <p:pic>
        <p:nvPicPr>
          <p:cNvPr id="14" name="รูปภาพ 13">
            <a:extLst>
              <a:ext uri="{FF2B5EF4-FFF2-40B4-BE49-F238E27FC236}">
                <a16:creationId xmlns:a16="http://schemas.microsoft.com/office/drawing/2014/main" id="{84DA1382-D962-27A6-8E9C-1768A8A1FB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1" t="33329" r="11952" b="33333"/>
          <a:stretch>
            <a:fillRect/>
          </a:stretch>
        </p:blipFill>
        <p:spPr>
          <a:xfrm>
            <a:off x="3637831" y="667975"/>
            <a:ext cx="2947087" cy="1271062"/>
          </a:xfrm>
          <a:prstGeom prst="rect">
            <a:avLst/>
          </a:prstGeom>
        </p:spPr>
      </p:pic>
      <p:pic>
        <p:nvPicPr>
          <p:cNvPr id="15" name="รูปภาพ 14">
            <a:extLst>
              <a:ext uri="{FF2B5EF4-FFF2-40B4-BE49-F238E27FC236}">
                <a16:creationId xmlns:a16="http://schemas.microsoft.com/office/drawing/2014/main" id="{C3E7E9FE-54D5-405A-0A8F-B8BEA656F6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130" y="458347"/>
            <a:ext cx="1680518" cy="1684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920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id="{86BFFD38-AB1D-6D88-23C7-AAC99926F890}"/>
              </a:ext>
            </a:extLst>
          </p:cNvPr>
          <p:cNvSpPr/>
          <p:nvPr/>
        </p:nvSpPr>
        <p:spPr>
          <a:xfrm>
            <a:off x="7990853" y="1519881"/>
            <a:ext cx="3882595" cy="519911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id="{3B57BAFC-9647-3C37-C3A6-6DD520F76C40}"/>
              </a:ext>
            </a:extLst>
          </p:cNvPr>
          <p:cNvSpPr txBox="1">
            <a:spLocks/>
          </p:cNvSpPr>
          <p:nvPr/>
        </p:nvSpPr>
        <p:spPr>
          <a:xfrm>
            <a:off x="180881" y="54303"/>
            <a:ext cx="9887351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(ตามจำนวนรายการ) </a:t>
            </a:r>
            <a:r>
              <a:rPr lang="th-TH" sz="1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จังหวัดอุดรธานี</a:t>
            </a:r>
            <a:endParaRPr lang="th-TH" sz="18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9" name="แผนภูมิ 8">
            <a:extLst>
              <a:ext uri="{FF2B5EF4-FFF2-40B4-BE49-F238E27FC236}">
                <a16:creationId xmlns:a16="http://schemas.microsoft.com/office/drawing/2014/main" id="{3A59DF46-E9E4-A957-DEE5-695967144E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80375695"/>
              </p:ext>
            </p:extLst>
          </p:nvPr>
        </p:nvGraphicFramePr>
        <p:xfrm>
          <a:off x="180881" y="997119"/>
          <a:ext cx="7004779" cy="48793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id="{EFD5C7CA-E5CE-3395-2E0C-EE26E7A72FE0}"/>
              </a:ext>
            </a:extLst>
          </p:cNvPr>
          <p:cNvCxnSpPr>
            <a:cxnSpLocks/>
          </p:cNvCxnSpPr>
          <p:nvPr/>
        </p:nvCxnSpPr>
        <p:spPr>
          <a:xfrm>
            <a:off x="0" y="947945"/>
            <a:ext cx="12192000" cy="0"/>
          </a:xfrm>
          <a:prstGeom prst="line">
            <a:avLst/>
          </a:prstGeom>
          <a:ln w="508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id="{65974F17-93DD-ACC3-977E-6A74A6A889D1}"/>
              </a:ext>
            </a:extLst>
          </p:cNvPr>
          <p:cNvSpPr txBox="1"/>
          <p:nvPr/>
        </p:nvSpPr>
        <p:spPr>
          <a:xfrm>
            <a:off x="7878582" y="931632"/>
            <a:ext cx="3994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solidFill>
                  <a:schemeClr val="accent6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</a:t>
            </a:r>
          </a:p>
          <a:p>
            <a:pPr algn="ctr"/>
            <a:r>
              <a:rPr lang="th-TH" sz="1400" b="1" dirty="0">
                <a:solidFill>
                  <a:schemeClr val="accent6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(แยกตามวงเงิน)</a:t>
            </a:r>
          </a:p>
        </p:txBody>
      </p:sp>
      <p:sp>
        <p:nvSpPr>
          <p:cNvPr id="7" name="ลูกศร: ขวาท้ายขีด 6">
            <a:extLst>
              <a:ext uri="{FF2B5EF4-FFF2-40B4-BE49-F238E27FC236}">
                <a16:creationId xmlns:a16="http://schemas.microsoft.com/office/drawing/2014/main" id="{CDBE0D76-C604-4B9F-CEA1-ADD1161D5431}"/>
              </a:ext>
            </a:extLst>
          </p:cNvPr>
          <p:cNvSpPr/>
          <p:nvPr/>
        </p:nvSpPr>
        <p:spPr>
          <a:xfrm rot="10800000">
            <a:off x="5572460" y="1414851"/>
            <a:ext cx="2128147" cy="987854"/>
          </a:xfrm>
          <a:prstGeom prst="stripedRightArrow">
            <a:avLst>
              <a:gd name="adj1" fmla="val 65385"/>
              <a:gd name="adj2" fmla="val 5000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04B82855-340C-4166-66B3-BFD698A9BF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1" t="33329" r="11952" b="33333"/>
          <a:stretch>
            <a:fillRect/>
          </a:stretch>
        </p:blipFill>
        <p:spPr>
          <a:xfrm>
            <a:off x="9704995" y="199282"/>
            <a:ext cx="1381535" cy="595848"/>
          </a:xfrm>
          <a:prstGeom prst="rect">
            <a:avLst/>
          </a:prstGeom>
        </p:spPr>
      </p:pic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id="{F4BE24D5-FA20-7AAC-A829-EB4BE5B3C6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80940" y="1589310"/>
            <a:ext cx="3706247" cy="5049145"/>
          </a:xfrm>
          <a:prstGeom prst="rect">
            <a:avLst/>
          </a:prstGeom>
        </p:spPr>
      </p:pic>
      <p:sp>
        <p:nvSpPr>
          <p:cNvPr id="18" name="สี่เหลี่ยมผืนผ้า 17">
            <a:extLst>
              <a:ext uri="{FF2B5EF4-FFF2-40B4-BE49-F238E27FC236}">
                <a16:creationId xmlns:a16="http://schemas.microsoft.com/office/drawing/2014/main" id="{F384A9D1-9F8D-F2DB-CD1D-17F6D8100C91}"/>
              </a:ext>
            </a:extLst>
          </p:cNvPr>
          <p:cNvSpPr/>
          <p:nvPr/>
        </p:nvSpPr>
        <p:spPr>
          <a:xfrm>
            <a:off x="8060715" y="2833890"/>
            <a:ext cx="3773479" cy="1482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5" name="รูปภาพ 14">
            <a:extLst>
              <a:ext uri="{FF2B5EF4-FFF2-40B4-BE49-F238E27FC236}">
                <a16:creationId xmlns:a16="http://schemas.microsoft.com/office/drawing/2014/main" id="{5081296B-2E48-ED6C-A211-1121793588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00737" y="3209908"/>
            <a:ext cx="1157287" cy="197660"/>
          </a:xfrm>
          <a:prstGeom prst="rect">
            <a:avLst/>
          </a:prstGeom>
        </p:spPr>
      </p:pic>
      <p:pic>
        <p:nvPicPr>
          <p:cNvPr id="17" name="chart">
            <a:extLst>
              <a:ext uri="{FF2B5EF4-FFF2-40B4-BE49-F238E27FC236}">
                <a16:creationId xmlns:a16="http://schemas.microsoft.com/office/drawing/2014/main" id="{A8831CAB-2CB2-6949-E54E-6AA199B4DD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43780" y="5083898"/>
            <a:ext cx="1029651" cy="1019317"/>
          </a:xfrm>
          <a:prstGeom prst="rect">
            <a:avLst/>
          </a:prstGeom>
        </p:spPr>
      </p:pic>
      <p:pic>
        <p:nvPicPr>
          <p:cNvPr id="20" name="รูปภาพ 19">
            <a:extLst>
              <a:ext uri="{FF2B5EF4-FFF2-40B4-BE49-F238E27FC236}">
                <a16:creationId xmlns:a16="http://schemas.microsoft.com/office/drawing/2014/main" id="{F0F4E4A9-40A0-88DE-4B77-AD1E0CEC73F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14825" y="5346677"/>
            <a:ext cx="1357312" cy="1291778"/>
          </a:xfrm>
          <a:prstGeom prst="rect">
            <a:avLst/>
          </a:prstGeom>
        </p:spPr>
      </p:pic>
      <p:pic>
        <p:nvPicPr>
          <p:cNvPr id="23" name="รูปภาพ 22">
            <a:extLst>
              <a:ext uri="{FF2B5EF4-FFF2-40B4-BE49-F238E27FC236}">
                <a16:creationId xmlns:a16="http://schemas.microsoft.com/office/drawing/2014/main" id="{1EAABD5B-D279-35EE-567E-B3300F083AE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07445" y="5464968"/>
            <a:ext cx="1448670" cy="1254031"/>
          </a:xfrm>
          <a:prstGeom prst="rect">
            <a:avLst/>
          </a:prstGeom>
        </p:spPr>
      </p:pic>
      <p:pic>
        <p:nvPicPr>
          <p:cNvPr id="16" name="รูปภาพ 15">
            <a:extLst>
              <a:ext uri="{FF2B5EF4-FFF2-40B4-BE49-F238E27FC236}">
                <a16:creationId xmlns:a16="http://schemas.microsoft.com/office/drawing/2014/main" id="{57D15662-7EEF-48DB-82BB-7A709BC0844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3075" y="27422"/>
            <a:ext cx="925430" cy="893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8623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C69402-F348-5D61-D776-4123290D32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สี่เหลี่ยมผืนผ้า 5">
            <a:extLst>
              <a:ext uri="{FF2B5EF4-FFF2-40B4-BE49-F238E27FC236}">
                <a16:creationId xmlns:a16="http://schemas.microsoft.com/office/drawing/2014/main" id="{5FBD89AE-3131-07BF-0EC6-31F1DD1905F5}"/>
              </a:ext>
            </a:extLst>
          </p:cNvPr>
          <p:cNvSpPr/>
          <p:nvPr/>
        </p:nvSpPr>
        <p:spPr>
          <a:xfrm>
            <a:off x="7635072" y="1254220"/>
            <a:ext cx="4242295" cy="538033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id="{B4F1E60B-E13C-BF45-B599-B76001D984ED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แผนภูมิ 16">
            <a:extLst>
              <a:ext uri="{FF2B5EF4-FFF2-40B4-BE49-F238E27FC236}">
                <a16:creationId xmlns:a16="http://schemas.microsoft.com/office/drawing/2014/main" id="{F7A7EE96-14A1-E49B-AA50-37F1FC9B39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5226873"/>
              </p:ext>
            </p:extLst>
          </p:nvPr>
        </p:nvGraphicFramePr>
        <p:xfrm>
          <a:off x="314632" y="1085050"/>
          <a:ext cx="6186181" cy="53361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EB60023-9BFC-C805-5C5E-52932BF90061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จังหวัดอุดรธานี</a:t>
            </a:r>
            <a:endParaRPr lang="th-TH" sz="18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ลูกศร: ขวาท้ายขีด 2">
            <a:extLst>
              <a:ext uri="{FF2B5EF4-FFF2-40B4-BE49-F238E27FC236}">
                <a16:creationId xmlns:a16="http://schemas.microsoft.com/office/drawing/2014/main" id="{5E307F36-D62F-0621-F922-9B9A619C97F3}"/>
              </a:ext>
            </a:extLst>
          </p:cNvPr>
          <p:cNvSpPr/>
          <p:nvPr/>
        </p:nvSpPr>
        <p:spPr>
          <a:xfrm rot="10800000">
            <a:off x="5255186" y="1130645"/>
            <a:ext cx="2128147" cy="1113934"/>
          </a:xfrm>
          <a:prstGeom prst="stripedRightArrow">
            <a:avLst>
              <a:gd name="adj1" fmla="val 65385"/>
              <a:gd name="adj2" fmla="val 5000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0606C7D2-92F2-A339-468A-914F89C977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1" t="33329" r="11952" b="33333"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id="{5861C3A8-44D9-4F87-DE69-87211C34AE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2394" y="1368220"/>
            <a:ext cx="4069808" cy="5173462"/>
          </a:xfrm>
          <a:prstGeom prst="rect">
            <a:avLst/>
          </a:prstGeom>
        </p:spPr>
      </p:pic>
      <p:sp>
        <p:nvSpPr>
          <p:cNvPr id="10" name="สี่เหลี่ยมผืนผ้า 9">
            <a:extLst>
              <a:ext uri="{FF2B5EF4-FFF2-40B4-BE49-F238E27FC236}">
                <a16:creationId xmlns:a16="http://schemas.microsoft.com/office/drawing/2014/main" id="{3ED54F6C-4D34-ECDC-B243-16320C9886A3}"/>
              </a:ext>
            </a:extLst>
          </p:cNvPr>
          <p:cNvSpPr/>
          <p:nvPr/>
        </p:nvSpPr>
        <p:spPr>
          <a:xfrm>
            <a:off x="7716786" y="2665779"/>
            <a:ext cx="4112429" cy="1431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id="{78C667D6-C1A5-4510-9865-E76A8A5FC3E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3075" y="27422"/>
            <a:ext cx="925430" cy="893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8658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123CFC-BBA5-E7E8-09FD-F6F10C4183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61199D9A-A211-1DDB-CDCE-0C182B3E827B}"/>
              </a:ext>
            </a:extLst>
          </p:cNvPr>
          <p:cNvSpPr/>
          <p:nvPr/>
        </p:nvSpPr>
        <p:spPr>
          <a:xfrm>
            <a:off x="2514600" y="2261286"/>
            <a:ext cx="6975389" cy="420129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id="{FA2D3E34-DD3C-F75B-E8EB-AA3EC4925DB6}"/>
              </a:ext>
            </a:extLst>
          </p:cNvPr>
          <p:cNvCxnSpPr>
            <a:cxnSpLocks/>
          </p:cNvCxnSpPr>
          <p:nvPr/>
        </p:nvCxnSpPr>
        <p:spPr>
          <a:xfrm>
            <a:off x="0" y="941769"/>
            <a:ext cx="12192000" cy="0"/>
          </a:xfrm>
          <a:prstGeom prst="line">
            <a:avLst/>
          </a:prstGeom>
          <a:ln w="508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3A69FD6-42CB-6D15-848A-4258DEF428CF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  <a:r>
              <a:rPr lang="th-TH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จังหวัดอุดรธานี</a:t>
            </a:r>
            <a:endParaRPr lang="th-TH" sz="24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53B9FF9E-D9C1-78CC-8C7B-A7E42C016CD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79" r="43473"/>
          <a:stretch>
            <a:fillRect/>
          </a:stretch>
        </p:blipFill>
        <p:spPr>
          <a:xfrm>
            <a:off x="2582561" y="2310714"/>
            <a:ext cx="6839466" cy="4103472"/>
          </a:xfrm>
          <a:prstGeom prst="rect">
            <a:avLst/>
          </a:prstGeom>
        </p:spPr>
      </p:pic>
      <p:sp>
        <p:nvSpPr>
          <p:cNvPr id="15" name="สี่เหลี่ยมผืนผ้า 14">
            <a:extLst>
              <a:ext uri="{FF2B5EF4-FFF2-40B4-BE49-F238E27FC236}">
                <a16:creationId xmlns:a16="http://schemas.microsoft.com/office/drawing/2014/main" id="{A004DD86-AA66-6DB2-07A7-9FCE6D095C0F}"/>
              </a:ext>
            </a:extLst>
          </p:cNvPr>
          <p:cNvSpPr/>
          <p:nvPr/>
        </p:nvSpPr>
        <p:spPr>
          <a:xfrm>
            <a:off x="2514600" y="1173892"/>
            <a:ext cx="6975389" cy="94529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รพร.บ้านดุง ขออนุมัติเปลี่ยนแปลงรายการ (วงเงินระดับจังหวัด) </a:t>
            </a:r>
            <a:r>
              <a:rPr lang="en-US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</a:t>
            </a:r>
            <a:r>
              <a:rPr lang="th-TH" sz="2000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คณะกรรมการฯพิจารณาอนุมัติให้เปลี่ยนแปลงรายการแล้ว</a:t>
            </a:r>
            <a:endParaRPr lang="th-TH" sz="2000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6F6ED52F-4014-A262-5A74-8E6B1427A7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1" t="33329" r="11952" b="33333"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AAED4668-CA29-4ADA-A54B-CC591C9B4D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3075" y="27422"/>
            <a:ext cx="925430" cy="893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0438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93F768A6-14C7-8F73-A4B3-95E35D90D3CA}"/>
              </a:ext>
            </a:extLst>
          </p:cNvPr>
          <p:cNvSpPr txBox="1"/>
          <p:nvPr/>
        </p:nvSpPr>
        <p:spPr>
          <a:xfrm>
            <a:off x="4021982" y="2967335"/>
            <a:ext cx="386997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You</a:t>
            </a:r>
            <a:endParaRPr lang="th-TH" sz="5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76CE2895-8B9F-4A8B-A8EA-D950E0D7D3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3075" y="122958"/>
            <a:ext cx="925430" cy="893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891353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2260</TotalTime>
  <Words>641</Words>
  <Application>Microsoft Office PowerPoint</Application>
  <PresentationFormat>แบบจอกว้าง</PresentationFormat>
  <Paragraphs>184</Paragraphs>
  <Slides>12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12</vt:i4>
      </vt:variant>
    </vt:vector>
  </HeadingPairs>
  <TitlesOfParts>
    <vt:vector size="19" baseType="lpstr">
      <vt:lpstr>Aptos</vt:lpstr>
      <vt:lpstr>Aptos Display</vt:lpstr>
      <vt:lpstr>Arial</vt:lpstr>
      <vt:lpstr>Calibri</vt:lpstr>
      <vt:lpstr>Prompt</vt:lpstr>
      <vt:lpstr>Tahoma</vt:lpstr>
      <vt:lpstr>ธีมของ Office</vt:lpstr>
      <vt:lpstr>งานนำเสนอ PowerPoint</vt:lpstr>
      <vt:lpstr>งานนำเสนอ PowerPoint</vt:lpstr>
      <vt:lpstr>งานนำเสนอ PowerPoint</vt:lpstr>
      <vt:lpstr>งบดำเนินงาน สสจ.อุดรธานี  ไตรมาสที่ 1-4/2568</vt:lpstr>
      <vt:lpstr>สรุปการเบิกจ่ายงบประมาณงบลงทุน  ปีงบประมาณ 2568 ไตรมาส 1-4</vt:lpstr>
      <vt:lpstr>งบค่าบริการทางการแพทย์ที่เบิกจ่ายในลักษณะงบลงทุน(งบค่าเสื่อม)   ปีงบประมาณ 2567  จังหวัดอุดรธานี</vt:lpstr>
      <vt:lpstr>งานนำเสนอ PowerPoint</vt:lpstr>
      <vt:lpstr>ความก้าวหน้าการดำเนินงาน งบค่าบริการทางการแพทย์ที่เบิกจ่ายในลักษณะงบลงทุน (งบค่าเสื่อม)  ปีงบประมาณ 2568 จังหวัดอุดรธานี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การบริหารงบประมาณประจำปีงบประมาณ พ.ศ. 2568  ประจำปีงบประมาณ พ.ศ. 2568</dc:title>
  <dc:creator>Amnat Ketawandee</dc:creator>
  <cp:lastModifiedBy>User</cp:lastModifiedBy>
  <cp:revision>181</cp:revision>
  <cp:lastPrinted>2025-09-29T04:18:23Z</cp:lastPrinted>
  <dcterms:created xsi:type="dcterms:W3CDTF">2024-10-22T08:37:13Z</dcterms:created>
  <dcterms:modified xsi:type="dcterms:W3CDTF">2025-09-29T07:27:11Z</dcterms:modified>
</cp:coreProperties>
</file>