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48" r:id="rId2"/>
    <p:sldId id="356" r:id="rId3"/>
    <p:sldId id="386" r:id="rId4"/>
    <p:sldId id="11847" r:id="rId5"/>
    <p:sldId id="11846" r:id="rId6"/>
    <p:sldId id="11852" r:id="rId7"/>
    <p:sldId id="11849" r:id="rId8"/>
    <p:sldId id="11850" r:id="rId9"/>
    <p:sldId id="11851" r:id="rId10"/>
    <p:sldId id="11848" r:id="rId11"/>
    <p:sldId id="369" r:id="rId12"/>
  </p:sldIdLst>
  <p:sldSz cx="12192000" cy="6858000"/>
  <p:notesSz cx="6797675" cy="992822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k" initials="N" lastIdx="1" clrIdx="0">
    <p:extLst>
      <p:ext uri="{19B8F6BF-5375-455C-9EA6-DF929625EA0E}">
        <p15:presenceInfo xmlns:p15="http://schemas.microsoft.com/office/powerpoint/2012/main" userId="No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FF"/>
    <a:srgbClr val="99B3FE"/>
    <a:srgbClr val="9BB5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ลักษณะสีปานกลาง 2 - เน้น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691" autoAdjust="0"/>
    <p:restoredTop sz="92647" autoAdjust="0"/>
  </p:normalViewPr>
  <p:slideViewPr>
    <p:cSldViewPr snapToGrid="0">
      <p:cViewPr varScale="1">
        <p:scale>
          <a:sx n="80" d="100"/>
          <a:sy n="80" d="100"/>
        </p:scale>
        <p:origin x="475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487DE-F365-4A47-BFAD-937D10B97A14}" type="datetimeFigureOut">
              <a:rPr lang="th-TH" smtClean="0"/>
              <a:t>30/01/67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5EF66-A075-4B19-BD2A-7836D535558A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18058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FADB0-ACE4-4D9C-9A9B-24D8CEA95B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9C1419-7352-4C6F-AD87-4A18DF5E52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728511-91D3-4A8B-89AF-55378EDA0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2C665-5331-460E-A02D-58DBA5C12297}" type="datetime1">
              <a:rPr lang="th-TH" smtClean="0"/>
              <a:t>30/01/67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7FD696-8B04-4639-A298-9D222CF5D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21A996-70DD-4126-AD88-4DF26E82D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2786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0F2E9-113B-4F1B-B3C8-9270823DD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E45AB9-205F-46B2-BDC9-D98CC4570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7B1A9B-D3B9-4B15-BFB0-16268626F1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FEFB3-1199-415E-8BAB-BEE0222A7783}" type="datetime1">
              <a:rPr lang="th-TH" smtClean="0"/>
              <a:t>30/01/67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C846D5-0E7E-414C-A587-7122C9B01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FE5468-B9DE-45A8-BA77-2F6A32EAD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8399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A1FC1-B44D-4BA3-96AC-9A5F515F96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75A984-D9E9-4B14-B926-AA4B28F83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5A89A5-F3B6-4460-9885-A8D93033A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85A8C-A669-4650-BD52-933B3FED7BDD}" type="datetime1">
              <a:rPr lang="th-TH" smtClean="0"/>
              <a:t>30/01/67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AFE89C-9B2D-41A1-AEA1-07561502B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866ECB-4818-404B-8F07-E698ACC91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24691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999F09-7FC4-4771-90A4-E0558BB4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43E5AD-6DF3-498C-842B-B8382499AA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188193-2889-4B96-89F0-9600EC5AA9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1C7796-6BAC-44D7-B245-90DEC2BEE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FB2FC-9390-4D28-968F-80F02173FD69}" type="datetime1">
              <a:rPr lang="th-TH" smtClean="0"/>
              <a:t>30/01/67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403E3F-AB53-4BE8-86AD-5200B74B7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F3CB6-7F46-4E1F-8669-D28277165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06536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E05BE-1AA8-4E95-B3DF-D872B060D2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C9B9AD-C5D2-4198-A3A7-CD78940636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D986EC-2959-4D01-A93F-4C2D03BF95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7ACDE6-6BA5-40DE-94A7-F0CA004F8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D2F65E-AB82-4BBB-9B7E-63D5374C53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4EDD6EA-9992-45BB-BC2D-E9DD1CE5B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62F82-1630-4859-A158-9633D7F000E2}" type="datetime1">
              <a:rPr lang="th-TH" smtClean="0"/>
              <a:t>30/01/67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A96DFC5-366A-46B8-9D29-CB77B939D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8A2ACC-601A-407B-9885-998FE066A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3984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B3685-76E9-4CB4-A78F-16EE3270B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9AE6A1-D294-49C7-BF3D-070665285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9A3B8-7FBD-4E9F-859E-407DD037CBD5}" type="datetime1">
              <a:rPr lang="th-TH" smtClean="0"/>
              <a:t>30/01/67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9DC49E8-E726-4E21-961C-12BE37FEA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F8D5BC-0A91-4A81-A663-1AA5A63F6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237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7D30B4-4504-4B50-9135-B2B24D4F5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692B8-B653-411B-839D-D0FA1BA52C1F}" type="datetime1">
              <a:rPr lang="th-TH" smtClean="0"/>
              <a:t>30/01/67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1ECACC-D889-4061-B938-1E586AB04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96D332-8679-4673-A409-B7EAAC796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000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0A05E-B8A9-45AC-88A4-1A1999BE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03228-EDB8-4F2C-9125-AD1E722B05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03BC17-7C51-4E01-B526-11674940E8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0AC41-B849-40A9-91E3-364E345F2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FC5D-836F-4E22-A60F-C338D03E6DC4}" type="datetime1">
              <a:rPr lang="th-TH" smtClean="0"/>
              <a:t>30/01/67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B5E069-0F1C-4A67-B245-29DF3D4F4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D796B-7B85-44D0-AE3F-DA7CE73C4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68963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976B25-194E-412E-B8D4-BBB9EF3F9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5B4E11-8C9B-4EE7-B84D-C76CCAED4E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62EBC-BBBC-4807-A396-E0FD60343A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1A7BD2-4513-43E7-BA1C-F506FD0E0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68AD-AE48-415E-8386-BF3C37A1DD04}" type="datetime1">
              <a:rPr lang="th-TH" smtClean="0"/>
              <a:t>30/01/67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9390FE-32B2-40B2-9AF1-F89A609CE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0FA5C8-A824-4245-9B6B-6948A753C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5384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1549A-4951-4475-9288-A4C7418D3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1B0CA2-0C3D-44FF-BA82-131A46782F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75C4C-167E-4AD3-8EC8-667770E6B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71D58-770F-4439-9011-5FA1AAB619FF}" type="datetime1">
              <a:rPr lang="th-TH" smtClean="0"/>
              <a:t>30/01/67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5EF64A-38CC-4F01-97AB-7112B232C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5B1C37-16E7-406B-9A06-B4EC2F130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44030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5E3DEE-FD3D-4B61-AAE3-17326A7858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0CD5F4-80B0-4E39-A62B-16B52F0FE7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207D4C-02DD-4C97-A8DB-B3BD8B95D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801D6-E6C7-469D-9150-3052A233A3EA}" type="datetime1">
              <a:rPr lang="th-TH" smtClean="0"/>
              <a:t>30/01/67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0C8D6-76A8-4880-8FB4-E5C68AD9E0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981FBD-8939-4015-A4AF-ECEF32773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06528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08D365-27EB-4D56-8064-2FAD4F3CB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C29DE9-A82F-46B7-AD88-D8D064C441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7998B9-D21D-4131-8727-74E7262441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8BCF6-F53A-4EF4-A867-862F40777B5F}" type="datetime1">
              <a:rPr lang="th-TH" smtClean="0"/>
              <a:t>30/01/67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7876D0-CFF0-4E50-8C2C-0567FD70D3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6C89CB-AA17-425E-80E9-4DD25AB02B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D88C1B-5B3E-4D96-B70D-03F24399429E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6178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28F40C-E530-45C0-AAE0-65E62C253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BA51D78-FFB7-4057-A0FA-5D19FF1071A4}"/>
              </a:ext>
            </a:extLst>
          </p:cNvPr>
          <p:cNvSpPr txBox="1"/>
          <p:nvPr/>
        </p:nvSpPr>
        <p:spPr>
          <a:xfrm>
            <a:off x="1638877" y="2403496"/>
            <a:ext cx="891424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DIPT: Directing Integrate  Program Teamwork</a:t>
            </a:r>
          </a:p>
          <a:p>
            <a:pPr algn="ctr"/>
            <a:r>
              <a:rPr lang="en-US" sz="48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Digital Health</a:t>
            </a:r>
            <a:endParaRPr lang="th-TH" sz="48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4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กลุ่มงานพัฒนายุทธศาสตร์สาธารณสุข</a:t>
            </a:r>
          </a:p>
          <a:p>
            <a:pPr algn="ctr"/>
            <a:r>
              <a:rPr lang="th-TH" sz="4400" b="1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กลุ่มงานพัฒนาคุณภาพและรูปแบบบริการ</a:t>
            </a:r>
          </a:p>
          <a:p>
            <a:pPr algn="ctr"/>
            <a:endParaRPr lang="th-TH" sz="4400" b="1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1A6D77-343F-4433-9F6D-20733FBBAC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883" y="237965"/>
            <a:ext cx="2006235" cy="201059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3A362D7D-9AF3-1AC8-067F-BAF290A9D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39416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0C42FF2-DF56-78EB-B22B-8959E03F6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9487" y="1602169"/>
            <a:ext cx="4253026" cy="677921"/>
          </a:xfrm>
        </p:spPr>
        <p:txBody>
          <a:bodyPr>
            <a:noAutofit/>
          </a:bodyPr>
          <a:lstStyle/>
          <a:p>
            <a:pPr algn="ctr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นายอุเทน หาแก้ว </a:t>
            </a:r>
            <a:b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b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นักวิชาการสาธารณสุขเชี่ยวชาญ (ด้านส่งเสริมพัฒนา)</a:t>
            </a: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8C2854AD-FC59-FDEA-5B9D-3244926CD4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333" t="48956" r="71125" b="31329"/>
          <a:stretch/>
        </p:blipFill>
        <p:spPr>
          <a:xfrm>
            <a:off x="5358808" y="122032"/>
            <a:ext cx="1371601" cy="1529952"/>
          </a:xfrm>
          <a:prstGeom prst="rect">
            <a:avLst/>
          </a:prstGeom>
        </p:spPr>
      </p:pic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5E87F3A-6DA4-B63A-F37C-DE4D164D2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z="1800" smtClean="0">
                <a:solidFill>
                  <a:schemeClr val="tx1"/>
                </a:solidFill>
              </a:rPr>
              <a:pPr/>
              <a:t>2</a:t>
            </a:fld>
            <a:endParaRPr lang="th-TH" sz="1800" dirty="0">
              <a:solidFill>
                <a:schemeClr val="tx1"/>
              </a:solidFill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5717D5FB-A60A-ACEF-44AA-9BDB06B98D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62" y="2244327"/>
            <a:ext cx="8905875" cy="429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820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E3D6899-665F-62D7-AB2F-A1C90E10B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FBA0BA2-C3AE-814A-792D-AF1A841390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9A11CADE-D6DD-9945-3D41-0890293C0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3</a:t>
            </a:fld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244A4E4-3836-D218-3A75-1FEBC09711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835" t="17236" r="10469" b="284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221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A552A98-62CE-C6C0-EEB1-AB187D2B0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4</a:t>
            </a:fld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03762B52-4D23-3C44-85DB-FBB61484541C}"/>
              </a:ext>
            </a:extLst>
          </p:cNvPr>
          <p:cNvSpPr txBox="1"/>
          <p:nvPr/>
        </p:nvSpPr>
        <p:spPr>
          <a:xfrm>
            <a:off x="638175" y="240952"/>
            <a:ext cx="45053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khumvit Set" panose="02000506000000020004" pitchFamily="2" charset="-34"/>
                <a:cs typeface="Sukhumvit Set" panose="02000506000000020004" pitchFamily="2" charset="-34"/>
              </a:rPr>
              <a:t>ประเด็นการดำเนินงาน    </a:t>
            </a:r>
          </a:p>
          <a:p>
            <a:r>
              <a:rPr lang="th-TH" sz="24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ปีงบประมาณ 2567</a:t>
            </a:r>
            <a:endParaRPr lang="th-TH" sz="3600" b="1" dirty="0"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cxnSp>
        <p:nvCxnSpPr>
          <p:cNvPr id="7" name="ตัวเชื่อมต่อตรง 6">
            <a:extLst>
              <a:ext uri="{FF2B5EF4-FFF2-40B4-BE49-F238E27FC236}">
                <a16:creationId xmlns:a16="http://schemas.microsoft.com/office/drawing/2014/main" id="{03745B4F-3915-67B0-01D7-711E7617A5A8}"/>
              </a:ext>
            </a:extLst>
          </p:cNvPr>
          <p:cNvCxnSpPr/>
          <p:nvPr/>
        </p:nvCxnSpPr>
        <p:spPr>
          <a:xfrm>
            <a:off x="733425" y="1400175"/>
            <a:ext cx="10620375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B897DDD3-C1C2-2198-05CC-C1252466D965}"/>
              </a:ext>
            </a:extLst>
          </p:cNvPr>
          <p:cNvSpPr txBox="1"/>
          <p:nvPr/>
        </p:nvSpPr>
        <p:spPr>
          <a:xfrm>
            <a:off x="1190624" y="1705571"/>
            <a:ext cx="9610725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1.   บัตรประชาชนใบเดียว รักษาทุกที่ (30 บาท พลัส)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4211A527-AF13-1AC2-BA14-81F0ECF20217}"/>
              </a:ext>
            </a:extLst>
          </p:cNvPr>
          <p:cNvSpPr txBox="1"/>
          <p:nvPr/>
        </p:nvSpPr>
        <p:spPr>
          <a:xfrm>
            <a:off x="1190624" y="2334221"/>
            <a:ext cx="9610725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2.   ระบบบริการการแพทย์ทางไกล (</a:t>
            </a:r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Telemedicine/Telehealth</a:t>
            </a:r>
            <a:r>
              <a:rPr lang="th-TH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)</a:t>
            </a: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84B72CB9-646D-3F3E-F326-439932A94C01}"/>
              </a:ext>
            </a:extLst>
          </p:cNvPr>
          <p:cNvSpPr txBox="1"/>
          <p:nvPr/>
        </p:nvSpPr>
        <p:spPr>
          <a:xfrm>
            <a:off x="1190624" y="2962871"/>
            <a:ext cx="9610725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3</a:t>
            </a:r>
            <a:r>
              <a:rPr lang="th-TH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.   โรงพยาบาลอัจฉริยะ </a:t>
            </a:r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Smart Hospital</a:t>
            </a:r>
            <a:endParaRPr lang="th-TH" sz="2400" b="1" dirty="0">
              <a:solidFill>
                <a:srgbClr val="00206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51653B62-EF32-4572-7261-9C4E8B3AF7FE}"/>
              </a:ext>
            </a:extLst>
          </p:cNvPr>
          <p:cNvSpPr txBox="1"/>
          <p:nvPr/>
        </p:nvSpPr>
        <p:spPr>
          <a:xfrm>
            <a:off x="1190624" y="3591521"/>
            <a:ext cx="9610725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4</a:t>
            </a:r>
            <a:r>
              <a:rPr lang="th-TH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.   </a:t>
            </a:r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HAIT</a:t>
            </a:r>
            <a:endParaRPr lang="th-TH" sz="2400" b="1" dirty="0">
              <a:solidFill>
                <a:srgbClr val="00206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DE60DB06-91CB-9929-AB00-2DF2CC72EB94}"/>
              </a:ext>
            </a:extLst>
          </p:cNvPr>
          <p:cNvSpPr txBox="1"/>
          <p:nvPr/>
        </p:nvSpPr>
        <p:spPr>
          <a:xfrm>
            <a:off x="1190623" y="4220171"/>
            <a:ext cx="9610725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5</a:t>
            </a:r>
            <a:r>
              <a:rPr lang="th-TH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.   การเชื่อมโยงข้อมูลประวิติสุขภาพ (</a:t>
            </a:r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MOPH PHR</a:t>
            </a:r>
            <a:r>
              <a:rPr lang="th-TH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)</a:t>
            </a: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C3E74472-A940-FDCD-5186-3F9620F2C12D}"/>
              </a:ext>
            </a:extLst>
          </p:cNvPr>
          <p:cNvSpPr txBox="1"/>
          <p:nvPr/>
        </p:nvSpPr>
        <p:spPr>
          <a:xfrm>
            <a:off x="1190622" y="4848821"/>
            <a:ext cx="9610725" cy="46166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6</a:t>
            </a:r>
            <a:r>
              <a:rPr lang="th-TH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.   </a:t>
            </a:r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Cyber Security</a:t>
            </a:r>
            <a:endParaRPr lang="th-TH" sz="2400" b="1" dirty="0">
              <a:solidFill>
                <a:srgbClr val="00206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509209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57F3CCE-F85D-5979-4D2E-20E6B2A1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5</a:t>
            </a:fld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B932B2B-06A0-47E5-63B5-AFBE214C1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757" y="194722"/>
            <a:ext cx="765951" cy="717575"/>
          </a:xfrm>
          <a:prstGeom prst="rect">
            <a:avLst/>
          </a:prstGeom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7CACD551-F6AC-2288-EF05-D5420AC9EBE4}"/>
              </a:ext>
            </a:extLst>
          </p:cNvPr>
          <p:cNvSpPr txBox="1"/>
          <p:nvPr/>
        </p:nvSpPr>
        <p:spPr>
          <a:xfrm>
            <a:off x="2152650" y="268923"/>
            <a:ext cx="9201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บัตรประชาชนใบเดียว รักษาทุกที่ (30 บาท พลัส)</a:t>
            </a: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BD22D2F8-1784-7B57-1A67-0BE728121B0E}"/>
              </a:ext>
            </a:extLst>
          </p:cNvPr>
          <p:cNvCxnSpPr>
            <a:cxnSpLocks/>
          </p:cNvCxnSpPr>
          <p:nvPr/>
        </p:nvCxnSpPr>
        <p:spPr>
          <a:xfrm>
            <a:off x="514350" y="1076325"/>
            <a:ext cx="1083945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4" descr="logo MOPH – โรงพยาบาลกงไกรลาศ">
            <a:extLst>
              <a:ext uri="{FF2B5EF4-FFF2-40B4-BE49-F238E27FC236}">
                <a16:creationId xmlns:a16="http://schemas.microsoft.com/office/drawing/2014/main" id="{5D3C0D50-C4B1-6BD8-A89D-1804D5ECA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9" y="261598"/>
            <a:ext cx="649288" cy="65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ตัวเชื่อมต่อตรง 7">
            <a:extLst>
              <a:ext uri="{FF2B5EF4-FFF2-40B4-BE49-F238E27FC236}">
                <a16:creationId xmlns:a16="http://schemas.microsoft.com/office/drawing/2014/main" id="{A2F0734A-2018-0C1D-C202-423853E8C09A}"/>
              </a:ext>
            </a:extLst>
          </p:cNvPr>
          <p:cNvCxnSpPr>
            <a:cxnSpLocks/>
          </p:cNvCxnSpPr>
          <p:nvPr/>
        </p:nvCxnSpPr>
        <p:spPr>
          <a:xfrm>
            <a:off x="1658841" y="6477994"/>
            <a:ext cx="8668139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วงรี 8">
            <a:extLst>
              <a:ext uri="{FF2B5EF4-FFF2-40B4-BE49-F238E27FC236}">
                <a16:creationId xmlns:a16="http://schemas.microsoft.com/office/drawing/2014/main" id="{A36F0CC1-27DA-FDE7-4826-DF7442924242}"/>
              </a:ext>
            </a:extLst>
          </p:cNvPr>
          <p:cNvSpPr/>
          <p:nvPr/>
        </p:nvSpPr>
        <p:spPr>
          <a:xfrm>
            <a:off x="1518882" y="6305378"/>
            <a:ext cx="429208" cy="34523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วงรี 9">
            <a:extLst>
              <a:ext uri="{FF2B5EF4-FFF2-40B4-BE49-F238E27FC236}">
                <a16:creationId xmlns:a16="http://schemas.microsoft.com/office/drawing/2014/main" id="{C10B4F51-43FC-273A-C0C8-17AAB163F927}"/>
              </a:ext>
            </a:extLst>
          </p:cNvPr>
          <p:cNvSpPr/>
          <p:nvPr/>
        </p:nvSpPr>
        <p:spPr>
          <a:xfrm>
            <a:off x="10028400" y="6300710"/>
            <a:ext cx="429208" cy="345231"/>
          </a:xfrm>
          <a:prstGeom prst="ellipse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34EA8098-30D7-BEA3-156D-39E1BDB6BBF7}"/>
              </a:ext>
            </a:extLst>
          </p:cNvPr>
          <p:cNvSpPr txBox="1"/>
          <p:nvPr/>
        </p:nvSpPr>
        <p:spPr>
          <a:xfrm>
            <a:off x="1091422" y="5165027"/>
            <a:ext cx="1284127" cy="92333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รับนโยบายจากกระทรวง</a:t>
            </a:r>
          </a:p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พ.ย. 2566</a:t>
            </a:r>
          </a:p>
        </p:txBody>
      </p:sp>
      <p:cxnSp>
        <p:nvCxnSpPr>
          <p:cNvPr id="12" name="ตัวเชื่อมต่อตรง 11">
            <a:extLst>
              <a:ext uri="{FF2B5EF4-FFF2-40B4-BE49-F238E27FC236}">
                <a16:creationId xmlns:a16="http://schemas.microsoft.com/office/drawing/2014/main" id="{3B1C5E90-64E1-EBB7-1A84-97DB20CB7DF9}"/>
              </a:ext>
            </a:extLst>
          </p:cNvPr>
          <p:cNvCxnSpPr>
            <a:cxnSpLocks/>
          </p:cNvCxnSpPr>
          <p:nvPr/>
        </p:nvCxnSpPr>
        <p:spPr>
          <a:xfrm>
            <a:off x="1733486" y="6118766"/>
            <a:ext cx="0" cy="144624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วงรี 12">
            <a:extLst>
              <a:ext uri="{FF2B5EF4-FFF2-40B4-BE49-F238E27FC236}">
                <a16:creationId xmlns:a16="http://schemas.microsoft.com/office/drawing/2014/main" id="{B1E21560-3708-A051-CC87-DC6D812E0D20}"/>
              </a:ext>
            </a:extLst>
          </p:cNvPr>
          <p:cNvSpPr/>
          <p:nvPr/>
        </p:nvSpPr>
        <p:spPr>
          <a:xfrm>
            <a:off x="3273340" y="6305378"/>
            <a:ext cx="429208" cy="34523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10AEFC68-61F6-6C56-04CE-E08D535FEF48}"/>
              </a:ext>
            </a:extLst>
          </p:cNvPr>
          <p:cNvSpPr txBox="1"/>
          <p:nvPr/>
        </p:nvSpPr>
        <p:spPr>
          <a:xfrm>
            <a:off x="2726226" y="5150078"/>
            <a:ext cx="1428362" cy="92333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ประชุมชี้แจงแนวทางดำเนินงาน</a:t>
            </a:r>
          </a:p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ม.ค. 2567</a:t>
            </a:r>
          </a:p>
        </p:txBody>
      </p:sp>
      <p:cxnSp>
        <p:nvCxnSpPr>
          <p:cNvPr id="15" name="ตัวเชื่อมต่อตรง 14">
            <a:extLst>
              <a:ext uri="{FF2B5EF4-FFF2-40B4-BE49-F238E27FC236}">
                <a16:creationId xmlns:a16="http://schemas.microsoft.com/office/drawing/2014/main" id="{8ECC8207-0B75-FF50-E9F1-6444AD6FBEAF}"/>
              </a:ext>
            </a:extLst>
          </p:cNvPr>
          <p:cNvCxnSpPr>
            <a:cxnSpLocks/>
          </p:cNvCxnSpPr>
          <p:nvPr/>
        </p:nvCxnSpPr>
        <p:spPr>
          <a:xfrm>
            <a:off x="3487944" y="6118766"/>
            <a:ext cx="0" cy="149290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วงรี 15">
            <a:extLst>
              <a:ext uri="{FF2B5EF4-FFF2-40B4-BE49-F238E27FC236}">
                <a16:creationId xmlns:a16="http://schemas.microsoft.com/office/drawing/2014/main" id="{B4E58F5F-9084-99ED-DF81-D5C4018BECE0}"/>
              </a:ext>
            </a:extLst>
          </p:cNvPr>
          <p:cNvSpPr/>
          <p:nvPr/>
        </p:nvSpPr>
        <p:spPr>
          <a:xfrm>
            <a:off x="4942930" y="6305377"/>
            <a:ext cx="429208" cy="34523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cxnSp>
        <p:nvCxnSpPr>
          <p:cNvPr id="17" name="ตัวเชื่อมต่อตรง 16">
            <a:extLst>
              <a:ext uri="{FF2B5EF4-FFF2-40B4-BE49-F238E27FC236}">
                <a16:creationId xmlns:a16="http://schemas.microsoft.com/office/drawing/2014/main" id="{3F508B01-60AC-285B-68BC-4337FC343324}"/>
              </a:ext>
            </a:extLst>
          </p:cNvPr>
          <p:cNvCxnSpPr>
            <a:cxnSpLocks/>
          </p:cNvCxnSpPr>
          <p:nvPr/>
        </p:nvCxnSpPr>
        <p:spPr>
          <a:xfrm>
            <a:off x="5157534" y="6118766"/>
            <a:ext cx="0" cy="144624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244333D3-CD70-917F-293C-31260E9A9564}"/>
              </a:ext>
            </a:extLst>
          </p:cNvPr>
          <p:cNvSpPr txBox="1"/>
          <p:nvPr/>
        </p:nvSpPr>
        <p:spPr>
          <a:xfrm>
            <a:off x="4482136" y="5159943"/>
            <a:ext cx="1350797" cy="92333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จัดตั้งคณะทำงาน 30 บาทพลัส</a:t>
            </a:r>
          </a:p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ม.ค. 2567</a:t>
            </a:r>
          </a:p>
        </p:txBody>
      </p:sp>
      <p:sp>
        <p:nvSpPr>
          <p:cNvPr id="19" name="วงรี 18">
            <a:extLst>
              <a:ext uri="{FF2B5EF4-FFF2-40B4-BE49-F238E27FC236}">
                <a16:creationId xmlns:a16="http://schemas.microsoft.com/office/drawing/2014/main" id="{341D03FE-C590-27B2-C9D3-26B406B62413}"/>
              </a:ext>
            </a:extLst>
          </p:cNvPr>
          <p:cNvSpPr/>
          <p:nvPr/>
        </p:nvSpPr>
        <p:spPr>
          <a:xfrm>
            <a:off x="8257917" y="6290051"/>
            <a:ext cx="429208" cy="345231"/>
          </a:xfrm>
          <a:prstGeom prst="ellipse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1DA7E02A-2B35-EBE7-FBD4-F6784B706B65}"/>
              </a:ext>
            </a:extLst>
          </p:cNvPr>
          <p:cNvSpPr txBox="1"/>
          <p:nvPr/>
        </p:nvSpPr>
        <p:spPr>
          <a:xfrm>
            <a:off x="7786832" y="4755543"/>
            <a:ext cx="1415718" cy="1323439"/>
          </a:xfrm>
          <a:prstGeom prst="rect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ดำเนินการใน </a:t>
            </a:r>
            <a:r>
              <a:rPr lang="en-US" sz="20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Phase 1</a:t>
            </a:r>
            <a:endParaRPr lang="th-TH" sz="2000" dirty="0">
              <a:solidFill>
                <a:srgbClr val="000099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algn="ctr"/>
            <a:r>
              <a:rPr lang="th-TH" sz="20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แล้วเสร็จภายใน </a:t>
            </a:r>
            <a:r>
              <a:rPr lang="th-TH" sz="2000" dirty="0">
                <a:solidFill>
                  <a:srgbClr val="FF000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มี.ค. 2567</a:t>
            </a:r>
          </a:p>
        </p:txBody>
      </p:sp>
      <p:cxnSp>
        <p:nvCxnSpPr>
          <p:cNvPr id="21" name="ตัวเชื่อมต่อตรง 20">
            <a:extLst>
              <a:ext uri="{FF2B5EF4-FFF2-40B4-BE49-F238E27FC236}">
                <a16:creationId xmlns:a16="http://schemas.microsoft.com/office/drawing/2014/main" id="{1AEABBF9-9C19-4DDB-038C-55C0CA33C577}"/>
              </a:ext>
            </a:extLst>
          </p:cNvPr>
          <p:cNvCxnSpPr>
            <a:cxnSpLocks/>
          </p:cNvCxnSpPr>
          <p:nvPr/>
        </p:nvCxnSpPr>
        <p:spPr>
          <a:xfrm>
            <a:off x="8472521" y="6118766"/>
            <a:ext cx="0" cy="164398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382300A1-76B1-416A-D6CD-0488E9D03BC2}"/>
              </a:ext>
            </a:extLst>
          </p:cNvPr>
          <p:cNvSpPr txBox="1"/>
          <p:nvPr/>
        </p:nvSpPr>
        <p:spPr>
          <a:xfrm>
            <a:off x="9512699" y="4860318"/>
            <a:ext cx="1415718" cy="1200329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ดำเนินการใน </a:t>
            </a:r>
            <a:r>
              <a:rPr lang="en-US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Phase </a:t>
            </a:r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2</a:t>
            </a:r>
          </a:p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แล้วเสร็จภายใน </a:t>
            </a:r>
            <a:r>
              <a:rPr lang="th-TH" sz="1800" dirty="0">
                <a:solidFill>
                  <a:srgbClr val="FF0000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เม.ย. 2567</a:t>
            </a:r>
          </a:p>
        </p:txBody>
      </p:sp>
      <p:cxnSp>
        <p:nvCxnSpPr>
          <p:cNvPr id="23" name="ตัวเชื่อมต่อตรง 22">
            <a:extLst>
              <a:ext uri="{FF2B5EF4-FFF2-40B4-BE49-F238E27FC236}">
                <a16:creationId xmlns:a16="http://schemas.microsoft.com/office/drawing/2014/main" id="{39C2A89D-4C7B-668E-359F-A8A9A152C5F2}"/>
              </a:ext>
            </a:extLst>
          </p:cNvPr>
          <p:cNvCxnSpPr>
            <a:cxnSpLocks/>
          </p:cNvCxnSpPr>
          <p:nvPr/>
        </p:nvCxnSpPr>
        <p:spPr>
          <a:xfrm>
            <a:off x="10243004" y="6118766"/>
            <a:ext cx="0" cy="139262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ตัวเชื่อมต่อตรง 24">
            <a:extLst>
              <a:ext uri="{FF2B5EF4-FFF2-40B4-BE49-F238E27FC236}">
                <a16:creationId xmlns:a16="http://schemas.microsoft.com/office/drawing/2014/main" id="{929E7E96-5E68-0CFB-F14A-059372A017B3}"/>
              </a:ext>
            </a:extLst>
          </p:cNvPr>
          <p:cNvCxnSpPr>
            <a:cxnSpLocks/>
          </p:cNvCxnSpPr>
          <p:nvPr/>
        </p:nvCxnSpPr>
        <p:spPr>
          <a:xfrm>
            <a:off x="6785345" y="6118766"/>
            <a:ext cx="0" cy="144346"/>
          </a:xfrm>
          <a:prstGeom prst="line">
            <a:avLst/>
          </a:prstGeom>
          <a:ln w="57150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AD239C4E-B97D-C294-4A51-D0CC972C73CD}"/>
              </a:ext>
            </a:extLst>
          </p:cNvPr>
          <p:cNvSpPr txBox="1"/>
          <p:nvPr/>
        </p:nvSpPr>
        <p:spPr>
          <a:xfrm>
            <a:off x="6055315" y="5148556"/>
            <a:ext cx="1415718" cy="923330"/>
          </a:xfrm>
          <a:prstGeom prst="rect">
            <a:avLst/>
          </a:pr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วิเคราะห์แนวทางการดำเนินงาน</a:t>
            </a:r>
          </a:p>
          <a:p>
            <a:pPr algn="ctr"/>
            <a:r>
              <a:rPr lang="th-TH" sz="1800" dirty="0">
                <a:solidFill>
                  <a:srgbClr val="000099"/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ม.ค. 2567</a:t>
            </a:r>
          </a:p>
        </p:txBody>
      </p:sp>
      <p:sp>
        <p:nvSpPr>
          <p:cNvPr id="27" name="วงรี 26">
            <a:extLst>
              <a:ext uri="{FF2B5EF4-FFF2-40B4-BE49-F238E27FC236}">
                <a16:creationId xmlns:a16="http://schemas.microsoft.com/office/drawing/2014/main" id="{FDEDE1D8-D239-A812-325E-CE49F78C8FBA}"/>
              </a:ext>
            </a:extLst>
          </p:cNvPr>
          <p:cNvSpPr/>
          <p:nvPr/>
        </p:nvSpPr>
        <p:spPr>
          <a:xfrm>
            <a:off x="6548570" y="6318047"/>
            <a:ext cx="429208" cy="345231"/>
          </a:xfrm>
          <a:prstGeom prst="ellipse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EA6A64A-62DD-42F5-97F4-B580A0C7814D}"/>
              </a:ext>
            </a:extLst>
          </p:cNvPr>
          <p:cNvSpPr txBox="1"/>
          <p:nvPr/>
        </p:nvSpPr>
        <p:spPr>
          <a:xfrm>
            <a:off x="516321" y="4594851"/>
            <a:ext cx="1678872" cy="46166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Timeline</a:t>
            </a:r>
            <a:endParaRPr lang="th-TH" sz="2400" b="1" dirty="0">
              <a:solidFill>
                <a:srgbClr val="00206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sp>
        <p:nvSpPr>
          <p:cNvPr id="37" name="กล่องข้อความ 36">
            <a:extLst>
              <a:ext uri="{FF2B5EF4-FFF2-40B4-BE49-F238E27FC236}">
                <a16:creationId xmlns:a16="http://schemas.microsoft.com/office/drawing/2014/main" id="{C04F00B8-7656-ECF6-64BC-6C8B3B91D00F}"/>
              </a:ext>
            </a:extLst>
          </p:cNvPr>
          <p:cNvSpPr txBox="1"/>
          <p:nvPr/>
        </p:nvSpPr>
        <p:spPr>
          <a:xfrm>
            <a:off x="514350" y="1235130"/>
            <a:ext cx="2831205" cy="461665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anose="02020603050405020304" pitchFamily="18" charset="-34"/>
                <a:cs typeface="JasmineUPC" panose="02020603050405020304" pitchFamily="18" charset="-34"/>
              </a:rPr>
              <a:t>แนวทางการดำเนินการ</a:t>
            </a: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A34DC8DF-5743-9BB6-ECAF-F7F83C2F7E7A}"/>
              </a:ext>
            </a:extLst>
          </p:cNvPr>
          <p:cNvSpPr txBox="1"/>
          <p:nvPr/>
        </p:nvSpPr>
        <p:spPr>
          <a:xfrm>
            <a:off x="514351" y="1823224"/>
            <a:ext cx="5429249" cy="2400657"/>
          </a:xfrm>
          <a:prstGeom prst="rect">
            <a:avLst/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anose="02020603050405020304" pitchFamily="18" charset="-34"/>
                <a:cs typeface="JasmineUPC" panose="02020603050405020304" pitchFamily="18" charset="-34"/>
              </a:rPr>
              <a:t>PHASE 1</a:t>
            </a:r>
            <a:endParaRPr lang="en-US" sz="2400" b="1" dirty="0">
              <a:solidFill>
                <a:srgbClr val="000099"/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เจ้าหน้าที่สาธารณสุขลงทะเบียน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Health ID, Provider ID </a:t>
            </a: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ของระบบหมอพร้อม ให้เรียบร้อย โดยเน้นที่ 4 กลุ่มวิชาชีพ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 </a:t>
            </a:r>
            <a:endParaRPr lang="th-TH" sz="1800" b="1" dirty="0">
              <a:solidFill>
                <a:schemeClr val="accent1">
                  <a:lumMod val="75000"/>
                </a:schemeClr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     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(</a:t>
            </a: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แพทย์, ทันตแพทย์, เภสัชกร, เทคนิคการแพทย์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)</a:t>
            </a:r>
            <a:endParaRPr lang="th-TH" sz="1800" b="1" dirty="0">
              <a:solidFill>
                <a:schemeClr val="accent1">
                  <a:lumMod val="75000"/>
                </a:schemeClr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เชื่อมโยงข้อมูลการให้บริการเข้าสู่ระบบ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MOPH PHR </a:t>
            </a: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ทุกโรงพยาบาล เพื่อรองรับการใช้งานข้อมูล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PHR </a:t>
            </a: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ของแพทย์ผ่านระบบ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PHR Viewer</a:t>
            </a:r>
            <a:endParaRPr lang="th-TH" sz="1800" b="1" dirty="0">
              <a:solidFill>
                <a:schemeClr val="accent1">
                  <a:lumMod val="75000"/>
                </a:schemeClr>
              </a:solidFill>
              <a:latin typeface="JasmineUPC" panose="02020603050405020304" pitchFamily="18" charset="-34"/>
              <a:cs typeface="JasmineUPC" panose="02020603050405020304" pitchFamily="18" charset="-3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จัดเตรียมอุปกรณ์ เครื่องมือ หรือระบบที่จะใช้งาน เช่น เครื่องอ่านบัตร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Smart Card, </a:t>
            </a: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ตู้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Kiosk</a:t>
            </a: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, ระบบ 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Telemedicine </a:t>
            </a:r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JasmineUPC" panose="02020603050405020304" pitchFamily="18" charset="-34"/>
                <a:cs typeface="JasmineUPC" panose="02020603050405020304" pitchFamily="18" charset="-34"/>
              </a:rPr>
              <a:t>ฯลฯ</a:t>
            </a: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8F8FFBCE-7979-C1B8-17E6-88696E2769DB}"/>
              </a:ext>
            </a:extLst>
          </p:cNvPr>
          <p:cNvSpPr txBox="1"/>
          <p:nvPr/>
        </p:nvSpPr>
        <p:spPr>
          <a:xfrm>
            <a:off x="6096000" y="1290602"/>
            <a:ext cx="5648325" cy="101566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** แจ้งขอรายชื่อเจ้าหน้าที่ 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HR Admin </a:t>
            </a:r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ของหน่วยงาน , เจ้าหน้าที่ 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IT </a:t>
            </a:r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หน่วยงาน เพื่อกำกับดูแลการใช้งานของระบบ 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Provider ID</a:t>
            </a:r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 ของหน่วยงาน (ส่งหนังสือแจ้งแล้ว)</a:t>
            </a: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ECBFF2EE-A3A9-CAAF-CF87-84312A428903}"/>
              </a:ext>
            </a:extLst>
          </p:cNvPr>
          <p:cNvSpPr txBox="1"/>
          <p:nvPr/>
        </p:nvSpPr>
        <p:spPr>
          <a:xfrm>
            <a:off x="6548570" y="2409927"/>
            <a:ext cx="4631442" cy="461665"/>
          </a:xfrm>
          <a:prstGeom prst="rect">
            <a:avLst/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anose="02020603050405020304" pitchFamily="18" charset="-34"/>
                <a:cs typeface="JasmineUPC" panose="02020603050405020304" pitchFamily="18" charset="-34"/>
              </a:rPr>
              <a:t>ผลการลงทะเบียน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anose="02020603050405020304" pitchFamily="18" charset="-34"/>
                <a:cs typeface="JasmineUPC" panose="02020603050405020304" pitchFamily="18" charset="-34"/>
              </a:rPr>
              <a:t>Provider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anose="02020603050405020304" pitchFamily="18" charset="-34"/>
                <a:cs typeface="JasmineUPC" panose="02020603050405020304" pitchFamily="18" charset="-34"/>
              </a:rPr>
              <a:t>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anose="02020603050405020304" pitchFamily="18" charset="-34"/>
                <a:cs typeface="JasmineUPC" panose="02020603050405020304" pitchFamily="18" charset="-34"/>
              </a:rPr>
              <a:t>ID</a:t>
            </a:r>
            <a:endParaRPr lang="th-TH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smineUPC" panose="02020603050405020304" pitchFamily="18" charset="-34"/>
              <a:cs typeface="JasmineUPC" panose="02020603050405020304" pitchFamily="18" charset="-34"/>
            </a:endParaRPr>
          </a:p>
        </p:txBody>
      </p:sp>
      <p:graphicFrame>
        <p:nvGraphicFramePr>
          <p:cNvPr id="41" name="ตาราง 40">
            <a:extLst>
              <a:ext uri="{FF2B5EF4-FFF2-40B4-BE49-F238E27FC236}">
                <a16:creationId xmlns:a16="http://schemas.microsoft.com/office/drawing/2014/main" id="{8689688F-BD98-4B3F-3591-900E844060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76446"/>
              </p:ext>
            </p:extLst>
          </p:nvPr>
        </p:nvGraphicFramePr>
        <p:xfrm>
          <a:off x="6548570" y="3046869"/>
          <a:ext cx="4631442" cy="88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0810">
                  <a:extLst>
                    <a:ext uri="{9D8B030D-6E8A-4147-A177-3AD203B41FA5}">
                      <a16:colId xmlns:a16="http://schemas.microsoft.com/office/drawing/2014/main" val="2305351055"/>
                    </a:ext>
                  </a:extLst>
                </a:gridCol>
                <a:gridCol w="1514475">
                  <a:extLst>
                    <a:ext uri="{9D8B030D-6E8A-4147-A177-3AD203B41FA5}">
                      <a16:colId xmlns:a16="http://schemas.microsoft.com/office/drawing/2014/main" val="1134077707"/>
                    </a:ext>
                  </a:extLst>
                </a:gridCol>
                <a:gridCol w="1596157">
                  <a:extLst>
                    <a:ext uri="{9D8B030D-6E8A-4147-A177-3AD203B41FA5}">
                      <a16:colId xmlns:a16="http://schemas.microsoft.com/office/drawing/2014/main" val="7696573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บุคลากรยืนยันตัวตน </a:t>
                      </a:r>
                      <a:r>
                        <a:rPr lang="en-US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DID</a:t>
                      </a:r>
                      <a:endParaRPr lang="th-TH" sz="1400" dirty="0"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ลงทะเบียน </a:t>
                      </a:r>
                      <a:r>
                        <a:rPr lang="en-US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Provider</a:t>
                      </a:r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 </a:t>
                      </a:r>
                      <a:r>
                        <a:rPr lang="en-US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ID </a:t>
                      </a:r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แล้ว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ร้อยละ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4331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9</a:t>
                      </a:r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,040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rgbClr val="C00000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</a:t>
                      </a:r>
                      <a:r>
                        <a:rPr lang="en-US" sz="1400" b="1" dirty="0">
                          <a:solidFill>
                            <a:srgbClr val="C00000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3</a:t>
                      </a:r>
                      <a:r>
                        <a:rPr lang="th-TH" sz="1400" b="1" dirty="0">
                          <a:solidFill>
                            <a:srgbClr val="C00000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1.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45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7748951"/>
                  </a:ext>
                </a:extLst>
              </a:tr>
            </a:tbl>
          </a:graphicData>
        </a:graphic>
      </p:graphicFrame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11D2A1CF-0DD5-0C67-5F80-A48AE2069521}"/>
              </a:ext>
            </a:extLst>
          </p:cNvPr>
          <p:cNvSpPr txBox="1"/>
          <p:nvPr/>
        </p:nvSpPr>
        <p:spPr>
          <a:xfrm>
            <a:off x="6548570" y="4008438"/>
            <a:ext cx="24534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* </a:t>
            </a: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ข้อมูล ณ วันที่ 26 มกราคม 2567</a:t>
            </a:r>
            <a:endParaRPr lang="th-TH" sz="1200" dirty="0"/>
          </a:p>
        </p:txBody>
      </p:sp>
    </p:spTree>
    <p:extLst>
      <p:ext uri="{BB962C8B-B14F-4D97-AF65-F5344CB8AC3E}">
        <p14:creationId xmlns:p14="http://schemas.microsoft.com/office/powerpoint/2010/main" val="2907318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57F3CCE-F85D-5979-4D2E-20E6B2A1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6</a:t>
            </a:fld>
            <a:endParaRPr lang="th-TH"/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7CACD551-F6AC-2288-EF05-D5420AC9EBE4}"/>
              </a:ext>
            </a:extLst>
          </p:cNvPr>
          <p:cNvSpPr txBox="1"/>
          <p:nvPr/>
        </p:nvSpPr>
        <p:spPr>
          <a:xfrm>
            <a:off x="2213752" y="294559"/>
            <a:ext cx="8388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การดำเนินงานการแพทย์ทางไกล (</a:t>
            </a:r>
            <a:r>
              <a:rPr lang="en-US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Telemedicine</a:t>
            </a:r>
            <a:r>
              <a:rPr lang="th-TH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)</a:t>
            </a: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BD22D2F8-1784-7B57-1A67-0BE728121B0E}"/>
              </a:ext>
            </a:extLst>
          </p:cNvPr>
          <p:cNvCxnSpPr>
            <a:cxnSpLocks/>
          </p:cNvCxnSpPr>
          <p:nvPr/>
        </p:nvCxnSpPr>
        <p:spPr>
          <a:xfrm>
            <a:off x="514350" y="1076325"/>
            <a:ext cx="1083945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4" descr="logo MOPH – โรงพยาบาลกงไกรลาศ">
            <a:extLst>
              <a:ext uri="{FF2B5EF4-FFF2-40B4-BE49-F238E27FC236}">
                <a16:creationId xmlns:a16="http://schemas.microsoft.com/office/drawing/2014/main" id="{5D3C0D50-C4B1-6BD8-A89D-1804D5ECA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9" y="261598"/>
            <a:ext cx="649288" cy="65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11D2A1CF-0DD5-0C67-5F80-A48AE2069521}"/>
              </a:ext>
            </a:extLst>
          </p:cNvPr>
          <p:cNvSpPr txBox="1"/>
          <p:nvPr/>
        </p:nvSpPr>
        <p:spPr>
          <a:xfrm>
            <a:off x="6166709" y="4746078"/>
            <a:ext cx="24534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* </a:t>
            </a: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ข้อมูล ณ วันที่ 26 มกราคม 2567</a:t>
            </a:r>
            <a:endParaRPr lang="th-TH" sz="1200" dirty="0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04D968DF-11DC-247F-B417-EF9FD5E2198B}"/>
              </a:ext>
            </a:extLst>
          </p:cNvPr>
          <p:cNvSpPr txBox="1"/>
          <p:nvPr/>
        </p:nvSpPr>
        <p:spPr>
          <a:xfrm>
            <a:off x="514350" y="1126950"/>
            <a:ext cx="8348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>
              <a:buFont typeface="Arial" panose="020B0604020202020204" pitchFamily="34" charset="0"/>
              <a:buChar char="•"/>
            </a:pPr>
            <a:r>
              <a:rPr lang="th-TH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ผลการดำเนินงานการแพทย์ทางไกล จังหวัดอุดรธานี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53FC7CC9-F2D5-FBF3-C6F8-17ED5EDB9A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2550" y="261598"/>
            <a:ext cx="800099" cy="600074"/>
          </a:xfrm>
          <a:prstGeom prst="rect">
            <a:avLst/>
          </a:prstGeom>
        </p:spPr>
      </p:pic>
      <p:graphicFrame>
        <p:nvGraphicFramePr>
          <p:cNvPr id="10" name="ตาราง 9">
            <a:extLst>
              <a:ext uri="{FF2B5EF4-FFF2-40B4-BE49-F238E27FC236}">
                <a16:creationId xmlns:a16="http://schemas.microsoft.com/office/drawing/2014/main" id="{56FD442E-A7F5-6968-6D1C-4F7B162945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443240"/>
              </p:ext>
            </p:extLst>
          </p:nvPr>
        </p:nvGraphicFramePr>
        <p:xfrm>
          <a:off x="841285" y="1788424"/>
          <a:ext cx="5047572" cy="40081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24542">
                  <a:extLst>
                    <a:ext uri="{9D8B030D-6E8A-4147-A177-3AD203B41FA5}">
                      <a16:colId xmlns:a16="http://schemas.microsoft.com/office/drawing/2014/main" val="2378483280"/>
                    </a:ext>
                  </a:extLst>
                </a:gridCol>
                <a:gridCol w="2323030">
                  <a:extLst>
                    <a:ext uri="{9D8B030D-6E8A-4147-A177-3AD203B41FA5}">
                      <a16:colId xmlns:a16="http://schemas.microsoft.com/office/drawing/2014/main" val="3155476839"/>
                    </a:ext>
                  </a:extLst>
                </a:gridCol>
              </a:tblGrid>
              <a:tr h="16764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solidFill>
                            <a:schemeClr val="bg1"/>
                          </a:solidFill>
                          <a:effectLst/>
                          <a:latin typeface="Leelawadee" panose="020B0502040204020203" pitchFamily="34" charset="-34"/>
                          <a:cs typeface="Leelawadee" panose="020B0502040204020203" pitchFamily="34" charset="-34"/>
                        </a:rPr>
                        <a:t>เครือข่ายสุขภาพ(</a:t>
                      </a:r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Leelawadee" panose="020B0502040204020203" pitchFamily="34" charset="-34"/>
                          <a:cs typeface="Leelawadee" panose="020B0502040204020203" pitchFamily="34" charset="-34"/>
                        </a:rPr>
                        <a:t>CUP)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Leelawadee" panose="020B0502040204020203" pitchFamily="34" charset="-34"/>
                        <a:cs typeface="Leelawadee" panose="020B0502040204020203" pitchFamily="34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solidFill>
                            <a:schemeClr val="bg1"/>
                          </a:solidFill>
                          <a:effectLst/>
                          <a:latin typeface="Leelawadee" panose="020B0502040204020203" pitchFamily="34" charset="-34"/>
                          <a:cs typeface="Leelawadee" panose="020B0502040204020203" pitchFamily="34" charset="-34"/>
                        </a:rPr>
                        <a:t>จำนวนบริการการแพทย์ทางไกล (ครั้ง)</a:t>
                      </a:r>
                      <a:endParaRPr lang="th-TH" sz="1600" b="1" i="0" u="none" strike="noStrike" dirty="0">
                        <a:solidFill>
                          <a:schemeClr val="bg1"/>
                        </a:solidFill>
                        <a:effectLst/>
                        <a:latin typeface="Leelawadee" panose="020B0502040204020203" pitchFamily="34" charset="-34"/>
                        <a:cs typeface="Leelawadee" panose="020B0502040204020203" pitchFamily="34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957035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โรงพยาบาลกุดจับ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2742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12428614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โรงพยาบาลวังสามหมอ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1710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9128410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โรงพยาบาลเพ็ญ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1079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4649086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โรงพยาบาลกุมภวาปี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588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9528660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โรงพยาบาลอุดรธานี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395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4536307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โรงพยาบาลสมเด็จพระยุพราชบ้านดุง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340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57825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โรงพยาบาลนายูง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195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904827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โรงพยาบาลห้วยเกิ้ง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192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321427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โรงพยาบาลทุ่งฝน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146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0631025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โรงพยาบาลไชยวาน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135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0994011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โรงพยาบาลหนองวัวซอ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119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36557972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โรงพยาบาลพิบูลย์รักษ์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96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9398147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โรงพยาบาลบ้าน</a:t>
                      </a:r>
                      <a:r>
                        <a:rPr lang="th-TH" sz="1600" b="1" u="none" strike="noStrike" dirty="0" err="1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ผือ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84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075232"/>
                  </a:ext>
                </a:extLst>
              </a:tr>
            </a:tbl>
          </a:graphicData>
        </a:graphic>
      </p:graphicFrame>
      <p:graphicFrame>
        <p:nvGraphicFramePr>
          <p:cNvPr id="11" name="ตาราง 10">
            <a:extLst>
              <a:ext uri="{FF2B5EF4-FFF2-40B4-BE49-F238E27FC236}">
                <a16:creationId xmlns:a16="http://schemas.microsoft.com/office/drawing/2014/main" id="{FF3EFBD2-DA52-F6B3-E49D-FD05AFFABB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3749261"/>
              </p:ext>
            </p:extLst>
          </p:nvPr>
        </p:nvGraphicFramePr>
        <p:xfrm>
          <a:off x="6166709" y="1788424"/>
          <a:ext cx="5184006" cy="2819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36106">
                  <a:extLst>
                    <a:ext uri="{9D8B030D-6E8A-4147-A177-3AD203B41FA5}">
                      <a16:colId xmlns:a16="http://schemas.microsoft.com/office/drawing/2014/main" val="643672477"/>
                    </a:ext>
                  </a:extLst>
                </a:gridCol>
                <a:gridCol w="2247900">
                  <a:extLst>
                    <a:ext uri="{9D8B030D-6E8A-4147-A177-3AD203B41FA5}">
                      <a16:colId xmlns:a16="http://schemas.microsoft.com/office/drawing/2014/main" val="2104021860"/>
                    </a:ext>
                  </a:extLst>
                </a:gridCol>
              </a:tblGrid>
              <a:tr h="167640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solidFill>
                            <a:schemeClr val="bg1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เครือข่ายสุขภาพ(</a:t>
                      </a:r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CUP)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solidFill>
                            <a:schemeClr val="bg1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จำนวนบริการการแพทย์ทางไกล (ครั้ง)</a:t>
                      </a:r>
                      <a:endParaRPr lang="th-TH" sz="1600" b="1" i="0" u="none" strike="noStrike" dirty="0">
                        <a:solidFill>
                          <a:schemeClr val="bg1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546292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โรงพยาบาลศรีธาตุ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77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7684023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โรงพยาบาลโนนสะอาด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74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3134273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โรงพยาบาลหนองแสง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26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1195860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โรงพยาบาลหนองหาน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24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287436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โรงพยาบาลประจักษ์</a:t>
                      </a:r>
                      <a:r>
                        <a:rPr lang="th-TH" sz="1600" b="1" u="none" strike="noStrike" dirty="0" err="1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ศิลป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าคม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16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9133946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โรงพยาบาลสร้างคอม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8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3391162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โรงพยาบาลน้ำโสม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5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7789628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CUP:</a:t>
                      </a:r>
                      <a:r>
                        <a:rPr lang="th-TH" sz="16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โรงพยาบาลกู่แก้ว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b="1" u="none" strike="noStrike" dirty="0">
                          <a:solidFill>
                            <a:srgbClr val="FF0000"/>
                          </a:solidFill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0</a:t>
                      </a:r>
                      <a:endParaRPr lang="th-TH" sz="1600" b="1" i="0" u="none" strike="noStrike" dirty="0">
                        <a:solidFill>
                          <a:srgbClr val="FF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6595515"/>
                  </a:ext>
                </a:extLst>
              </a:tr>
              <a:tr h="167640"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รวม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2000" b="1" u="none" strike="noStrike" dirty="0">
                          <a:effectLst/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8,051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marL="7620" marR="7620" marT="762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090087"/>
                  </a:ext>
                </a:extLst>
              </a:tr>
            </a:tbl>
          </a:graphicData>
        </a:graphic>
      </p:graphicFrame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7957D148-7AA3-5D82-9861-5DC7828685C9}"/>
              </a:ext>
            </a:extLst>
          </p:cNvPr>
          <p:cNvSpPr txBox="1"/>
          <p:nvPr/>
        </p:nvSpPr>
        <p:spPr>
          <a:xfrm>
            <a:off x="6303143" y="5280334"/>
            <a:ext cx="504757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เป้าหมายการดำเนินการอยู่ระหว่างการพิจารณา</a:t>
            </a:r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9420668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B932B2B-06A0-47E5-63B5-AFBE214C1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757" y="194722"/>
            <a:ext cx="765951" cy="717575"/>
          </a:xfrm>
          <a:prstGeom prst="rect">
            <a:avLst/>
          </a:prstGeom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7CACD551-F6AC-2288-EF05-D5420AC9EBE4}"/>
              </a:ext>
            </a:extLst>
          </p:cNvPr>
          <p:cNvSpPr txBox="1"/>
          <p:nvPr/>
        </p:nvSpPr>
        <p:spPr>
          <a:xfrm>
            <a:off x="2152650" y="268923"/>
            <a:ext cx="9201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โรงพยาบาลอัจฉริยะ (</a:t>
            </a:r>
            <a:r>
              <a:rPr lang="en-US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Smart Hospital</a:t>
            </a:r>
            <a:r>
              <a:rPr lang="th-TH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)</a:t>
            </a: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BD22D2F8-1784-7B57-1A67-0BE728121B0E}"/>
              </a:ext>
            </a:extLst>
          </p:cNvPr>
          <p:cNvCxnSpPr>
            <a:cxnSpLocks/>
          </p:cNvCxnSpPr>
          <p:nvPr/>
        </p:nvCxnSpPr>
        <p:spPr>
          <a:xfrm>
            <a:off x="514350" y="1076325"/>
            <a:ext cx="1083945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4" descr="logo MOPH – โรงพยาบาลกงไกรลาศ">
            <a:extLst>
              <a:ext uri="{FF2B5EF4-FFF2-40B4-BE49-F238E27FC236}">
                <a16:creationId xmlns:a16="http://schemas.microsoft.com/office/drawing/2014/main" id="{5D3C0D50-C4B1-6BD8-A89D-1804D5ECA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9" y="261598"/>
            <a:ext cx="649288" cy="65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38A2C7D6-784D-24CD-748F-9C576189E35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405" t="18995" r="38594" b="34037"/>
          <a:stretch/>
        </p:blipFill>
        <p:spPr>
          <a:xfrm>
            <a:off x="727923" y="4153659"/>
            <a:ext cx="4528657" cy="2092170"/>
          </a:xfrm>
          <a:prstGeom prst="rect">
            <a:avLst/>
          </a:prstGeom>
        </p:spPr>
      </p:pic>
      <p:sp>
        <p:nvSpPr>
          <p:cNvPr id="24" name="ตัวแทนหมายเลขสไลด์ 3">
            <a:extLst>
              <a:ext uri="{FF2B5EF4-FFF2-40B4-BE49-F238E27FC236}">
                <a16:creationId xmlns:a16="http://schemas.microsoft.com/office/drawing/2014/main" id="{E570B6F0-F293-BE3C-0C08-A47B9C3DB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7D88C1B-5B3E-4D96-B70D-03F24399429E}" type="slidenum">
              <a:rPr lang="th-TH" smtClean="0"/>
              <a:pPr/>
              <a:t>7</a:t>
            </a:fld>
            <a:endParaRPr lang="th-TH" dirty="0"/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B6C8F742-F37E-8177-5994-DB2E1C94A759}"/>
              </a:ext>
            </a:extLst>
          </p:cNvPr>
          <p:cNvSpPr txBox="1"/>
          <p:nvPr/>
        </p:nvSpPr>
        <p:spPr>
          <a:xfrm>
            <a:off x="727923" y="6261913"/>
            <a:ext cx="484896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ระดับเพชร และ ทอง ต้องผ่านเกณฑ์ข้อบังคับ ด้านละ 160 คะแนน ด้วย</a:t>
            </a:r>
            <a:endParaRPr lang="th-TH" sz="1200" dirty="0"/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id="{60B8EA65-C5A6-3D3A-3071-44C2A9E6A95E}"/>
              </a:ext>
            </a:extLst>
          </p:cNvPr>
          <p:cNvSpPr txBox="1"/>
          <p:nvPr/>
        </p:nvSpPr>
        <p:spPr>
          <a:xfrm>
            <a:off x="732205" y="1282492"/>
            <a:ext cx="4524375" cy="461665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anose="02020603050405020304" pitchFamily="18" charset="-34"/>
                <a:cs typeface="JasmineUPC" panose="02020603050405020304" pitchFamily="18" charset="-34"/>
              </a:rPr>
              <a:t>โรงพยาบาลผ่านเกณฑ์ระดับเพชร 3 แห่ง</a:t>
            </a: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:a16="http://schemas.microsoft.com/office/drawing/2014/main" id="{8FD39FB3-1857-48F5-ED3F-2A66EEA43BF0}"/>
              </a:ext>
            </a:extLst>
          </p:cNvPr>
          <p:cNvSpPr txBox="1"/>
          <p:nvPr/>
        </p:nvSpPr>
        <p:spPr>
          <a:xfrm>
            <a:off x="6555349" y="1275855"/>
            <a:ext cx="4524375" cy="461665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smineUPC" panose="02020603050405020304" pitchFamily="18" charset="-34"/>
                <a:cs typeface="JasmineUPC" panose="02020603050405020304" pitchFamily="18" charset="-34"/>
              </a:rPr>
              <a:t>โรงพยาบาลผ่านเกณฑ์ระดับเงิน 18 แห่ง</a:t>
            </a: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38964AAC-D0BC-335A-575B-28C1AC46FB7D}"/>
              </a:ext>
            </a:extLst>
          </p:cNvPr>
          <p:cNvSpPr txBox="1"/>
          <p:nvPr/>
        </p:nvSpPr>
        <p:spPr>
          <a:xfrm>
            <a:off x="429198" y="3740597"/>
            <a:ext cx="5130381" cy="33855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chemeClr val="accent6">
                    <a:lumMod val="50000"/>
                  </a:schemeClr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*</a:t>
            </a:r>
            <a:r>
              <a:rPr lang="en-US" sz="1600" b="1" dirty="0">
                <a:solidFill>
                  <a:schemeClr val="accent6">
                    <a:lumMod val="50000"/>
                  </a:schemeClr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 </a:t>
            </a:r>
            <a:r>
              <a:rPr lang="th-TH" sz="1600" b="1" dirty="0">
                <a:solidFill>
                  <a:schemeClr val="accent6">
                    <a:lumMod val="50000"/>
                  </a:schemeClr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ทั้ง 3 แห่ง ผ่านการประเมินจากคณะกรรมการ ระดับเขต แล้ว</a:t>
            </a:r>
          </a:p>
        </p:txBody>
      </p:sp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id="{76500FD5-73F4-84AD-453A-908A40FCA1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656" y="1937049"/>
            <a:ext cx="4739466" cy="1779933"/>
          </a:xfrm>
          <a:prstGeom prst="rect">
            <a:avLst/>
          </a:prstGeom>
        </p:spPr>
      </p:pic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C4C8D81C-5D8D-E8CB-4B78-D8FBBB4B2A1C}"/>
              </a:ext>
            </a:extLst>
          </p:cNvPr>
          <p:cNvSpPr txBox="1"/>
          <p:nvPr/>
        </p:nvSpPr>
        <p:spPr>
          <a:xfrm>
            <a:off x="5991225" y="5050016"/>
            <a:ext cx="583882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รพ.กุดจับ ยังไม่ผ่านเกณฑ์ข้อบังคับ 2 ด้าน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th-TH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ด้านบริหารจัดการ ข้อ 2.2</a:t>
            </a:r>
            <a:r>
              <a:rPr lang="en-US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.1 </a:t>
            </a:r>
            <a:r>
              <a:rPr lang="th-TH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ชำระเงินระบบ  ออนไลน์ หรือ </a:t>
            </a:r>
            <a:r>
              <a:rPr lang="en-US" sz="1400" b="1" dirty="0" err="1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QRCode</a:t>
            </a:r>
            <a:endParaRPr lang="en-US" sz="1400" b="1" dirty="0">
              <a:solidFill>
                <a:srgbClr val="C0000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th-TH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ด้านการบริการ ข้อ 3.5 ต้องมีระบบ </a:t>
            </a:r>
            <a:r>
              <a:rPr lang="en-US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IPD Paperless</a:t>
            </a:r>
            <a:r>
              <a:rPr lang="th-TH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 อย่างน้อย 1 ระบบ</a:t>
            </a:r>
          </a:p>
        </p:txBody>
      </p:sp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CA9F12FB-5B09-ABFA-A186-D1E1605FE5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4337" y="1906446"/>
            <a:ext cx="5486400" cy="3074796"/>
          </a:xfrm>
          <a:prstGeom prst="rect">
            <a:avLst/>
          </a:prstGeom>
        </p:spPr>
      </p:pic>
      <p:sp>
        <p:nvSpPr>
          <p:cNvPr id="48" name="กล่องข้อความ 47">
            <a:extLst>
              <a:ext uri="{FF2B5EF4-FFF2-40B4-BE49-F238E27FC236}">
                <a16:creationId xmlns:a16="http://schemas.microsoft.com/office/drawing/2014/main" id="{088E9E86-FDFA-46A7-0EE9-9C6AEA838F3A}"/>
              </a:ext>
            </a:extLst>
          </p:cNvPr>
          <p:cNvSpPr txBox="1"/>
          <p:nvPr/>
        </p:nvSpPr>
        <p:spPr>
          <a:xfrm>
            <a:off x="9376584" y="5895490"/>
            <a:ext cx="24534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* </a:t>
            </a: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ข้อมูล ณ วันที่ 26 มกราคม 2567</a:t>
            </a:r>
            <a:endParaRPr lang="th-TH" sz="1200" dirty="0"/>
          </a:p>
        </p:txBody>
      </p:sp>
    </p:spTree>
    <p:extLst>
      <p:ext uri="{BB962C8B-B14F-4D97-AF65-F5344CB8AC3E}">
        <p14:creationId xmlns:p14="http://schemas.microsoft.com/office/powerpoint/2010/main" val="7757121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57F3CCE-F85D-5979-4D2E-20E6B2A1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8</a:t>
            </a:fld>
            <a:endParaRPr lang="th-TH" dirty="0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B932B2B-06A0-47E5-63B5-AFBE214C1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757" y="194722"/>
            <a:ext cx="765951" cy="717575"/>
          </a:xfrm>
          <a:prstGeom prst="rect">
            <a:avLst/>
          </a:prstGeom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7CACD551-F6AC-2288-EF05-D5420AC9EBE4}"/>
              </a:ext>
            </a:extLst>
          </p:cNvPr>
          <p:cNvSpPr txBox="1"/>
          <p:nvPr/>
        </p:nvSpPr>
        <p:spPr>
          <a:xfrm>
            <a:off x="2152650" y="268923"/>
            <a:ext cx="92011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HAIT</a:t>
            </a:r>
            <a:endParaRPr lang="th-TH" sz="3200" b="1" dirty="0"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BD22D2F8-1784-7B57-1A67-0BE728121B0E}"/>
              </a:ext>
            </a:extLst>
          </p:cNvPr>
          <p:cNvCxnSpPr>
            <a:cxnSpLocks/>
          </p:cNvCxnSpPr>
          <p:nvPr/>
        </p:nvCxnSpPr>
        <p:spPr>
          <a:xfrm>
            <a:off x="514350" y="1076325"/>
            <a:ext cx="1083945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4" descr="logo MOPH – โรงพยาบาลกงไกรลาศ">
            <a:extLst>
              <a:ext uri="{FF2B5EF4-FFF2-40B4-BE49-F238E27FC236}">
                <a16:creationId xmlns:a16="http://schemas.microsoft.com/office/drawing/2014/main" id="{5D3C0D50-C4B1-6BD8-A89D-1804D5ECA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9" y="261598"/>
            <a:ext cx="649288" cy="65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3C8288E8-5F7F-3A54-6A29-C1258E647944}"/>
              </a:ext>
            </a:extLst>
          </p:cNvPr>
          <p:cNvSpPr txBox="1"/>
          <p:nvPr/>
        </p:nvSpPr>
        <p:spPr>
          <a:xfrm>
            <a:off x="447674" y="1134924"/>
            <a:ext cx="11020425" cy="40011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การดำเนินการ เพื่อเตรียมความพร้อมขอรับรองมาตรฐาน 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HAIT</a:t>
            </a:r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 ดำเนินการตามระดับ 4 ระดับ</a:t>
            </a: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05D83203-6340-4655-BDA8-C5FE624085F0}"/>
              </a:ext>
            </a:extLst>
          </p:cNvPr>
          <p:cNvSpPr txBox="1"/>
          <p:nvPr/>
        </p:nvSpPr>
        <p:spPr>
          <a:xfrm>
            <a:off x="333375" y="1863955"/>
            <a:ext cx="5610225" cy="2677656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รพ.ทุกแห่งมีการจัดตั้งคณะทำงานเพื่อดำเนินการให้เกิดความมั่นคงปลอดภัยไซเบอร์ในโรงพยาบาล คณะทำงานควรประกอบไปด้วย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1.ผู้อำนวยการโรงพยาบาลหรือ รองผู้อำนวยการด้านสารสนเทศ (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Chief Information Officer)</a:t>
            </a: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2.หัวหน้าฝ่ายพัฒนาคุณภาพโรงพยาบาล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3.ประธานองค์กรแพทย์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4.หัวหน้าฝ่ายการพยาบาล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5.หัวหน้าฝ่ายเทคโนโลยีสารสนเทศ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6.ตัวแทนหน่วยงานฝ่ายปฏิบัติงานแผนกอื่นๆ ตามความเหมาะสม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มีหน้าที่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1.สร้างระบบความมั่นคงปลอดภัยไซเบอร์ให้เกิดขึ้นในโรงพยาบาล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2.ดูแลรักษาความมั่นคงต่อเนื่อง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3.จัดทำรายงานเพื่อส่งให้หน่วยงานต้นสังกัด และหน่วยงานที่ควบคุม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4.ประสานงานกับหน่วยงานภายนอกที่เกี่ยวข้อง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  <a:p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5.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มีคำสั่งคณะกรรมการดำเนินงานและมีการกำหนดนโยบายการพัฒนาฯ  ติดประกาศอย่างชัดเจน </a:t>
            </a:r>
            <a:endParaRPr lang="th-TH" sz="1200" dirty="0">
              <a:solidFill>
                <a:srgbClr val="002060"/>
              </a:solidFill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067BECE2-DC30-E906-350F-7C94DB7E2449}"/>
              </a:ext>
            </a:extLst>
          </p:cNvPr>
          <p:cNvSpPr txBox="1"/>
          <p:nvPr/>
        </p:nvSpPr>
        <p:spPr>
          <a:xfrm>
            <a:off x="266700" y="1556178"/>
            <a:ext cx="7981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ระดับ 1</a:t>
            </a:r>
            <a:endParaRPr lang="th-TH" sz="1400" dirty="0">
              <a:solidFill>
                <a:srgbClr val="C00000"/>
              </a:solidFill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5C857AA2-E25C-D6BF-DFE5-09C16C30CC68}"/>
              </a:ext>
            </a:extLst>
          </p:cNvPr>
          <p:cNvSpPr txBox="1"/>
          <p:nvPr/>
        </p:nvSpPr>
        <p:spPr>
          <a:xfrm>
            <a:off x="333375" y="4923196"/>
            <a:ext cx="5610225" cy="1384995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1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. IT Master Plan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แผน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IT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สอดคล้องกับแผนโรงพยาบาลตอบสนองยุทธศาสตร์หลักของโรงพยาบาลมีกระบวนการ พัฒนาแผนที่ได้มาตรฐาน</a:t>
            </a:r>
          </a:p>
          <a:p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2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.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IT Risk Management System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มีการประเมินความเสี่ยงในระบบ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IT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ดำเนินการจัดการความเสี่ยงจนประเมินได้ว่าความเสี่ยงลดลง</a:t>
            </a:r>
          </a:p>
          <a:p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3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.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Service Desk, Service Level Agreement, Incident and Problem Management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มีการจัดการ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service desk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มีการประกาศ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SLA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ในเรื่องที่สำคัญอย่างยิ่งสำหรับผู้ใช้ระบบ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IT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มีระบบเก็บข้อมูล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IT Activity and Incident Report and Monitoring</a:t>
            </a:r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id="{11E9482F-FB1F-3023-F072-45ACEB303012}"/>
              </a:ext>
            </a:extLst>
          </p:cNvPr>
          <p:cNvSpPr txBox="1"/>
          <p:nvPr/>
        </p:nvSpPr>
        <p:spPr>
          <a:xfrm>
            <a:off x="312364" y="4615419"/>
            <a:ext cx="7981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ระดับ 2</a:t>
            </a:r>
            <a:endParaRPr lang="th-TH" sz="1400" dirty="0">
              <a:solidFill>
                <a:srgbClr val="C00000"/>
              </a:solidFill>
            </a:endParaRP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:a16="http://schemas.microsoft.com/office/drawing/2014/main" id="{415C5B92-EC18-85A6-9195-434EF957A6D0}"/>
              </a:ext>
            </a:extLst>
          </p:cNvPr>
          <p:cNvSpPr txBox="1"/>
          <p:nvPr/>
        </p:nvSpPr>
        <p:spPr>
          <a:xfrm>
            <a:off x="6248400" y="1858767"/>
            <a:ext cx="5610225" cy="2308324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1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. Information Security Management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มีนโยบายและระเบียบปฏิบัติด้านความมั่นคงในระบบ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IT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ผู้ที่เกี่ยวข้องรับทราบเข้าใจ และปฏิบัติตามระเบียบปฏิบัติอย่างเคร่งครัด มีการจัดการ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Data Center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อย่างมีระบบ</a:t>
            </a:r>
          </a:p>
          <a:p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2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.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Clinical Data Quality Control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มีการเก็บข้อมูลประวัติ ผลการตรวจร่างกาย คำวินิจฉัยโรค </a:t>
            </a:r>
            <a:r>
              <a:rPr lang="th-TH" sz="1200" dirty="0" err="1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การทำ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หัตถการ การให้ยา การรักษา และรหัส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ICD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ของผู้ป่วยนอกและผู้ป่วยในทุกราย ไม่น้อยกว่าร้อยละ 80</a:t>
            </a:r>
          </a:p>
          <a:p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มีระบบตรวจสอบคุณภาพความครบถ้วนและความถูกต้องของข้อมูล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OPD,IPD</a:t>
            </a:r>
          </a:p>
          <a:p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3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. Software Development Quality Control (if available)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มีกระบวนการและเอกสารการวิเคราะห์และออกแบบระบบที่สำคัญในโปรแกรมที่พัฒนาเอง ไม่น้อยกว่าร้อยละ 80</a:t>
            </a:r>
          </a:p>
          <a:p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4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.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Capacity Management and Change Management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มีการวิเคราะห์สถานการณ์ปัจจุบันและ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Gap Analysis,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มีการจัดทำแผนเพิ่มศักยภาพด้าน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Hardware,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Software,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Network, People ware </a:t>
            </a:r>
            <a:r>
              <a:rPr lang="th-TH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มีการกำหนดสมรรถนะที่จำเป็นของบุคลากรสำคัญในฝ่าย </a:t>
            </a:r>
            <a:r>
              <a:rPr lang="en-US" sz="1200" dirty="0">
                <a:solidFill>
                  <a:srgbClr val="002060"/>
                </a:solidFill>
                <a:effectLst/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IT</a:t>
            </a: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B2340276-E525-25F9-70CE-967D077B1067}"/>
              </a:ext>
            </a:extLst>
          </p:cNvPr>
          <p:cNvSpPr txBox="1"/>
          <p:nvPr/>
        </p:nvSpPr>
        <p:spPr>
          <a:xfrm>
            <a:off x="6248400" y="1556178"/>
            <a:ext cx="7981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ระดับ 3</a:t>
            </a:r>
            <a:endParaRPr lang="th-TH" sz="1400" dirty="0">
              <a:solidFill>
                <a:srgbClr val="C00000"/>
              </a:solidFill>
            </a:endParaRPr>
          </a:p>
        </p:txBody>
      </p:sp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D45C077C-5379-0C88-BB3B-87CD21701375}"/>
              </a:ext>
            </a:extLst>
          </p:cNvPr>
          <p:cNvSpPr txBox="1"/>
          <p:nvPr/>
        </p:nvSpPr>
        <p:spPr>
          <a:xfrm>
            <a:off x="6246408" y="4554466"/>
            <a:ext cx="5610225" cy="646331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ยื่นขอรับรอง </a:t>
            </a:r>
            <a:r>
              <a:rPr lang="en-US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HAIT </a:t>
            </a:r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หมายถึง โรงพยาบาลดำเนินกระบวนการยื่นขอรับรอง </a:t>
            </a:r>
            <a:r>
              <a:rPr lang="en-US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HAIT </a:t>
            </a:r>
            <a:r>
              <a:rPr lang="th-TH" sz="1200" dirty="0">
                <a:solidFill>
                  <a:srgbClr val="002060"/>
                </a:solidFill>
                <a:latin typeface="Leelawadee" panose="020B0502040204020203" pitchFamily="34" charset="-34"/>
                <a:ea typeface="Times New Roman" panose="02020603050405020304" pitchFamily="18" charset="0"/>
                <a:cs typeface="Leelawadee" panose="020B0502040204020203" pitchFamily="34" charset="-34"/>
              </a:rPr>
              <a:t>ตามขั้นตอนและได้รับการตรวจเยี่ยม หรือ ตรวจประเมินอย่างน้อย 1 ครั้ง ภายในปีงบประมาณ 2567 ทุกระดับการรับรอง</a:t>
            </a:r>
            <a:endParaRPr lang="en-US" sz="1200" dirty="0">
              <a:solidFill>
                <a:srgbClr val="002060"/>
              </a:solidFill>
              <a:effectLst/>
              <a:latin typeface="Leelawadee" panose="020B0502040204020203" pitchFamily="34" charset="-34"/>
              <a:ea typeface="Times New Roman" panose="02020603050405020304" pitchFamily="18" charset="0"/>
              <a:cs typeface="Leelawadee" panose="020B0502040204020203" pitchFamily="34" charset="-34"/>
            </a:endParaRPr>
          </a:p>
        </p:txBody>
      </p:sp>
      <p:sp>
        <p:nvSpPr>
          <p:cNvPr id="36" name="กล่องข้อความ 35">
            <a:extLst>
              <a:ext uri="{FF2B5EF4-FFF2-40B4-BE49-F238E27FC236}">
                <a16:creationId xmlns:a16="http://schemas.microsoft.com/office/drawing/2014/main" id="{F7CC94EC-D3D3-BDEB-2FF7-0FEFD1F5573A}"/>
              </a:ext>
            </a:extLst>
          </p:cNvPr>
          <p:cNvSpPr txBox="1"/>
          <p:nvPr/>
        </p:nvSpPr>
        <p:spPr>
          <a:xfrm>
            <a:off x="6246408" y="4260420"/>
            <a:ext cx="79810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ระดับ </a:t>
            </a:r>
            <a:r>
              <a:rPr lang="en-US" sz="1400" b="1" dirty="0">
                <a:solidFill>
                  <a:srgbClr val="C0000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4</a:t>
            </a:r>
            <a:endParaRPr lang="th-TH" sz="1400" dirty="0">
              <a:solidFill>
                <a:srgbClr val="C00000"/>
              </a:solidFill>
            </a:endParaRPr>
          </a:p>
        </p:txBody>
      </p:sp>
      <p:sp>
        <p:nvSpPr>
          <p:cNvPr id="44" name="กล่องข้อความ 43">
            <a:extLst>
              <a:ext uri="{FF2B5EF4-FFF2-40B4-BE49-F238E27FC236}">
                <a16:creationId xmlns:a16="http://schemas.microsoft.com/office/drawing/2014/main" id="{CEF2B3C6-6AC8-FE1F-1D95-77EF5B00897A}"/>
              </a:ext>
            </a:extLst>
          </p:cNvPr>
          <p:cNvSpPr txBox="1"/>
          <p:nvPr/>
        </p:nvSpPr>
        <p:spPr>
          <a:xfrm>
            <a:off x="6875057" y="5336888"/>
            <a:ext cx="408622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ukhumvit Set" panose="02000506000000020004" pitchFamily="2" charset="-34"/>
                <a:cs typeface="Sukhumvit Set" panose="02000506000000020004" pitchFamily="2" charset="-34"/>
              </a:rPr>
              <a:t>- โรงพยาบาลสมเด็จพระยุพราชบ้านดุง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ukhumvit Set" panose="02000506000000020004" pitchFamily="2" charset="-34"/>
                <a:cs typeface="Sukhumvit Set" panose="02000506000000020004" pitchFamily="2" charset="-34"/>
              </a:rPr>
              <a:t>- โรงพยาบาลกุมภวาปี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Sukhumvit Set" panose="02000506000000020004" pitchFamily="2" charset="-34"/>
                <a:cs typeface="Sukhumvit Set" panose="02000506000000020004" pitchFamily="2" charset="-34"/>
              </a:rPr>
              <a:t>- โรงพยาบาลหนองหาน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1B061A85-F87A-5C23-8D94-448E73E99583}"/>
              </a:ext>
            </a:extLst>
          </p:cNvPr>
          <p:cNvSpPr txBox="1"/>
          <p:nvPr/>
        </p:nvSpPr>
        <p:spPr>
          <a:xfrm>
            <a:off x="6875057" y="6219835"/>
            <a:ext cx="408622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ukhumvit Set" panose="02000506000000020004" pitchFamily="2" charset="-34"/>
                <a:cs typeface="Sukhumvit Set" panose="02000506000000020004" pitchFamily="2" charset="-34"/>
              </a:rPr>
              <a:t>* อยู่ระหว่างดำเนินการ เตรียมการ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872832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257F3CCE-F85D-5979-4D2E-20E6B2A1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88C1B-5B3E-4D96-B70D-03F24399429E}" type="slidenum">
              <a:rPr lang="th-TH" smtClean="0"/>
              <a:pPr/>
              <a:t>9</a:t>
            </a:fld>
            <a:endParaRPr lang="th-TH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B932B2B-06A0-47E5-63B5-AFBE214C1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757" y="194722"/>
            <a:ext cx="765951" cy="717575"/>
          </a:xfrm>
          <a:prstGeom prst="rect">
            <a:avLst/>
          </a:prstGeom>
        </p:spPr>
      </p:pic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7CACD551-F6AC-2288-EF05-D5420AC9EBE4}"/>
              </a:ext>
            </a:extLst>
          </p:cNvPr>
          <p:cNvSpPr txBox="1"/>
          <p:nvPr/>
        </p:nvSpPr>
        <p:spPr>
          <a:xfrm>
            <a:off x="2965465" y="281163"/>
            <a:ext cx="8825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การเชื่อมโยงข้อมูลประวิติสุขภาพ (</a:t>
            </a:r>
            <a:r>
              <a:rPr lang="en-US" sz="32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MOPH PHR)</a:t>
            </a:r>
            <a:endParaRPr lang="th-TH" sz="3200" b="1" dirty="0"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cxnSp>
        <p:nvCxnSpPr>
          <p:cNvPr id="3" name="ตัวเชื่อมต่อตรง 2">
            <a:extLst>
              <a:ext uri="{FF2B5EF4-FFF2-40B4-BE49-F238E27FC236}">
                <a16:creationId xmlns:a16="http://schemas.microsoft.com/office/drawing/2014/main" id="{BD22D2F8-1784-7B57-1A67-0BE728121B0E}"/>
              </a:ext>
            </a:extLst>
          </p:cNvPr>
          <p:cNvCxnSpPr>
            <a:cxnSpLocks/>
          </p:cNvCxnSpPr>
          <p:nvPr/>
        </p:nvCxnSpPr>
        <p:spPr>
          <a:xfrm>
            <a:off x="514350" y="1076325"/>
            <a:ext cx="1083945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4" descr="logo MOPH – โรงพยาบาลกงไกรลาศ">
            <a:extLst>
              <a:ext uri="{FF2B5EF4-FFF2-40B4-BE49-F238E27FC236}">
                <a16:creationId xmlns:a16="http://schemas.microsoft.com/office/drawing/2014/main" id="{5D3C0D50-C4B1-6BD8-A89D-1804D5ECA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9" y="261598"/>
            <a:ext cx="649288" cy="65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11D2A1CF-0DD5-0C67-5F80-A48AE2069521}"/>
              </a:ext>
            </a:extLst>
          </p:cNvPr>
          <p:cNvSpPr txBox="1"/>
          <p:nvPr/>
        </p:nvSpPr>
        <p:spPr>
          <a:xfrm>
            <a:off x="511999" y="5781675"/>
            <a:ext cx="24534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* </a:t>
            </a: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ข้อมูล ณ วันที่ 26 มกราคม 2567</a:t>
            </a:r>
            <a:endParaRPr lang="th-TH" sz="1200" dirty="0"/>
          </a:p>
        </p:txBody>
      </p:sp>
      <p:sp>
        <p:nvSpPr>
          <p:cNvPr id="5" name="TextBox 1">
            <a:extLst>
              <a:ext uri="{FF2B5EF4-FFF2-40B4-BE49-F238E27FC236}">
                <a16:creationId xmlns:a16="http://schemas.microsoft.com/office/drawing/2014/main" id="{04D968DF-11DC-247F-B417-EF9FD5E2198B}"/>
              </a:ext>
            </a:extLst>
          </p:cNvPr>
          <p:cNvSpPr txBox="1"/>
          <p:nvPr/>
        </p:nvSpPr>
        <p:spPr>
          <a:xfrm>
            <a:off x="366612" y="1198135"/>
            <a:ext cx="39863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>
              <a:buFont typeface="Arial" panose="020B0604020202020204" pitchFamily="34" charset="0"/>
              <a:buChar char="•"/>
            </a:pPr>
            <a:r>
              <a:rPr lang="th-TH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การส่งข้อมูลเข้าระบบ </a:t>
            </a:r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MOPH PHR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4" name="ตาราง 23">
            <a:extLst>
              <a:ext uri="{FF2B5EF4-FFF2-40B4-BE49-F238E27FC236}">
                <a16:creationId xmlns:a16="http://schemas.microsoft.com/office/drawing/2014/main" id="{D98015F5-E47F-8612-8BC6-AE7D106D1E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307062"/>
              </p:ext>
            </p:extLst>
          </p:nvPr>
        </p:nvGraphicFramePr>
        <p:xfrm>
          <a:off x="376138" y="2096336"/>
          <a:ext cx="5733180" cy="9144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04105">
                  <a:extLst>
                    <a:ext uri="{9D8B030D-6E8A-4147-A177-3AD203B41FA5}">
                      <a16:colId xmlns:a16="http://schemas.microsoft.com/office/drawing/2014/main" val="2243690668"/>
                    </a:ext>
                  </a:extLst>
                </a:gridCol>
                <a:gridCol w="1495425">
                  <a:extLst>
                    <a:ext uri="{9D8B030D-6E8A-4147-A177-3AD203B41FA5}">
                      <a16:colId xmlns:a16="http://schemas.microsoft.com/office/drawing/2014/main" val="1986326165"/>
                    </a:ext>
                  </a:extLst>
                </a:gridCol>
                <a:gridCol w="1419225">
                  <a:extLst>
                    <a:ext uri="{9D8B030D-6E8A-4147-A177-3AD203B41FA5}">
                      <a16:colId xmlns:a16="http://schemas.microsoft.com/office/drawing/2014/main" val="1594906229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25993605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หน่วยบริการ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ทั้งหมด</a:t>
                      </a:r>
                      <a:r>
                        <a:rPr lang="en-US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แห่ง</a:t>
                      </a:r>
                      <a:r>
                        <a:rPr lang="en-US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th-TH" sz="2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ส่งข้อมูล(แห่ง)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</a:p>
                  </a:txBody>
                  <a:tcPr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54340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โรงพยาบาล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21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400" b="1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4889959"/>
                  </a:ext>
                </a:extLst>
              </a:tr>
            </a:tbl>
          </a:graphicData>
        </a:graphic>
      </p:graphicFrame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A61C376E-484D-90C7-857F-3125BBEC7491}"/>
              </a:ext>
            </a:extLst>
          </p:cNvPr>
          <p:cNvSpPr txBox="1"/>
          <p:nvPr/>
        </p:nvSpPr>
        <p:spPr>
          <a:xfrm>
            <a:off x="642159" y="3090643"/>
            <a:ext cx="4213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ปริมาณข้อมูลทั้งหมด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14,599,605 Record(s)</a:t>
            </a:r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F5185304-3C82-1DDD-AC9B-74639ABD541D}"/>
              </a:ext>
            </a:extLst>
          </p:cNvPr>
          <p:cNvSpPr txBox="1"/>
          <p:nvPr/>
        </p:nvSpPr>
        <p:spPr>
          <a:xfrm>
            <a:off x="642159" y="1579100"/>
            <a:ext cx="6462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ทุกโรงพยาบาลเชื่อมโยงข้อมูลได้ ร้อยละ 100</a:t>
            </a: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F3F67239-01EB-019A-56B9-5674B9FE42E0}"/>
              </a:ext>
            </a:extLst>
          </p:cNvPr>
          <p:cNvSpPr txBox="1"/>
          <p:nvPr/>
        </p:nvSpPr>
        <p:spPr>
          <a:xfrm>
            <a:off x="514350" y="3720038"/>
            <a:ext cx="5305354" cy="19389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ข้อมูลประวัติสุขภาพที่คืนผ่านระบบ </a:t>
            </a:r>
            <a:r>
              <a:rPr 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PHR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ทั้งหมด 8 รายการ</a:t>
            </a:r>
            <a:endParaRPr lang="th-TH" sz="2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ข้อมูลทั่วไปและสิทธิ์ผู้ป่วย  	- ข้อมูล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Lab</a:t>
            </a:r>
            <a:endParaRPr lang="th-TH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Vital Sign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		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ข้อมูลแพ้ยา</a:t>
            </a:r>
            <a:endParaRPr lang="en-US" sz="2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ข้อมูลการวินิจฉัย 		- ข้อมูลวัคซีน</a:t>
            </a:r>
          </a:p>
          <a:p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ข้อมูลการสั่งยา  		- ข้อมูลหมู่เลือด</a:t>
            </a:r>
            <a:endParaRPr lang="th-TH" sz="24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extBox 1">
            <a:extLst>
              <a:ext uri="{FF2B5EF4-FFF2-40B4-BE49-F238E27FC236}">
                <a16:creationId xmlns:a16="http://schemas.microsoft.com/office/drawing/2014/main" id="{19E2F892-7348-D926-40DC-EC7383C17BBF}"/>
              </a:ext>
            </a:extLst>
          </p:cNvPr>
          <p:cNvSpPr txBox="1"/>
          <p:nvPr/>
        </p:nvSpPr>
        <p:spPr>
          <a:xfrm>
            <a:off x="6617443" y="1195681"/>
            <a:ext cx="49323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3525" indent="-263525">
              <a:buFont typeface="Arial" panose="020B0604020202020204" pitchFamily="34" charset="0"/>
              <a:buChar char="•"/>
            </a:pPr>
            <a:r>
              <a:rPr lang="th-TH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การเข้าใช้งานระบบ </a:t>
            </a:r>
            <a:r>
              <a:rPr lang="en-U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MOPH PHR Viewer </a:t>
            </a:r>
            <a:r>
              <a:rPr lang="th-TH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สำหรับแพทย์เพื่อดูประวัติผู้ป่วย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กล่องข้อความ 33">
            <a:extLst>
              <a:ext uri="{FF2B5EF4-FFF2-40B4-BE49-F238E27FC236}">
                <a16:creationId xmlns:a16="http://schemas.microsoft.com/office/drawing/2014/main" id="{3C86CD01-1FA8-937D-89BC-08B2B266E6BC}"/>
              </a:ext>
            </a:extLst>
          </p:cNvPr>
          <p:cNvSpPr txBox="1"/>
          <p:nvPr/>
        </p:nvSpPr>
        <p:spPr>
          <a:xfrm>
            <a:off x="6886575" y="2040765"/>
            <a:ext cx="479107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https://phr1.moph.go.th/phr</a:t>
            </a:r>
            <a:endParaRPr lang="th-TH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74F94C7-8A3C-D3D9-4658-D20D2E69EC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4321" y="2621026"/>
            <a:ext cx="5163329" cy="2087187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47" name="รูปภาพ 46">
            <a:extLst>
              <a:ext uri="{FF2B5EF4-FFF2-40B4-BE49-F238E27FC236}">
                <a16:creationId xmlns:a16="http://schemas.microsoft.com/office/drawing/2014/main" id="{091C9465-5A41-D98B-E269-D906A059F0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2298" y="4617685"/>
            <a:ext cx="4505325" cy="208268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026" name="Picture 2" descr="หมอพร้อม | Nonthaburi">
            <a:extLst>
              <a:ext uri="{FF2B5EF4-FFF2-40B4-BE49-F238E27FC236}">
                <a16:creationId xmlns:a16="http://schemas.microsoft.com/office/drawing/2014/main" id="{14EC4ACC-9C43-1954-B21B-ED0B56B6E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708" y="158414"/>
            <a:ext cx="795266" cy="795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057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A552A98-62CE-C6C0-EEB1-AB187D2B0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69646"/>
            <a:ext cx="2743200" cy="365125"/>
          </a:xfrm>
        </p:spPr>
        <p:txBody>
          <a:bodyPr/>
          <a:lstStyle/>
          <a:p>
            <a:fld id="{17D88C1B-5B3E-4D96-B70D-03F24399429E}" type="slidenum">
              <a:rPr lang="th-TH" smtClean="0"/>
              <a:pPr/>
              <a:t>10</a:t>
            </a:fld>
            <a:endParaRPr lang="th-TH"/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03762B52-4D23-3C44-85DB-FBB61484541C}"/>
              </a:ext>
            </a:extLst>
          </p:cNvPr>
          <p:cNvSpPr txBox="1"/>
          <p:nvPr/>
        </p:nvSpPr>
        <p:spPr>
          <a:xfrm>
            <a:off x="2152650" y="268923"/>
            <a:ext cx="45053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latin typeface="Sukhumvit Set" panose="02000506000000020004" pitchFamily="2" charset="-34"/>
                <a:cs typeface="Sukhumvit Set" panose="02000506000000020004" pitchFamily="2" charset="-34"/>
              </a:rPr>
              <a:t>Cyber Security</a:t>
            </a:r>
            <a:endParaRPr lang="th-TH" sz="3600" b="1" dirty="0"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cxnSp>
        <p:nvCxnSpPr>
          <p:cNvPr id="7" name="ตัวเชื่อมต่อตรง 6">
            <a:extLst>
              <a:ext uri="{FF2B5EF4-FFF2-40B4-BE49-F238E27FC236}">
                <a16:creationId xmlns:a16="http://schemas.microsoft.com/office/drawing/2014/main" id="{03745B4F-3915-67B0-01D7-711E7617A5A8}"/>
              </a:ext>
            </a:extLst>
          </p:cNvPr>
          <p:cNvCxnSpPr>
            <a:cxnSpLocks/>
          </p:cNvCxnSpPr>
          <p:nvPr/>
        </p:nvCxnSpPr>
        <p:spPr>
          <a:xfrm>
            <a:off x="514350" y="1076325"/>
            <a:ext cx="1083945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B897DDD3-C1C2-2198-05CC-C1252466D965}"/>
              </a:ext>
            </a:extLst>
          </p:cNvPr>
          <p:cNvSpPr txBox="1"/>
          <p:nvPr/>
        </p:nvSpPr>
        <p:spPr>
          <a:xfrm>
            <a:off x="642159" y="1274644"/>
            <a:ext cx="4711685" cy="7078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โรงพยาบาลทุกแห่งดำเนินการตามมาตรการ</a:t>
            </a:r>
          </a:p>
          <a:p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การสำรองข้อมูลขั้นพื้นฐาน 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3-2-1-1</a:t>
            </a:r>
            <a:endParaRPr lang="th-TH" sz="2000" b="1" dirty="0">
              <a:solidFill>
                <a:srgbClr val="00206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pic>
        <p:nvPicPr>
          <p:cNvPr id="1026" name="Picture 2" descr="Security - Free security icons">
            <a:extLst>
              <a:ext uri="{FF2B5EF4-FFF2-40B4-BE49-F238E27FC236}">
                <a16:creationId xmlns:a16="http://schemas.microsoft.com/office/drawing/2014/main" id="{33130F75-8A91-7DB0-7D17-2C6E31E655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8743" y="265966"/>
            <a:ext cx="649288" cy="64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ogo MOPH – โรงพยาบาลกงไกรลาศ">
            <a:extLst>
              <a:ext uri="{FF2B5EF4-FFF2-40B4-BE49-F238E27FC236}">
                <a16:creationId xmlns:a16="http://schemas.microsoft.com/office/drawing/2014/main" id="{412A24FA-98F9-327E-6797-2D2CEF5726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159" y="261598"/>
            <a:ext cx="649288" cy="65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6ABF71BB-C714-B53D-080A-FE85050AE3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159" y="2024408"/>
            <a:ext cx="4797725" cy="3048914"/>
          </a:xfrm>
          <a:prstGeom prst="rect">
            <a:avLst/>
          </a:prstGeom>
        </p:spPr>
      </p:pic>
      <p:graphicFrame>
        <p:nvGraphicFramePr>
          <p:cNvPr id="18" name="ตาราง 17">
            <a:extLst>
              <a:ext uri="{FF2B5EF4-FFF2-40B4-BE49-F238E27FC236}">
                <a16:creationId xmlns:a16="http://schemas.microsoft.com/office/drawing/2014/main" id="{E96244DD-FA23-10B6-66F7-117300F742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7160546"/>
              </p:ext>
            </p:extLst>
          </p:nvPr>
        </p:nvGraphicFramePr>
        <p:xfrm>
          <a:off x="642159" y="5227102"/>
          <a:ext cx="4631442" cy="88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0810">
                  <a:extLst>
                    <a:ext uri="{9D8B030D-6E8A-4147-A177-3AD203B41FA5}">
                      <a16:colId xmlns:a16="http://schemas.microsoft.com/office/drawing/2014/main" val="2305351055"/>
                    </a:ext>
                  </a:extLst>
                </a:gridCol>
                <a:gridCol w="1514475">
                  <a:extLst>
                    <a:ext uri="{9D8B030D-6E8A-4147-A177-3AD203B41FA5}">
                      <a16:colId xmlns:a16="http://schemas.microsoft.com/office/drawing/2014/main" val="1134077707"/>
                    </a:ext>
                  </a:extLst>
                </a:gridCol>
                <a:gridCol w="1596157">
                  <a:extLst>
                    <a:ext uri="{9D8B030D-6E8A-4147-A177-3AD203B41FA5}">
                      <a16:colId xmlns:a16="http://schemas.microsoft.com/office/drawing/2014/main" val="7696573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โรงพยาบาลทั้งหมด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ดำเนินการได้แล้ว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อยู่ระหว่างดำเนินการ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4331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21 แห่ง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7 แห่ง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rgbClr val="C00000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14 แห่ง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7748951"/>
                  </a:ext>
                </a:extLst>
              </a:tr>
            </a:tbl>
          </a:graphicData>
        </a:graphic>
      </p:graphicFrame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F1555FF7-1D2D-C71A-21EC-78443970D743}"/>
              </a:ext>
            </a:extLst>
          </p:cNvPr>
          <p:cNvSpPr txBox="1"/>
          <p:nvPr/>
        </p:nvSpPr>
        <p:spPr>
          <a:xfrm>
            <a:off x="6096000" y="1274644"/>
            <a:ext cx="5480043" cy="7078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สำรวจความต้องการใช้งาน 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Software </a:t>
            </a:r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ถูกลิขสิทธิ์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 (</a:t>
            </a:r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ภาพรวมทั้งจังหวัด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)</a:t>
            </a:r>
            <a:endParaRPr lang="th-TH" sz="2000" b="1" dirty="0">
              <a:solidFill>
                <a:srgbClr val="00206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graphicFrame>
        <p:nvGraphicFramePr>
          <p:cNvPr id="20" name="ตาราง 19">
            <a:extLst>
              <a:ext uri="{FF2B5EF4-FFF2-40B4-BE49-F238E27FC236}">
                <a16:creationId xmlns:a16="http://schemas.microsoft.com/office/drawing/2014/main" id="{97E9EB70-B064-9D70-C411-42C51DF551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432773"/>
              </p:ext>
            </p:extLst>
          </p:nvPr>
        </p:nvGraphicFramePr>
        <p:xfrm>
          <a:off x="6172201" y="2044788"/>
          <a:ext cx="5403842" cy="198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9617">
                  <a:extLst>
                    <a:ext uri="{9D8B030D-6E8A-4147-A177-3AD203B41FA5}">
                      <a16:colId xmlns:a16="http://schemas.microsoft.com/office/drawing/2014/main" val="2305351055"/>
                    </a:ext>
                  </a:extLst>
                </a:gridCol>
                <a:gridCol w="1533525">
                  <a:extLst>
                    <a:ext uri="{9D8B030D-6E8A-4147-A177-3AD203B41FA5}">
                      <a16:colId xmlns:a16="http://schemas.microsoft.com/office/drawing/2014/main" val="1134077707"/>
                    </a:ext>
                  </a:extLst>
                </a:gridCol>
                <a:gridCol w="1790700">
                  <a:extLst>
                    <a:ext uri="{9D8B030D-6E8A-4147-A177-3AD203B41FA5}">
                      <a16:colId xmlns:a16="http://schemas.microsoft.com/office/drawing/2014/main" val="7696573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ประเภท </a:t>
                      </a:r>
                      <a:r>
                        <a:rPr lang="en-US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Software</a:t>
                      </a:r>
                      <a:endParaRPr lang="th-TH" sz="1400" dirty="0"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จำนวน </a:t>
                      </a:r>
                      <a:r>
                        <a:rPr lang="en-US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License(s)</a:t>
                      </a:r>
                      <a:endParaRPr lang="th-TH" sz="1400" dirty="0"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ประมาณการราคา (บาท)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43319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Microsoft Windows</a:t>
                      </a:r>
                      <a:endParaRPr lang="th-TH" sz="1400" b="1" dirty="0"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  <a:p>
                      <a:pPr algn="ctr"/>
                      <a:r>
                        <a:rPr lang="th-TH" sz="12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(ราคากลาง 4,200 บาท)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,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246</a:t>
                      </a:r>
                      <a:endParaRPr lang="th-TH" sz="1400" b="1" dirty="0">
                        <a:solidFill>
                          <a:schemeClr val="tx1"/>
                        </a:solidFill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5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,233,200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77489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Microsoft Office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(ราคากลาง 4,</a:t>
                      </a:r>
                      <a:r>
                        <a:rPr lang="en-US" sz="12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5</a:t>
                      </a:r>
                      <a:r>
                        <a:rPr lang="th-TH" sz="12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00 บาท)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1,208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5,436,000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604427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Antivirus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(</a:t>
                      </a:r>
                      <a:r>
                        <a:rPr lang="th-TH" sz="12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ราคากลาง 700 บาท</a:t>
                      </a:r>
                      <a:r>
                        <a:rPr lang="en-US" sz="1200" b="1" dirty="0"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)</a:t>
                      </a:r>
                      <a:endParaRPr lang="th-TH" sz="1200" b="1" dirty="0">
                        <a:latin typeface="Sukhumvit Set" panose="02000506000000020004" pitchFamily="2" charset="-34"/>
                        <a:cs typeface="Sukhumvit Set" panose="02000506000000020004" pitchFamily="2" charset="-34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5,335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3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Sukhumvit Set" panose="02000506000000020004" pitchFamily="2" charset="-34"/>
                          <a:cs typeface="Sukhumvit Set" panose="02000506000000020004" pitchFamily="2" charset="-34"/>
                        </a:rPr>
                        <a:t>,734,500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9565291"/>
                  </a:ext>
                </a:extLst>
              </a:tr>
            </a:tbl>
          </a:graphicData>
        </a:graphic>
      </p:graphicFrame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CC6C2616-7392-9FCE-7CF4-3125B0B3E4B1}"/>
              </a:ext>
            </a:extLst>
          </p:cNvPr>
          <p:cNvSpPr txBox="1"/>
          <p:nvPr/>
        </p:nvSpPr>
        <p:spPr>
          <a:xfrm>
            <a:off x="642159" y="6131382"/>
            <a:ext cx="245346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* </a:t>
            </a: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ข้อมูล ณ วันที่ 26 มกราคม 2567</a:t>
            </a:r>
            <a:endParaRPr lang="th-TH" sz="1200" dirty="0"/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6DBB752E-A947-CBFA-C314-E4E89B294F6C}"/>
              </a:ext>
            </a:extLst>
          </p:cNvPr>
          <p:cNvSpPr txBox="1"/>
          <p:nvPr/>
        </p:nvSpPr>
        <p:spPr>
          <a:xfrm>
            <a:off x="6096000" y="4095355"/>
            <a:ext cx="58864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ข้อมูล ณ วันที่ 26 มกราคม 2567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อ้างอิงเกณฑ์ราคากลาง กระทรวงดิจิทัลเพื่อเศรษฐกิจและสังคม ฉบับเดือน มีนาคม 2566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2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หน่วยงานที่ตอบแบบสอบถามแล้ว  53 หน่วย จากทั้งหมด 232 หน่วย</a:t>
            </a:r>
            <a:endParaRPr lang="th-TH" sz="1200" dirty="0"/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55A6FBD9-A134-A0E3-427B-92960A802BB1}"/>
              </a:ext>
            </a:extLst>
          </p:cNvPr>
          <p:cNvSpPr txBox="1"/>
          <p:nvPr/>
        </p:nvSpPr>
        <p:spPr>
          <a:xfrm>
            <a:off x="6096000" y="4758972"/>
            <a:ext cx="4797726" cy="7078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สามารถแจ้งข้อมูลสำรวจความต้องการได้ที่ </a:t>
            </a:r>
            <a:r>
              <a:rPr lang="en-US" sz="2000" b="1" dirty="0">
                <a:solidFill>
                  <a:srgbClr val="002060"/>
                </a:solidFill>
                <a:latin typeface="Sukhumvit Set" panose="02000506000000020004" pitchFamily="2" charset="-34"/>
                <a:cs typeface="Sukhumvit Set" panose="02000506000000020004" pitchFamily="2" charset="-34"/>
              </a:rPr>
              <a:t>: https://forms.gle/8Ug8wzJ2skPyc8868</a:t>
            </a:r>
            <a:endParaRPr lang="th-TH" sz="2000" b="1" dirty="0">
              <a:solidFill>
                <a:srgbClr val="002060"/>
              </a:solidFill>
              <a:latin typeface="Sukhumvit Set" panose="02000506000000020004" pitchFamily="2" charset="-34"/>
              <a:cs typeface="Sukhumvit Set" panose="02000506000000020004" pitchFamily="2" charset="-34"/>
            </a:endParaRPr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9EC698A7-45D9-D141-22CC-3DB5B3CC68E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589" y="5555670"/>
            <a:ext cx="1120864" cy="1120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0042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AAD721-A84B-40E5-B90F-CBCA7155D3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33" y="2748645"/>
            <a:ext cx="3382392" cy="95106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F7C076-B185-4DEC-9BE0-E16E317429E0}"/>
              </a:ext>
            </a:extLst>
          </p:cNvPr>
          <p:cNvSpPr txBox="1"/>
          <p:nvPr/>
        </p:nvSpPr>
        <p:spPr>
          <a:xfrm>
            <a:off x="5926895" y="2901009"/>
            <a:ext cx="10746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สวัสดี</a:t>
            </a:r>
          </a:p>
        </p:txBody>
      </p:sp>
      <p:sp>
        <p:nvSpPr>
          <p:cNvPr id="6" name="ตัวแทนหมายเลขสไลด์ 10">
            <a:extLst>
              <a:ext uri="{FF2B5EF4-FFF2-40B4-BE49-F238E27FC236}">
                <a16:creationId xmlns:a16="http://schemas.microsoft.com/office/drawing/2014/main" id="{CE0D7E40-DB69-AA7E-9A72-5B9DB3F84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17D88C1B-5B3E-4D96-B70D-03F24399429E}" type="slidenum">
              <a:rPr lang="th-TH" sz="2000" smtClean="0">
                <a:solidFill>
                  <a:schemeClr val="tx1"/>
                </a:solidFill>
              </a:rPr>
              <a:pPr/>
              <a:t>11</a:t>
            </a:fld>
            <a:endParaRPr lang="th-TH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827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2314</TotalTime>
  <Words>1290</Words>
  <Application>Microsoft Office PowerPoint</Application>
  <PresentationFormat>แบบจอกว้าง</PresentationFormat>
  <Paragraphs>197</Paragraphs>
  <Slides>11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JasmineUPC</vt:lpstr>
      <vt:lpstr>Leelawadee</vt:lpstr>
      <vt:lpstr>Sukhumvit Set</vt:lpstr>
      <vt:lpstr>Tahoma</vt:lpstr>
      <vt:lpstr>TH SarabunPSK</vt:lpstr>
      <vt:lpstr>Office Theme</vt:lpstr>
      <vt:lpstr>งานนำเสนอ PowerPoint</vt:lpstr>
      <vt:lpstr>นายอุเทน หาแก้ว   นักวิชาการสาธารณสุขเชี่ยวชาญ (ด้านส่งเสริมพัฒนา)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Pariwat Wisetsith</cp:lastModifiedBy>
  <cp:revision>250</cp:revision>
  <cp:lastPrinted>2023-12-06T07:32:25Z</cp:lastPrinted>
  <dcterms:created xsi:type="dcterms:W3CDTF">2019-09-12T07:18:17Z</dcterms:created>
  <dcterms:modified xsi:type="dcterms:W3CDTF">2024-01-30T10:10:18Z</dcterms:modified>
</cp:coreProperties>
</file>