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5"/>
  </p:notesMasterIdLst>
  <p:handoutMasterIdLst>
    <p:handoutMasterId r:id="rId26"/>
  </p:handoutMasterIdLst>
  <p:sldIdLst>
    <p:sldId id="316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-2514" y="-15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4737749756273401E-2"/>
                  <c:y val="2.5779139240942158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5760234548441857"/>
                  <c:y val="0.213195970562719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09305033035301"/>
                      <c:h val="0.166106180054027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8</c:v>
                </c:pt>
                <c:pt idx="3">
                  <c:v>4</c:v>
                </c:pt>
                <c:pt idx="4">
                  <c:v>2</c:v>
                </c:pt>
                <c:pt idx="5">
                  <c:v>591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5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8.7557996654079109E-2"/>
                  <c:y val="5.476931205799427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34900388.75</c:v>
                </c:pt>
                <c:pt idx="1">
                  <c:v>117669875.15000001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22.874961252524908</c:v>
                </c:pt>
                <c:pt idx="1">
                  <c:v>77.125038747475088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8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0.15970339678096912"/>
                  <c:y val="0.34100997440049385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978492683352322"/>
                      <c:h val="0.15215423400174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8.2203164439591886E-2"/>
                  <c:y val="-0.16433177828954473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0.10198994143855217"/>
                  <c:y val="-9.394891698574688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0.11112991573324427"/>
                  <c:y val="-4.3156820185142053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923198148007235"/>
                      <c:h val="0.104803242863709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0.17848785807517981"/>
                  <c:y val="-5.990501683509274E-3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-7.569118169182019E-4"/>
                  <c:y val="4.8892269547572635E-2"/>
                </c:manualLayout>
              </c:layout>
              <c:numFmt formatCode="0.00%" sourceLinked="0"/>
              <c:spPr>
                <a:solidFill>
                  <a:schemeClr val="accent6">
                    <a:lumMod val="40000"/>
                    <a:lumOff val="6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363637311041504"/>
                      <c:h val="0.111447719602712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593</c:v>
                </c:pt>
                <c:pt idx="1">
                  <c:v>31</c:v>
                </c:pt>
                <c:pt idx="2">
                  <c:v>20</c:v>
                </c:pt>
                <c:pt idx="3">
                  <c:v>45</c:v>
                </c:pt>
                <c:pt idx="4">
                  <c:v>17</c:v>
                </c:pt>
                <c:pt idx="5">
                  <c:v>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2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-0.13399942712520643"/>
                  <c:y val="0.2173222247510008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8.648472126320276E-8"/>
                  <c:y val="0.22760597637942986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136829579.75999999</c:v>
                </c:pt>
                <c:pt idx="1">
                  <c:v>4179578.21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97.035952650047591</c:v>
                </c:pt>
                <c:pt idx="1">
                  <c:v>2.9640473499524154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29/04/69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29/04/69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961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109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411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8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071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735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62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3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934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77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149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760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600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583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53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027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280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6640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9468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29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368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38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31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29/04/69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40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542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0050618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147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เมษายน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1-3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680705"/>
              </p:ext>
            </p:extLst>
          </p:nvPr>
        </p:nvGraphicFramePr>
        <p:xfrm>
          <a:off x="964336" y="2117781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127,114,425.00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67,062,196.42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52.76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116,723,590.00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110,679,147.00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94.82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243,838,015.00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177,741,343.42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72.89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684371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1-3/256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35061" y="5637630"/>
            <a:ext cx="49346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เมษายน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833447"/>
              </p:ext>
            </p:extLst>
          </p:nvPr>
        </p:nvGraphicFramePr>
        <p:xfrm>
          <a:off x="712076" y="1185385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12,849,143.00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10,360,079.22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2,489,063.78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80.63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3,763,429.00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2,192,823.81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1,570,605.19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58.27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59,145,852.00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29,572,923.00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29,572,929.00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50,574,000.00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24,366,847.81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26,207,152.19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48.18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475,111.00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305,940.58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169,170.42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64.39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81,000.00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64,000.00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17,000.00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79.01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225,890.00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199,582.00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26,308.00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88.35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127,114,425.00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67,062,196.42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60,052,228.58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52.76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9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1-3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450950" y="5595117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เมษายน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663148"/>
              </p:ext>
            </p:extLst>
          </p:nvPr>
        </p:nvGraphicFramePr>
        <p:xfrm>
          <a:off x="853965" y="1589533"/>
          <a:ext cx="10515599" cy="3029765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108593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95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19,461,190.00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99.99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97,262,400.00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91,219,265.00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93.79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828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116,723,590.00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110,679,147.00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94.82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235057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22702" y="237148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จัดสรร/การเบิกจ่าย 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</a:t>
            </a:r>
            <a:r>
              <a:rPr lang="th-TH" sz="1400" b="1" dirty="0" err="1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มาส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1-2  (1ต.ค.68- 31 </a:t>
            </a:r>
            <a:r>
              <a:rPr lang="th-TH" sz="1400" b="1" dirty="0" err="1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มี.ค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69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400" b="1" dirty="0">
              <a:solidFill>
                <a:schemeClr val="tx2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313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570302" y="6440184"/>
            <a:ext cx="48889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29 เมษายน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2569</a:t>
            </a:r>
            <a:endParaRPr lang="th-TH" sz="14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368364"/>
              </p:ext>
            </p:extLst>
          </p:nvPr>
        </p:nvGraphicFramePr>
        <p:xfrm>
          <a:off x="2900855" y="788284"/>
          <a:ext cx="7062953" cy="5388677"/>
        </p:xfrm>
        <a:graphic>
          <a:graphicData uri="http://schemas.openxmlformats.org/drawingml/2006/table">
            <a:tbl>
              <a:tblPr/>
              <a:tblGrid>
                <a:gridCol w="573317"/>
                <a:gridCol w="2038463"/>
                <a:gridCol w="1571315"/>
                <a:gridCol w="1645633"/>
                <a:gridCol w="1234225"/>
              </a:tblGrid>
              <a:tr h="399640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เบิกจ่าย+ใบสำคัญ</a:t>
                      </a:r>
                      <a:b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219157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สสอ.เมือง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14,000.00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สสอ.เพ็ญ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สสอ.กุมภวาปี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สสอ.บ้านดุง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สสอ.บ้านผือ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สสอ.หนองหาน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11,553.02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96.28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สสอ.น้ำโสม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สสอ.หนองวัวซอ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สสอ.วังสามหมอ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สสอ.กุดจับ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สสอ.ทุ่งฝน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สสอ.ไชยวาน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11,803.87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98.37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สสอ.ศรีธาตุ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10,975.80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91.47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สสอ.โนนสะอาด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สสอ.สร้างคอม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สสอ.พิบูลรักษ์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สสอ.หนองแสง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11,958.36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99.65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สสอ.นายูง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19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สสอ.กู่แก้ว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83.33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สสอ.ประจักษ์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12,000.00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100.00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49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รวมทั้งสิ้น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242,000.00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238,291.05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98.47 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8711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1908" y="2183713"/>
            <a:ext cx="10076337" cy="1988850"/>
          </a:xfrm>
        </p:spPr>
        <p:txBody>
          <a:bodyPr>
            <a:normAutofit/>
          </a:bodyPr>
          <a:lstStyle/>
          <a:p>
            <a:pPr algn="ctr"/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b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xmlns="" id="{55276924-BD06-1811-62F0-DC778DDFCA95}"/>
              </a:ext>
            </a:extLst>
          </p:cNvPr>
          <p:cNvSpPr txBox="1"/>
          <p:nvPr/>
        </p:nvSpPr>
        <p:spPr>
          <a:xfrm>
            <a:off x="6096000" y="5631005"/>
            <a:ext cx="425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 </a:t>
            </a: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เมษายน</a:t>
            </a:r>
            <a:r>
              <a:rPr lang="en-US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2569</a:t>
            </a:r>
            <a:endParaRPr lang="th-TH" sz="1600" b="1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05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xmlns="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4877501"/>
              </p:ext>
            </p:extLst>
          </p:nvPr>
        </p:nvGraphicFramePr>
        <p:xfrm>
          <a:off x="330466" y="1430365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xmlns="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3" name="ลูกศร: รูปห้าเหลี่ยม 12">
            <a:extLst>
              <a:ext uri="{FF2B5EF4-FFF2-40B4-BE49-F238E27FC236}">
                <a16:creationId xmlns:a16="http://schemas.microsoft.com/office/drawing/2014/main" xmlns="" id="{632FB22A-6CEE-DF7A-A9B6-EE7695B3E3C7}"/>
              </a:ext>
            </a:extLst>
          </p:cNvPr>
          <p:cNvSpPr/>
          <p:nvPr/>
        </p:nvSpPr>
        <p:spPr>
          <a:xfrm rot="10800000">
            <a:off x="5456903" y="1725559"/>
            <a:ext cx="2455606" cy="951269"/>
          </a:xfrm>
          <a:prstGeom prst="homePlate">
            <a:avLst>
              <a:gd name="adj" fmla="val 86434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417CAFF2-45DE-5A3B-6478-C8CFC41D17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7124" y="1423126"/>
            <a:ext cx="3603553" cy="533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53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xmlns="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6955872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ลูกศร: รูปห้าเหลี่ยม 8">
            <a:extLst>
              <a:ext uri="{FF2B5EF4-FFF2-40B4-BE49-F238E27FC236}">
                <a16:creationId xmlns:a16="http://schemas.microsoft.com/office/drawing/2014/main" xmlns="" id="{4B21DE6E-6F21-F50D-BE4F-A733C3F16B84}"/>
              </a:ext>
            </a:extLst>
          </p:cNvPr>
          <p:cNvSpPr/>
          <p:nvPr/>
        </p:nvSpPr>
        <p:spPr>
          <a:xfrm rot="10800000">
            <a:off x="5456903" y="1777180"/>
            <a:ext cx="2197510" cy="744789"/>
          </a:xfrm>
          <a:prstGeom prst="homePlate">
            <a:avLst>
              <a:gd name="adj" fmla="val 86434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5C54C34-ABC6-490E-2E49-6087CE868C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3350" y="1372344"/>
            <a:ext cx="4311072" cy="528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82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A3E58E5-5D59-CBF3-8991-572AD4F25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825" y="1199886"/>
            <a:ext cx="10734675" cy="2229114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8EECAA53-81C9-E1DC-224A-62A7A71BF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825" y="3429000"/>
            <a:ext cx="10620376" cy="3374697"/>
          </a:xfrm>
          <a:prstGeom prst="rect">
            <a:avLst/>
          </a:prstGeom>
        </p:spPr>
      </p:pic>
      <p:sp>
        <p:nvSpPr>
          <p:cNvPr id="12" name="วงรี 11">
            <a:extLst>
              <a:ext uri="{FF2B5EF4-FFF2-40B4-BE49-F238E27FC236}">
                <a16:creationId xmlns:a16="http://schemas.microsoft.com/office/drawing/2014/main" xmlns="" id="{6D6BFDCD-00EA-D894-1E66-17793B649C8F}"/>
              </a:ext>
            </a:extLst>
          </p:cNvPr>
          <p:cNvSpPr/>
          <p:nvPr/>
        </p:nvSpPr>
        <p:spPr>
          <a:xfrm>
            <a:off x="10242921" y="1541711"/>
            <a:ext cx="781829" cy="1545465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389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D51ECF9-6155-9C9C-A055-455C0748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784B581B-BFF8-8222-896D-D14F0614C1A1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D330C9E-FA4F-0A8D-6389-8B1B1BCD674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6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7A1AEA2A-34A1-03A5-5BF7-F240172BF2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7E374EB-B7EF-3A5C-0F52-8D3A68FD2D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15FE4A09-8846-2508-5A98-F4FF55AD41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150" y="827373"/>
            <a:ext cx="10021699" cy="2382552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165DB76E-1927-F34B-8D3E-CF7596C107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75" y="3209925"/>
            <a:ext cx="11668126" cy="3526062"/>
          </a:xfrm>
          <a:prstGeom prst="rect">
            <a:avLst/>
          </a:prstGeom>
        </p:spPr>
      </p:pic>
      <p:sp>
        <p:nvSpPr>
          <p:cNvPr id="11" name="วงรี 10">
            <a:extLst>
              <a:ext uri="{FF2B5EF4-FFF2-40B4-BE49-F238E27FC236}">
                <a16:creationId xmlns:a16="http://schemas.microsoft.com/office/drawing/2014/main" xmlns="" id="{3778EEBC-2845-9EB2-A87D-1134722F2DC1}"/>
              </a:ext>
            </a:extLst>
          </p:cNvPr>
          <p:cNvSpPr/>
          <p:nvPr/>
        </p:nvSpPr>
        <p:spPr>
          <a:xfrm>
            <a:off x="9803107" y="1344879"/>
            <a:ext cx="781829" cy="1545465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5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DBA54BD-E607-FB76-5535-D36B44D0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F2BF434D-BCD6-E1E2-6CAF-C7FFE81A797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17781DB-0F40-A0D6-210C-45B6E849A6F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D8B1CB45-9466-4251-5449-D2C4CE3ACC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7FE94565-178F-CCAA-ADC1-51BE8D51A3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1D648053-63FA-10C7-7C3A-7C40E2308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703" y="1008504"/>
            <a:ext cx="10164594" cy="2334772"/>
          </a:xfrm>
          <a:prstGeom prst="rect">
            <a:avLst/>
          </a:prstGeom>
        </p:spPr>
      </p:pic>
      <p:sp>
        <p:nvSpPr>
          <p:cNvPr id="12" name="วงรี 11">
            <a:extLst>
              <a:ext uri="{FF2B5EF4-FFF2-40B4-BE49-F238E27FC236}">
                <a16:creationId xmlns:a16="http://schemas.microsoft.com/office/drawing/2014/main" xmlns="" id="{6DC31424-DD94-CEE8-AE16-4AB86ED37F2A}"/>
              </a:ext>
            </a:extLst>
          </p:cNvPr>
          <p:cNvSpPr/>
          <p:nvPr/>
        </p:nvSpPr>
        <p:spPr>
          <a:xfrm>
            <a:off x="9822426" y="1274069"/>
            <a:ext cx="656822" cy="1764406"/>
          </a:xfrm>
          <a:prstGeom prst="ellipse">
            <a:avLst/>
          </a:prstGeom>
          <a:solidFill>
            <a:srgbClr val="FF0000">
              <a:alpha val="20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CB1930CE-B0F6-99D9-8D5C-6B5E636A11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75" y="3429000"/>
            <a:ext cx="11598102" cy="322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45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6E0B1E-4BAC-2336-F14C-4DC137B4A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9FC2F8DE-033B-D54B-5E58-E5EA947073A0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26E6310-8019-80A3-04A5-C18B0E05FDA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E97132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</a:t>
            </a:r>
            <a:r>
              <a:rPr lang="th-TH" sz="1800" b="1" dirty="0">
                <a:solidFill>
                  <a:srgbClr val="4EA72E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4EA72E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FD191488-CE18-4161-8876-28701957DCE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45146E43-1784-338F-2B82-14AA7F9352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9" name="รูปภาพ 8" descr="รูปภาพประกอบด้วย ภาพหน้าจอ, ข้อความ, ไลน์, พล็อต">
            <a:extLst>
              <a:ext uri="{FF2B5EF4-FFF2-40B4-BE49-F238E27FC236}">
                <a16:creationId xmlns:a16="http://schemas.microsoft.com/office/drawing/2014/main" xmlns="" id="{BAD9F8E5-9C78-19B9-9D19-08FD15F90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044" y="1224121"/>
            <a:ext cx="8517195" cy="2704194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AC2714ED-650F-F116-C0C0-3AE34ED252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156" y="4010025"/>
            <a:ext cx="10126488" cy="251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62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BFCA903-4EDB-1111-6A0C-4AE83A42F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xmlns="" id="{4D7F9340-0F4C-166B-BD28-6102C8C49F18}"/>
              </a:ext>
            </a:extLst>
          </p:cNvPr>
          <p:cNvSpPr/>
          <p:nvPr/>
        </p:nvSpPr>
        <p:spPr>
          <a:xfrm>
            <a:off x="1234527" y="2221606"/>
            <a:ext cx="10058400" cy="316215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E625B27-A948-FF6C-D612-B729415FA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943" y="2061420"/>
            <a:ext cx="10076337" cy="3153550"/>
          </a:xfrm>
          <a:solidFill>
            <a:schemeClr val="tx2">
              <a:lumMod val="75000"/>
              <a:lumOff val="2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 </a:t>
            </a: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เมษายน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5501B52F-573A-CFB2-6E52-ED50411214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C5298C08-691E-6761-5CFA-7B9AD4449E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937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7F77F41-903B-FE85-63FE-2EBE54BC9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DE011520-F03D-147B-D0F8-307F16429D7F}"/>
              </a:ext>
            </a:extLst>
          </p:cNvPr>
          <p:cNvSpPr txBox="1">
            <a:spLocks/>
          </p:cNvSpPr>
          <p:nvPr/>
        </p:nvSpPr>
        <p:spPr>
          <a:xfrm>
            <a:off x="404820" y="175606"/>
            <a:ext cx="9149728" cy="5958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E97132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E97132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rgbClr val="E97132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r>
              <a:rPr lang="th-TH" sz="1600" b="1" dirty="0">
                <a:solidFill>
                  <a:srgbClr val="E97132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จังหวัดอุดรธานี</a:t>
            </a:r>
            <a:endParaRPr lang="th-TH" sz="1600" dirty="0">
              <a:solidFill>
                <a:srgbClr val="E97132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72F645E1-A55F-BC52-D138-B3132ACB15E7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209E943D-04B6-C186-126A-DACAB1060F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6D0BDF68-730C-E415-FD9D-01B5FD5E96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xmlns="" id="{8F769961-343C-F291-9A9F-5BA0304076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218315"/>
              </p:ext>
            </p:extLst>
          </p:nvPr>
        </p:nvGraphicFramePr>
        <p:xfrm>
          <a:off x="451832" y="1100761"/>
          <a:ext cx="11288335" cy="4217814"/>
        </p:xfrm>
        <a:graphic>
          <a:graphicData uri="http://schemas.openxmlformats.org/drawingml/2006/table">
            <a:tbl>
              <a:tblPr/>
              <a:tblGrid>
                <a:gridCol w="1338016">
                  <a:extLst>
                    <a:ext uri="{9D8B030D-6E8A-4147-A177-3AD203B41FA5}">
                      <a16:colId xmlns:a16="http://schemas.microsoft.com/office/drawing/2014/main" xmlns="" val="572064831"/>
                    </a:ext>
                  </a:extLst>
                </a:gridCol>
                <a:gridCol w="728018">
                  <a:extLst>
                    <a:ext uri="{9D8B030D-6E8A-4147-A177-3AD203B41FA5}">
                      <a16:colId xmlns:a16="http://schemas.microsoft.com/office/drawing/2014/main" xmlns="" val="2047616182"/>
                    </a:ext>
                  </a:extLst>
                </a:gridCol>
                <a:gridCol w="1481156">
                  <a:extLst>
                    <a:ext uri="{9D8B030D-6E8A-4147-A177-3AD203B41FA5}">
                      <a16:colId xmlns:a16="http://schemas.microsoft.com/office/drawing/2014/main" xmlns="" val="1992589429"/>
                    </a:ext>
                  </a:extLst>
                </a:gridCol>
                <a:gridCol w="1075933">
                  <a:extLst>
                    <a:ext uri="{9D8B030D-6E8A-4147-A177-3AD203B41FA5}">
                      <a16:colId xmlns:a16="http://schemas.microsoft.com/office/drawing/2014/main" xmlns="" val="54570144"/>
                    </a:ext>
                  </a:extLst>
                </a:gridCol>
                <a:gridCol w="1383347">
                  <a:extLst>
                    <a:ext uri="{9D8B030D-6E8A-4147-A177-3AD203B41FA5}">
                      <a16:colId xmlns:a16="http://schemas.microsoft.com/office/drawing/2014/main" xmlns="" val="3564708725"/>
                    </a:ext>
                  </a:extLst>
                </a:gridCol>
                <a:gridCol w="1159774">
                  <a:extLst>
                    <a:ext uri="{9D8B030D-6E8A-4147-A177-3AD203B41FA5}">
                      <a16:colId xmlns:a16="http://schemas.microsoft.com/office/drawing/2014/main" xmlns="" val="3206616804"/>
                    </a:ext>
                  </a:extLst>
                </a:gridCol>
                <a:gridCol w="1383347">
                  <a:extLst>
                    <a:ext uri="{9D8B030D-6E8A-4147-A177-3AD203B41FA5}">
                      <a16:colId xmlns:a16="http://schemas.microsoft.com/office/drawing/2014/main" xmlns="" val="2666360582"/>
                    </a:ext>
                  </a:extLst>
                </a:gridCol>
                <a:gridCol w="1355397">
                  <a:extLst>
                    <a:ext uri="{9D8B030D-6E8A-4147-A177-3AD203B41FA5}">
                      <a16:colId xmlns:a16="http://schemas.microsoft.com/office/drawing/2014/main" xmlns="" val="1088840196"/>
                    </a:ext>
                  </a:extLst>
                </a:gridCol>
                <a:gridCol w="1383347">
                  <a:extLst>
                    <a:ext uri="{9D8B030D-6E8A-4147-A177-3AD203B41FA5}">
                      <a16:colId xmlns:a16="http://schemas.microsoft.com/office/drawing/2014/main" xmlns="" val="1603882282"/>
                    </a:ext>
                  </a:extLst>
                </a:gridCol>
              </a:tblGrid>
              <a:tr h="181739">
                <a:tc gridSpan="9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400" b="1" i="0" u="none" strike="noStrike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สรุปจำนวนแผนรายการที่ได้รับอนุมัติ และจำนวนเงินที่โอน งบค่าบริการทางการแพทย์ที่เบิกจ่ายในลักษณะงบลงทุน ปีงบประมาณ 2569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2258262"/>
                  </a:ext>
                </a:extLst>
              </a:tr>
              <a:tr h="181739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400" b="1" i="0" u="none" strike="noStrike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วงเงินหน่วยบริการสังกัด สป.สธ.  รายหน่วยบริการ จังหวัดอุดรธานี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0212588"/>
                  </a:ext>
                </a:extLst>
              </a:tr>
              <a:tr h="137135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ตามหนังสือที่ อด00033.002 / 2146  ลงวันที่ 23 มีนาคม 2569  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55978401"/>
                  </a:ext>
                </a:extLst>
              </a:tr>
              <a:tr h="137135">
                <a:tc gridSpan="5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อ้างถึง หนังสือที่ สปสช. 9.38/ว.1558  ลงวันที่ 19 มีนาคม 2569</a:t>
                      </a: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87986229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h-TH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975" marR="3975" marT="39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16093373"/>
                  </a:ext>
                </a:extLst>
              </a:tr>
              <a:tr h="4986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แม่ข่าย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ทุกวงเงิน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รวมเงินทุกวงเงิน(บาท)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วงเงินระดับเขต15%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วงเงินระดับเขต15%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วงเงินระดับจังหวัด 20%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วงเงินระดับจังหวัด 20% 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จำนวนแผนฯ 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ได้รับอนุมัติ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วงเงินระดับหน่วยบริการ 65%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จำนวนเงิน</a:t>
                      </a:r>
                    </a:p>
                    <a:p>
                      <a:pPr algn="ctr" fontAlgn="ctr">
                        <a:buNone/>
                      </a:pPr>
                      <a:r>
                        <a:rPr lang="th-TH" sz="8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วงเงินระดับหน่วยบริการ 65% (บาท) </a:t>
                      </a:r>
                    </a:p>
                  </a:txBody>
                  <a:tcPr marL="3975" marR="3975" marT="397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643380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10671-รพ.อุดรธานี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48,736,682.05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10,135,000.00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38,151,682.05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44288296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11013-รพ.กุดจับ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4,565,391.50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1,449,000.00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3,116,391.50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037114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11014-รพ.หนองวัวซอ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4,087,193.72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1,353,000.00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2,734,193.72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5788302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11015-รพ.กุมภวาปี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12,043,391.32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2,300,000.00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9,743,391.32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99160593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11016-รพ.ห้วยเกิ้ง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192,809.35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11,800.00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181,009.35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6856396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11017-รพ.โนนสะอาด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4,561,876.43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880,000.00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2,181,876.43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9208654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11018-รพ.หนองหาน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11,462,976.87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3,000,000.00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1,669,000.00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6,793,976.87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3061492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11019-รพ.ทุ่งฝน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1,784,989.87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366,000.00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1,418,989.87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43848002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11020-รพ.ไชยวาน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2,111,639.59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496,856.37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1,614,783.22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6340493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11021-รพ.ศรีธาตุ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3,027,938.84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470,000.00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2,057,938.84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51857710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11022-รพ.วังสามหมอ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5,815,202.75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1,597,700.00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2,717,502.75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2550616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11023-รพ.บ้านผือ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8,294,832.99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2,301,900.00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5,992,932.99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9823460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11024-รพ.น้ำโสม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3,409,114.61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580,000.00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2,829,114.61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38827338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11025-รพ.เพ็ญ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10,499,254.87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2,545,000.00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5,454,254.87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71940728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11026-รพ.สร้างคอม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2,426,933.61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546,721.97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1,380,211.64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98383217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11027-รพ.หนองแสง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2,727,939.94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1,277,939.94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78757579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11028-รพ.นายูง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2,017,508.60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509,000.00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1,508,508.60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21289215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11029-รพ.พิบูลย์รักษ์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2,273,532.61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1,273,532.61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69219194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11446-รพร.บ้านดุง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7,745,645.17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250,000.00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6,945,645.17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123806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25058-รพ.กู่แก้ว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1,584,246.22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450,000.00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1,134,246.22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46129871"/>
                  </a:ext>
                </a:extLst>
              </a:tr>
              <a:tr h="10527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25059-รพ.ประจักษ์ศิลปาคม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1,640,057.06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500,000.00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1,140,057.06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34393045"/>
                  </a:ext>
                </a:extLst>
              </a:tr>
              <a:tr h="16208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767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141,009,157.97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10,700,000.00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108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30,660,978.34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645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99,648,179.63 </a:t>
                      </a:r>
                    </a:p>
                  </a:txBody>
                  <a:tcPr marL="3975" marR="3975" marT="39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97140006"/>
                  </a:ext>
                </a:extLst>
              </a:tr>
            </a:tbl>
          </a:graphicData>
        </a:graphic>
      </p:graphicFrame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xmlns="" id="{C3F81F21-1A86-3F88-E6F2-956C9598A293}"/>
              </a:ext>
            </a:extLst>
          </p:cNvPr>
          <p:cNvSpPr txBox="1"/>
          <p:nvPr/>
        </p:nvSpPr>
        <p:spPr>
          <a:xfrm>
            <a:off x="451833" y="5467593"/>
            <a:ext cx="11288334" cy="109626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  <a:spcAft>
                <a:spcPts val="800"/>
              </a:spcAft>
            </a:pP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ขอให้หน่วยบริการดำเนินการจัดซื้อ</a:t>
            </a:r>
            <a:r>
              <a:rPr lang="en-US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จัดจ้าง ตามแผนฯที่ได้รับการอนุมัติ ดังนี้ </a:t>
            </a:r>
            <a:endParaRPr lang="en-US" sz="14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thaiDist">
              <a:lnSpc>
                <a:spcPct val="107000"/>
              </a:lnSpc>
              <a:buFont typeface="+mj-lt"/>
              <a:buAutoNum type="arabicPeriod"/>
            </a:pP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ขอความร่วมมือดำเนินการ</a:t>
            </a:r>
            <a:r>
              <a:rPr lang="th-TH" sz="1400" b="1" u="sng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ก่อหนี้ผูกพันภายใน </a:t>
            </a:r>
            <a:r>
              <a:rPr lang="en-US" sz="1400" b="1" u="sng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lang="th-TH" sz="1400" b="1" u="sng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r>
              <a:rPr lang="th-TH" sz="1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นับจากวันที่ได้รับการอนุมัติแผนฯ และหลังจากได้รับการโอนงบประมาณ 	 </a:t>
            </a:r>
            <a:r>
              <a:rPr lang="th-TH" sz="1400" b="1" u="sng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โดยเร่งรัดการเบิกจ่ายฯให้แล้วเสร็จภายในปีงบประมาณ</a:t>
            </a:r>
            <a:r>
              <a:rPr lang="th-TH" sz="14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thaiDist">
              <a:lnSpc>
                <a:spcPct val="107000"/>
              </a:lnSpc>
              <a:buFont typeface="+mj-lt"/>
              <a:buAutoNum type="arabicPeriod"/>
            </a:pP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บันทึกรายงานข้อมูลการดำเนินการใน</a:t>
            </a:r>
            <a:r>
              <a:rPr lang="en-US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website </a:t>
            </a: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สปสช. ที่ </a:t>
            </a:r>
            <a:r>
              <a:rPr lang="en-US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https://ucapps.nhso.go.th/InvestmentBudget/production/</a:t>
            </a:r>
          </a:p>
        </p:txBody>
      </p:sp>
    </p:spTree>
    <p:extLst>
      <p:ext uri="{BB962C8B-B14F-4D97-AF65-F5344CB8AC3E}">
        <p14:creationId xmlns:p14="http://schemas.microsoft.com/office/powerpoint/2010/main" val="3888254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2BA3DC4-DEB2-5CD9-67EE-3572648F1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985105C0-9A54-6DA6-F0F3-998503960D51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xmlns="" id="{80E21B3A-7E7C-5727-7739-7757E0E874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7264857"/>
              </p:ext>
            </p:extLst>
          </p:nvPr>
        </p:nvGraphicFramePr>
        <p:xfrm>
          <a:off x="330466" y="1430365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1EDCB577-2711-9E50-E094-B442B1B6D245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xmlns="" id="{CFE1E29F-59E3-13BF-B5BB-159B86C4F9FF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EAC32DEF-6F4A-4BA6-C398-625FE288B5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0A5BCAC7-AF67-7B9C-B286-C527974531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D7B47885-90FF-6D3E-0FEF-4A078138DE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3246" y="1470416"/>
            <a:ext cx="3668288" cy="533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309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54EB5F1-0BB5-339D-77FB-9DD1DB5F1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97FC9286-01D0-C749-D915-379AC0600B9B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xmlns="" id="{E59985C0-1C10-2152-4088-B3B4504B80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8742454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B9932079-A09B-ECD4-DE10-031615277F90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1EA0B0FB-F85D-92C8-4E00-F225BBF9B6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FE5081AA-DCA2-C11A-F364-CE24CA254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EDA3EDF8-65EE-C9F6-0FBE-A2AA0DA753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0" y="1175202"/>
            <a:ext cx="5035376" cy="548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931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BAECE4-C639-1F53-C13F-C1ED706EB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98A78A94-E146-AF92-6833-F94B471D02F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1B05557-0E9F-AE24-BEBD-3561F71EAE3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A7C7DE08-BB0A-2D8C-FCF4-B9FA14AD392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7010DB75-39F8-164A-77F9-8DBAE8F2F2D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513701D-EB9F-67C7-9DFA-5FA3477B9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5" y="1032376"/>
            <a:ext cx="10134599" cy="239662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6CA8B226-542A-C283-F62E-067E3B561A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225" y="3429000"/>
            <a:ext cx="11617151" cy="322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926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8ED548E-D7A3-22BC-9741-F90FBEC60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C704035A-8BDF-D724-EF82-73F4C3A8A430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4B9FDE5-5231-FAA6-B0F6-2596BAEA8FD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6953C38C-D598-1CCA-4FAF-1284DDA01D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AFAF483-2BC5-C345-E484-29845E7A20C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12891CE0-B67E-8A43-1420-D5B2F11CA6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780" y="807661"/>
            <a:ext cx="10012172" cy="1916489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99555D54-08B4-4AB2-63E5-9FE92E72E6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941" y="2777030"/>
            <a:ext cx="11649210" cy="395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67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EAD5D30-E4F1-E540-D5EB-058E19EF3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81498457-65C0-D195-7F8F-2F61997CFF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C178B1EC-160D-9968-FF69-E05A20D221D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78FA5ADA-53BD-A65D-32F0-24A458DB5E4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7A137398-5F1B-B5FE-A7DE-5F6C9A2D7B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D44F4AD9-C490-6EE1-843A-5A4187C68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" y="3495675"/>
            <a:ext cx="11483802" cy="328830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ABE5F760-6ECF-DAB1-DFA8-09D8DFE6AE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4526" y="1032378"/>
            <a:ext cx="8953500" cy="246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265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81D2963-3FD3-8B73-F2C5-4835977F6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xmlns="" id="{A88B7017-32F7-DCD4-B389-2F20C32D2A55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0FF5764-B60A-0583-11BE-737FDF324BB2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29902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B9DDF465-070C-8218-8BAC-5DA1F64CDCB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372E5629-7AF2-9249-6D80-723B06F631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2C43EBC-DC8A-4F5A-EFCD-870D33E86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" y="3934770"/>
            <a:ext cx="11601357" cy="2577596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87B0DBEB-42D6-2262-83FB-BF524081C3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9324" y="1032376"/>
            <a:ext cx="8362951" cy="268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10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4571592" y="4535445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xmlns="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03688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2439</TotalTime>
  <Words>1592</Words>
  <Application>Microsoft Office PowerPoint</Application>
  <PresentationFormat>กำหนดเอง</PresentationFormat>
  <Paragraphs>550</Paragraphs>
  <Slides>22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4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1-3/2569</vt:lpstr>
      <vt:lpstr>สรุปการเบิกจ่ายงบประมาณงบลงทุน  ปีงบประมาณ 2569 ไตรมาส 1-3</vt:lpstr>
      <vt:lpstr>รายละเอียดการจัดสรร/การเบิกจ่าย Fix coxt   สสอ.  (งบดำเนินงานตามภารกิจพื้นฐานและสาธารณูปโภค)  ปีงบประมาณ 2569 งวดที่ 1 ไตรมาส 1-2  (1ต.ค.68- 31 มี.ค 69)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การดำเนินงานงบค่าบริการทางการแพทย์ ที่เบิกจ่ายในลักษณะงบลงทุน (งบค่าเสื่อม)  ปีงบประมาณ 2569  จังหวัดอุดรธานี  ข้อมูล ณ 28 เมษายน 2569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241</cp:revision>
  <cp:lastPrinted>2026-04-29T09:41:24Z</cp:lastPrinted>
  <dcterms:created xsi:type="dcterms:W3CDTF">2024-10-22T08:37:13Z</dcterms:created>
  <dcterms:modified xsi:type="dcterms:W3CDTF">2026-04-29T09:47:31Z</dcterms:modified>
</cp:coreProperties>
</file>