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3366FF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1416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2CDD242-19D1-4327-840B-E050590DF6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AF5066F5-3723-49EB-A670-9D271136C1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E50AB6A6-E876-4E23-8A05-E4FA1A19C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C2B03-5EE4-465B-9FE4-72AE1B16E521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F8C202EB-D03E-4101-A9D1-62B8B09AF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9EA8F479-B099-425B-BDA4-4281A9AEC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2863A-C17D-4702-B8F8-5D1DB40BF0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5545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BD4D917-5826-4D1C-8F4D-CD7DB01ED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3065DA25-87BA-43E2-980E-ACD05F6B83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A59120CC-7DCF-46FA-8E80-6719AC732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C2B03-5EE4-465B-9FE4-72AE1B16E521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31A92ED-9D4F-4BE3-AA96-16EE97997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C5F36CAC-1315-45EC-B1EF-4090EF521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2863A-C17D-4702-B8F8-5D1DB40BF0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03828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595640D-8135-40F7-9810-036CE2055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18921EE7-764A-4BE8-82F8-046EC78354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B2F7CEB-E3E6-40EF-B8BE-13E5519E8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C2B03-5EE4-465B-9FE4-72AE1B16E521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A939B44-67E6-4353-931F-2322B8DD2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D4E125AA-408E-4560-8567-2BD103DEA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2863A-C17D-4702-B8F8-5D1DB40BF0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7383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072BEEF-1B8F-4BFA-8EC3-20DFC4423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68440E2-2419-471A-BBA9-902DF1A76F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6B6B40CC-B4EB-44EF-B151-6630571EE7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B97261A3-551D-4EFE-A31F-47AA80C96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C2B03-5EE4-465B-9FE4-72AE1B16E521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4E4C10CC-3C1A-4ABC-8EB2-734D91BDD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AD7BBFD3-9A1D-43E9-B66D-59F7AFDB8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2863A-C17D-4702-B8F8-5D1DB40BF0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36873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7AFD952-05E2-4F1E-B00C-44091493A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806E40B2-812A-42A5-B7BD-4434BD3E16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8188010A-ED6F-4A11-99B7-5DBD9AC1EA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CDF31B91-C47F-4214-A808-BD2C9AEC3D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CD965743-A463-476F-A03F-69FA5A820B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1ACC9CC2-4684-4EA5-BF89-4FBA6703E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C2B03-5EE4-465B-9FE4-72AE1B16E521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93E89956-9B83-499C-A974-71498D24F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A7CA0E55-911E-4850-BDC0-AC35E328C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2863A-C17D-4702-B8F8-5D1DB40BF0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7480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86B34F5-C0B9-460E-9CFA-3021C6C7B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69D72227-0965-4E93-87B3-CA362BCBF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C2B03-5EE4-465B-9FE4-72AE1B16E521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C731C521-D2A0-4335-AD7C-6A1060E5B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AEA6ABA6-8BFE-4039-849F-56ADAC61D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2863A-C17D-4702-B8F8-5D1DB40BF0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91887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EDF36DC9-D770-413C-BE20-B697BEFFE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C2B03-5EE4-465B-9FE4-72AE1B16E521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76E540F5-0BD4-474D-AEB9-6D98D9C41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9217ADCB-534E-4C2E-84D8-6A68810A7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2863A-C17D-4702-B8F8-5D1DB40BF0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8894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BD6E94F-4D9C-4BDD-BE53-AE6B3C55D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54B2BCC-3CB8-452A-B35D-FDEF847BB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28B6E049-664B-4CC6-8B8D-9C9421A95C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B5DAE564-6797-4AEB-836A-CFAAB3434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C2B03-5EE4-465B-9FE4-72AE1B16E521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C318FBCD-632B-4B8D-8EAD-37F62E631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E9B5A2F4-F1E6-45C2-AD6F-E5F39F867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2863A-C17D-4702-B8F8-5D1DB40BF0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1425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72EDD62-1503-4302-83E1-75C63A3F4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86B0D76B-9136-4661-A31D-056E7A320F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B1D0EDD0-3946-462C-9CA6-20B50704C0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368820EB-B9E1-46F1-B070-3BA826B77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C2B03-5EE4-465B-9FE4-72AE1B16E521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82CCD1E2-E578-4FE5-B558-AA7E93B40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3CABEA53-9B0F-446B-9F99-278B9D1BD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2863A-C17D-4702-B8F8-5D1DB40BF0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7393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80CE765-C9DE-4B9F-88AD-0C09F78CF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E28E453E-F727-4F16-8FBE-102BFD2298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81673F8-7498-47BC-A3A1-5AFC0592C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C2B03-5EE4-465B-9FE4-72AE1B16E521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0FEEC52-3266-4B81-8E66-681FDC8B4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789D8363-1D4B-41CB-9331-0FCE08C1E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2863A-C17D-4702-B8F8-5D1DB40BF0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7295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853E82FB-DA79-4239-BC9B-08B9FA3AE7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487AC7EC-E943-466D-80D4-8B20FC3975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17AAB24-AFC6-4511-BBA1-460556D13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C2B03-5EE4-465B-9FE4-72AE1B16E521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B96027D-51AF-4F74-BCF4-25BE1D2D8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7360128A-02B2-4A83-8A3A-D652CE68E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2863A-C17D-4702-B8F8-5D1DB40BF0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63181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AC169092-C1E5-46C4-B835-65932FE79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B9308019-5F4B-443F-9952-C59EB26CB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C31BC555-0BC0-4B8F-AFA1-6C56305316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C2B03-5EE4-465B-9FE4-72AE1B16E521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D98E4A66-A69E-4703-99E3-FE1104886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AD60741E-78AB-437A-8EA0-1CC110DF3C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2863A-C17D-4702-B8F8-5D1DB40BF0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54686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3">
            <a:extLst>
              <a:ext uri="{FF2B5EF4-FFF2-40B4-BE49-F238E27FC236}">
                <a16:creationId xmlns:a16="http://schemas.microsoft.com/office/drawing/2014/main" id="{31C1CEF5-0073-4656-8DAE-D16775E4E3B5}"/>
              </a:ext>
            </a:extLst>
          </p:cNvPr>
          <p:cNvSpPr/>
          <p:nvPr/>
        </p:nvSpPr>
        <p:spPr>
          <a:xfrm>
            <a:off x="0" y="-14967"/>
            <a:ext cx="3272589" cy="2951019"/>
          </a:xfrm>
          <a:custGeom>
            <a:avLst/>
            <a:gdLst/>
            <a:ahLst/>
            <a:cxnLst/>
            <a:rect l="l" t="t" r="r" b="b"/>
            <a:pathLst>
              <a:path w="5026176" h="5013611">
                <a:moveTo>
                  <a:pt x="0" y="0"/>
                </a:moveTo>
                <a:lnTo>
                  <a:pt x="5026176" y="0"/>
                </a:lnTo>
                <a:lnTo>
                  <a:pt x="5026176" y="5013611"/>
                </a:lnTo>
                <a:lnTo>
                  <a:pt x="0" y="501361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965266E6-3FD7-4511-9B33-5D07F48BBE73}"/>
              </a:ext>
            </a:extLst>
          </p:cNvPr>
          <p:cNvSpPr/>
          <p:nvPr/>
        </p:nvSpPr>
        <p:spPr>
          <a:xfrm flipH="1">
            <a:off x="8446167" y="-32657"/>
            <a:ext cx="3702290" cy="2968709"/>
          </a:xfrm>
          <a:custGeom>
            <a:avLst/>
            <a:gdLst/>
            <a:ahLst/>
            <a:cxnLst/>
            <a:rect l="l" t="t" r="r" b="b"/>
            <a:pathLst>
              <a:path w="5026176" h="5013611">
                <a:moveTo>
                  <a:pt x="5026176" y="0"/>
                </a:moveTo>
                <a:lnTo>
                  <a:pt x="0" y="0"/>
                </a:lnTo>
                <a:lnTo>
                  <a:pt x="0" y="5013611"/>
                </a:lnTo>
                <a:lnTo>
                  <a:pt x="5026176" y="5013611"/>
                </a:lnTo>
                <a:lnTo>
                  <a:pt x="5026176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8" name="Freeform 4">
            <a:extLst>
              <a:ext uri="{FF2B5EF4-FFF2-40B4-BE49-F238E27FC236}">
                <a16:creationId xmlns:a16="http://schemas.microsoft.com/office/drawing/2014/main" id="{C5267C30-9477-4979-9EA0-DCEF6704C862}"/>
              </a:ext>
            </a:extLst>
          </p:cNvPr>
          <p:cNvSpPr/>
          <p:nvPr/>
        </p:nvSpPr>
        <p:spPr>
          <a:xfrm rot="4587789">
            <a:off x="-505209" y="-2360476"/>
            <a:ext cx="2638227" cy="6700258"/>
          </a:xfrm>
          <a:custGeom>
            <a:avLst/>
            <a:gdLst/>
            <a:ahLst/>
            <a:cxnLst/>
            <a:rect l="l" t="t" r="r" b="b"/>
            <a:pathLst>
              <a:path w="2638227" h="6700258">
                <a:moveTo>
                  <a:pt x="0" y="0"/>
                </a:moveTo>
                <a:lnTo>
                  <a:pt x="2638227" y="0"/>
                </a:lnTo>
                <a:lnTo>
                  <a:pt x="2638227" y="6700258"/>
                </a:lnTo>
                <a:lnTo>
                  <a:pt x="0" y="67002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393669E8-2182-41A4-8C0B-E7F15FF7AB6B}"/>
              </a:ext>
            </a:extLst>
          </p:cNvPr>
          <p:cNvSpPr/>
          <p:nvPr/>
        </p:nvSpPr>
        <p:spPr>
          <a:xfrm>
            <a:off x="9312699" y="272967"/>
            <a:ext cx="1166348" cy="1887731"/>
          </a:xfrm>
          <a:custGeom>
            <a:avLst/>
            <a:gdLst/>
            <a:ahLst/>
            <a:cxnLst/>
            <a:rect l="l" t="t" r="r" b="b"/>
            <a:pathLst>
              <a:path w="1469430" h="2156961">
                <a:moveTo>
                  <a:pt x="0" y="0"/>
                </a:moveTo>
                <a:lnTo>
                  <a:pt x="1469430" y="0"/>
                </a:lnTo>
                <a:lnTo>
                  <a:pt x="1469430" y="2156962"/>
                </a:lnTo>
                <a:lnTo>
                  <a:pt x="0" y="21569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997E8F3D-3A2A-4D94-B088-1E3FA07ECE43}"/>
              </a:ext>
            </a:extLst>
          </p:cNvPr>
          <p:cNvSpPr/>
          <p:nvPr/>
        </p:nvSpPr>
        <p:spPr>
          <a:xfrm>
            <a:off x="1198936" y="-985726"/>
            <a:ext cx="1199825" cy="3372228"/>
          </a:xfrm>
          <a:custGeom>
            <a:avLst/>
            <a:gdLst/>
            <a:ahLst/>
            <a:cxnLst/>
            <a:rect l="l" t="t" r="r" b="b"/>
            <a:pathLst>
              <a:path w="1375369" h="3742500">
                <a:moveTo>
                  <a:pt x="0" y="0"/>
                </a:moveTo>
                <a:lnTo>
                  <a:pt x="1375369" y="0"/>
                </a:lnTo>
                <a:lnTo>
                  <a:pt x="1375369" y="3742500"/>
                </a:lnTo>
                <a:lnTo>
                  <a:pt x="0" y="37425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512B0B22-69D6-404F-BD2F-361F4B9C6F5F}"/>
              </a:ext>
            </a:extLst>
          </p:cNvPr>
          <p:cNvSpPr txBox="1"/>
          <p:nvPr/>
        </p:nvSpPr>
        <p:spPr>
          <a:xfrm>
            <a:off x="1264572" y="2477759"/>
            <a:ext cx="9662855" cy="13080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199"/>
              </a:lnSpc>
            </a:pPr>
            <a:r>
              <a:rPr lang="th-TH" sz="6000" b="1" dirty="0">
                <a:solidFill>
                  <a:srgbClr val="2B4D0D"/>
                </a:solidFill>
                <a:latin typeface="Prompt" panose="00000500000000000000" pitchFamily="2" charset="-34"/>
                <a:ea typeface="Pattaya"/>
                <a:cs typeface="Prompt" panose="00000500000000000000" pitchFamily="2" charset="-34"/>
                <a:sym typeface="Pattaya"/>
              </a:rPr>
              <a:t>โครงการ สธ. มอบของขวัญ</a:t>
            </a:r>
            <a:endParaRPr lang="en-US" sz="6000" b="1" dirty="0">
              <a:solidFill>
                <a:srgbClr val="2B4D0D"/>
              </a:solidFill>
              <a:latin typeface="Prompt" panose="00000500000000000000" pitchFamily="2" charset="-34"/>
              <a:ea typeface="Pattaya"/>
              <a:cs typeface="Prompt" panose="00000500000000000000" pitchFamily="2" charset="-34"/>
              <a:sym typeface="Pattaya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44D62734-3444-468F-9485-E5594296B742}"/>
              </a:ext>
            </a:extLst>
          </p:cNvPr>
          <p:cNvSpPr txBox="1"/>
          <p:nvPr/>
        </p:nvSpPr>
        <p:spPr>
          <a:xfrm>
            <a:off x="3992563" y="3873157"/>
            <a:ext cx="370325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6000" b="1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พ.ศ. 2568</a:t>
            </a:r>
          </a:p>
        </p:txBody>
      </p:sp>
    </p:spTree>
    <p:extLst>
      <p:ext uri="{BB962C8B-B14F-4D97-AF65-F5344CB8AC3E}">
        <p14:creationId xmlns:p14="http://schemas.microsoft.com/office/powerpoint/2010/main" val="641465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3">
            <a:extLst>
              <a:ext uri="{FF2B5EF4-FFF2-40B4-BE49-F238E27FC236}">
                <a16:creationId xmlns:a16="http://schemas.microsoft.com/office/drawing/2014/main" id="{31C1CEF5-0073-4656-8DAE-D16775E4E3B5}"/>
              </a:ext>
            </a:extLst>
          </p:cNvPr>
          <p:cNvSpPr/>
          <p:nvPr/>
        </p:nvSpPr>
        <p:spPr>
          <a:xfrm>
            <a:off x="0" y="-14967"/>
            <a:ext cx="3272589" cy="2951019"/>
          </a:xfrm>
          <a:custGeom>
            <a:avLst/>
            <a:gdLst/>
            <a:ahLst/>
            <a:cxnLst/>
            <a:rect l="l" t="t" r="r" b="b"/>
            <a:pathLst>
              <a:path w="5026176" h="5013611">
                <a:moveTo>
                  <a:pt x="0" y="0"/>
                </a:moveTo>
                <a:lnTo>
                  <a:pt x="5026176" y="0"/>
                </a:lnTo>
                <a:lnTo>
                  <a:pt x="5026176" y="5013611"/>
                </a:lnTo>
                <a:lnTo>
                  <a:pt x="0" y="501361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965266E6-3FD7-4511-9B33-5D07F48BBE73}"/>
              </a:ext>
            </a:extLst>
          </p:cNvPr>
          <p:cNvSpPr/>
          <p:nvPr/>
        </p:nvSpPr>
        <p:spPr>
          <a:xfrm flipH="1">
            <a:off x="8446167" y="-32657"/>
            <a:ext cx="3702290" cy="2968709"/>
          </a:xfrm>
          <a:custGeom>
            <a:avLst/>
            <a:gdLst/>
            <a:ahLst/>
            <a:cxnLst/>
            <a:rect l="l" t="t" r="r" b="b"/>
            <a:pathLst>
              <a:path w="5026176" h="5013611">
                <a:moveTo>
                  <a:pt x="5026176" y="0"/>
                </a:moveTo>
                <a:lnTo>
                  <a:pt x="0" y="0"/>
                </a:lnTo>
                <a:lnTo>
                  <a:pt x="0" y="5013611"/>
                </a:lnTo>
                <a:lnTo>
                  <a:pt x="5026176" y="5013611"/>
                </a:lnTo>
                <a:lnTo>
                  <a:pt x="5026176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8" name="Freeform 4">
            <a:extLst>
              <a:ext uri="{FF2B5EF4-FFF2-40B4-BE49-F238E27FC236}">
                <a16:creationId xmlns:a16="http://schemas.microsoft.com/office/drawing/2014/main" id="{C5267C30-9477-4979-9EA0-DCEF6704C862}"/>
              </a:ext>
            </a:extLst>
          </p:cNvPr>
          <p:cNvSpPr/>
          <p:nvPr/>
        </p:nvSpPr>
        <p:spPr>
          <a:xfrm rot="4587789">
            <a:off x="-505209" y="-2360476"/>
            <a:ext cx="2638227" cy="6700258"/>
          </a:xfrm>
          <a:custGeom>
            <a:avLst/>
            <a:gdLst/>
            <a:ahLst/>
            <a:cxnLst/>
            <a:rect l="l" t="t" r="r" b="b"/>
            <a:pathLst>
              <a:path w="2638227" h="6700258">
                <a:moveTo>
                  <a:pt x="0" y="0"/>
                </a:moveTo>
                <a:lnTo>
                  <a:pt x="2638227" y="0"/>
                </a:lnTo>
                <a:lnTo>
                  <a:pt x="2638227" y="6700258"/>
                </a:lnTo>
                <a:lnTo>
                  <a:pt x="0" y="67002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393669E8-2182-41A4-8C0B-E7F15FF7AB6B}"/>
              </a:ext>
            </a:extLst>
          </p:cNvPr>
          <p:cNvSpPr/>
          <p:nvPr/>
        </p:nvSpPr>
        <p:spPr>
          <a:xfrm>
            <a:off x="9312699" y="272967"/>
            <a:ext cx="1166348" cy="1887731"/>
          </a:xfrm>
          <a:custGeom>
            <a:avLst/>
            <a:gdLst/>
            <a:ahLst/>
            <a:cxnLst/>
            <a:rect l="l" t="t" r="r" b="b"/>
            <a:pathLst>
              <a:path w="1469430" h="2156961">
                <a:moveTo>
                  <a:pt x="0" y="0"/>
                </a:moveTo>
                <a:lnTo>
                  <a:pt x="1469430" y="0"/>
                </a:lnTo>
                <a:lnTo>
                  <a:pt x="1469430" y="2156962"/>
                </a:lnTo>
                <a:lnTo>
                  <a:pt x="0" y="21569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997E8F3D-3A2A-4D94-B088-1E3FA07ECE43}"/>
              </a:ext>
            </a:extLst>
          </p:cNvPr>
          <p:cNvSpPr/>
          <p:nvPr/>
        </p:nvSpPr>
        <p:spPr>
          <a:xfrm>
            <a:off x="1198936" y="-985726"/>
            <a:ext cx="1199825" cy="3372228"/>
          </a:xfrm>
          <a:custGeom>
            <a:avLst/>
            <a:gdLst/>
            <a:ahLst/>
            <a:cxnLst/>
            <a:rect l="l" t="t" r="r" b="b"/>
            <a:pathLst>
              <a:path w="1375369" h="3742500">
                <a:moveTo>
                  <a:pt x="0" y="0"/>
                </a:moveTo>
                <a:lnTo>
                  <a:pt x="1375369" y="0"/>
                </a:lnTo>
                <a:lnTo>
                  <a:pt x="1375369" y="3742500"/>
                </a:lnTo>
                <a:lnTo>
                  <a:pt x="0" y="37425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512B0B22-69D6-404F-BD2F-361F4B9C6F5F}"/>
              </a:ext>
            </a:extLst>
          </p:cNvPr>
          <p:cNvSpPr txBox="1"/>
          <p:nvPr/>
        </p:nvSpPr>
        <p:spPr>
          <a:xfrm>
            <a:off x="2398761" y="588834"/>
            <a:ext cx="8192943" cy="13311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199"/>
              </a:lnSpc>
            </a:pPr>
            <a:r>
              <a:rPr lang="en-US" sz="6000" b="1" dirty="0" err="1">
                <a:solidFill>
                  <a:srgbClr val="2B4D0D"/>
                </a:solidFill>
                <a:latin typeface="Prompt" panose="00000500000000000000" pitchFamily="2" charset="-34"/>
                <a:ea typeface="Pattaya"/>
                <a:cs typeface="Prompt" panose="00000500000000000000" pitchFamily="2" charset="-34"/>
                <a:sym typeface="Pattaya"/>
              </a:rPr>
              <a:t>ของขวัญ</a:t>
            </a:r>
            <a:r>
              <a:rPr lang="th-TH" sz="6000" b="1" dirty="0">
                <a:solidFill>
                  <a:srgbClr val="2B4D0D"/>
                </a:solidFill>
                <a:latin typeface="Prompt" panose="00000500000000000000" pitchFamily="2" charset="-34"/>
                <a:ea typeface="Pattaya"/>
                <a:cs typeface="Prompt" panose="00000500000000000000" pitchFamily="2" charset="-34"/>
                <a:sym typeface="Pattaya"/>
              </a:rPr>
              <a:t>ปีใหม่</a:t>
            </a:r>
            <a:endParaRPr lang="en-US" sz="6000" b="1" dirty="0">
              <a:solidFill>
                <a:srgbClr val="2B4D0D"/>
              </a:solidFill>
              <a:latin typeface="Prompt" panose="00000500000000000000" pitchFamily="2" charset="-34"/>
              <a:ea typeface="Pattaya"/>
              <a:cs typeface="Prompt" panose="00000500000000000000" pitchFamily="2" charset="-34"/>
              <a:sym typeface="Pattaya"/>
            </a:endParaRPr>
          </a:p>
        </p:txBody>
      </p:sp>
      <p:grpSp>
        <p:nvGrpSpPr>
          <p:cNvPr id="16" name="Group 8">
            <a:extLst>
              <a:ext uri="{FF2B5EF4-FFF2-40B4-BE49-F238E27FC236}">
                <a16:creationId xmlns:a16="http://schemas.microsoft.com/office/drawing/2014/main" id="{19B043A1-2C00-4B8E-9942-2796F8C62EB8}"/>
              </a:ext>
            </a:extLst>
          </p:cNvPr>
          <p:cNvGrpSpPr/>
          <p:nvPr/>
        </p:nvGrpSpPr>
        <p:grpSpPr>
          <a:xfrm>
            <a:off x="696177" y="4011719"/>
            <a:ext cx="370863" cy="370863"/>
            <a:chOff x="0" y="0"/>
            <a:chExt cx="812800" cy="812800"/>
          </a:xfrm>
        </p:grpSpPr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BF5FC036-695A-4FEB-A8F6-D6BBDFC914F6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4C56"/>
            </a:solidFill>
          </p:spPr>
        </p:sp>
        <p:sp>
          <p:nvSpPr>
            <p:cNvPr id="18" name="TextBox 10">
              <a:extLst>
                <a:ext uri="{FF2B5EF4-FFF2-40B4-BE49-F238E27FC236}">
                  <a16:creationId xmlns:a16="http://schemas.microsoft.com/office/drawing/2014/main" id="{A417F226-01D4-4988-A0AE-BB8C9E66AA7E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8">
            <a:extLst>
              <a:ext uri="{FF2B5EF4-FFF2-40B4-BE49-F238E27FC236}">
                <a16:creationId xmlns:a16="http://schemas.microsoft.com/office/drawing/2014/main" id="{8CAAFD57-31A9-483B-9AB0-39347024D05E}"/>
              </a:ext>
            </a:extLst>
          </p:cNvPr>
          <p:cNvGrpSpPr/>
          <p:nvPr/>
        </p:nvGrpSpPr>
        <p:grpSpPr>
          <a:xfrm>
            <a:off x="757558" y="2511815"/>
            <a:ext cx="370863" cy="370863"/>
            <a:chOff x="0" y="0"/>
            <a:chExt cx="812800" cy="812800"/>
          </a:xfrm>
        </p:grpSpPr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50C4A520-7C4C-4231-AF9F-6AAC6FFB0DF7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4C56"/>
            </a:solidFill>
          </p:spPr>
        </p:sp>
        <p:sp>
          <p:nvSpPr>
            <p:cNvPr id="21" name="TextBox 10">
              <a:extLst>
                <a:ext uri="{FF2B5EF4-FFF2-40B4-BE49-F238E27FC236}">
                  <a16:creationId xmlns:a16="http://schemas.microsoft.com/office/drawing/2014/main" id="{71FB3BD0-6272-4A55-A94D-AE875B14AE2F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3" name="TextBox 6">
            <a:extLst>
              <a:ext uri="{FF2B5EF4-FFF2-40B4-BE49-F238E27FC236}">
                <a16:creationId xmlns:a16="http://schemas.microsoft.com/office/drawing/2014/main" id="{B46294B4-7889-4097-A404-38478F8ABAE6}"/>
              </a:ext>
            </a:extLst>
          </p:cNvPr>
          <p:cNvSpPr txBox="1"/>
          <p:nvPr/>
        </p:nvSpPr>
        <p:spPr>
          <a:xfrm>
            <a:off x="1391489" y="2415724"/>
            <a:ext cx="10756968" cy="13388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014"/>
              </a:lnSpc>
            </a:pPr>
            <a:r>
              <a:rPr lang="en-US" sz="2867" b="1" dirty="0" err="1">
                <a:solidFill>
                  <a:srgbClr val="0066CC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วัคซีนป้องกันการติดเชื้อไวรัสเอชพีวี</a:t>
            </a:r>
            <a:r>
              <a:rPr lang="en-US" sz="2867" b="1" dirty="0">
                <a:solidFill>
                  <a:srgbClr val="0066CC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 (HPV)</a:t>
            </a:r>
          </a:p>
          <a:p>
            <a:pPr algn="l">
              <a:lnSpc>
                <a:spcPts val="3174"/>
              </a:lnSpc>
              <a:spcBef>
                <a:spcPct val="0"/>
              </a:spcBef>
            </a:pP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ให้บริการฉีดวัคซีนฯ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แก่ประชาชนอายุ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 11-20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ปี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 1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ล้านโดส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 </a:t>
            </a:r>
          </a:p>
          <a:p>
            <a:pPr algn="l">
              <a:lnSpc>
                <a:spcPts val="3174"/>
              </a:lnSpc>
              <a:spcBef>
                <a:spcPct val="0"/>
              </a:spcBef>
            </a:pPr>
            <a:r>
              <a:rPr lang="en-US" dirty="0">
                <a:solidFill>
                  <a:srgbClr val="FF0000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(</a:t>
            </a:r>
            <a:r>
              <a:rPr lang="en-US" dirty="0" err="1">
                <a:solidFill>
                  <a:srgbClr val="FF0000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ธ.ค</a:t>
            </a:r>
            <a:r>
              <a:rPr lang="en-US" dirty="0">
                <a:solidFill>
                  <a:srgbClr val="FF0000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. 67 - </a:t>
            </a:r>
            <a:r>
              <a:rPr lang="en-US" dirty="0" err="1">
                <a:solidFill>
                  <a:srgbClr val="FF0000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ม.ค</a:t>
            </a:r>
            <a:r>
              <a:rPr lang="en-US" dirty="0">
                <a:solidFill>
                  <a:srgbClr val="FF0000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. 68)</a:t>
            </a:r>
          </a:p>
        </p:txBody>
      </p:sp>
      <p:sp>
        <p:nvSpPr>
          <p:cNvPr id="24" name="TextBox 7">
            <a:extLst>
              <a:ext uri="{FF2B5EF4-FFF2-40B4-BE49-F238E27FC236}">
                <a16:creationId xmlns:a16="http://schemas.microsoft.com/office/drawing/2014/main" id="{A200E1AF-14F4-45BA-96D8-F97F9AACDE79}"/>
              </a:ext>
            </a:extLst>
          </p:cNvPr>
          <p:cNvSpPr txBox="1"/>
          <p:nvPr/>
        </p:nvSpPr>
        <p:spPr>
          <a:xfrm>
            <a:off x="1260859" y="5129257"/>
            <a:ext cx="10495711" cy="13388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014"/>
              </a:lnSpc>
            </a:pPr>
            <a:r>
              <a:rPr lang="en-US" sz="2867" b="1" dirty="0" err="1">
                <a:solidFill>
                  <a:srgbClr val="0066CC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กระตุ้นเศรษฐกิจด้วยผลิตภัณฑ์สมุนไพรคุณภาพ</a:t>
            </a:r>
            <a:r>
              <a:rPr lang="en-US" sz="2867" b="1" dirty="0">
                <a:solidFill>
                  <a:srgbClr val="0066CC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 (</a:t>
            </a:r>
            <a:r>
              <a:rPr lang="en-US" sz="2867" b="1" dirty="0" err="1">
                <a:solidFill>
                  <a:srgbClr val="0066CC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กระเช้าสมุนไพร</a:t>
            </a:r>
            <a:r>
              <a:rPr lang="en-US" sz="2867" b="1" dirty="0">
                <a:solidFill>
                  <a:srgbClr val="0066CC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)</a:t>
            </a:r>
          </a:p>
          <a:p>
            <a:pPr algn="l">
              <a:lnSpc>
                <a:spcPts val="3174"/>
              </a:lnSpc>
            </a:pP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เข้าถึงชุดผลิตภัณฑ์สมุน</a:t>
            </a:r>
            <a:r>
              <a:rPr lang="th-TH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ไ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พรคุณภาพ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เป็นทางเลือกในการดูแลสุขภาพ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              9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รายการ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 </a:t>
            </a:r>
            <a:r>
              <a:rPr lang="en-US" dirty="0">
                <a:solidFill>
                  <a:srgbClr val="FF0000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(</a:t>
            </a:r>
            <a:r>
              <a:rPr lang="en-US" dirty="0" err="1">
                <a:solidFill>
                  <a:srgbClr val="FF0000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ธ.ค</a:t>
            </a:r>
            <a:r>
              <a:rPr lang="en-US" dirty="0">
                <a:solidFill>
                  <a:srgbClr val="FF0000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. 67)</a:t>
            </a:r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97739F4C-A495-4A4C-8250-E356C2C093AD}"/>
              </a:ext>
            </a:extLst>
          </p:cNvPr>
          <p:cNvSpPr txBox="1"/>
          <p:nvPr/>
        </p:nvSpPr>
        <p:spPr>
          <a:xfrm>
            <a:off x="1260859" y="3927422"/>
            <a:ext cx="10756967" cy="9284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014"/>
              </a:lnSpc>
            </a:pPr>
            <a:r>
              <a:rPr lang="en-US" sz="2867" b="1" dirty="0">
                <a:solidFill>
                  <a:srgbClr val="0066CC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7 </a:t>
            </a:r>
            <a:r>
              <a:rPr lang="en-US" sz="2867" b="1" dirty="0" err="1">
                <a:solidFill>
                  <a:srgbClr val="0066CC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แพ็คเกจ</a:t>
            </a:r>
            <a:r>
              <a:rPr lang="en-US" sz="2867" b="1" dirty="0">
                <a:solidFill>
                  <a:srgbClr val="0066CC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 </a:t>
            </a:r>
            <a:r>
              <a:rPr lang="en-US" sz="2867" b="1" dirty="0" err="1">
                <a:solidFill>
                  <a:srgbClr val="0066CC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ดูแล-ตรวจสุขภาพกาย</a:t>
            </a:r>
            <a:r>
              <a:rPr lang="en-US" sz="2867" b="1" dirty="0">
                <a:solidFill>
                  <a:srgbClr val="0066CC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 </a:t>
            </a:r>
            <a:r>
              <a:rPr lang="en-US" sz="2867" b="1" dirty="0" err="1">
                <a:solidFill>
                  <a:srgbClr val="0066CC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ใจ</a:t>
            </a:r>
            <a:endParaRPr lang="en-US" sz="2867" b="1" dirty="0">
              <a:solidFill>
                <a:srgbClr val="0066CC"/>
              </a:solidFill>
              <a:latin typeface="Prompt" panose="00000500000000000000" pitchFamily="2" charset="-34"/>
              <a:ea typeface="Anantason UltraExpanded"/>
              <a:cs typeface="Prompt" panose="00000500000000000000" pitchFamily="2" charset="-34"/>
              <a:sym typeface="Anantason UltraExpanded"/>
            </a:endParaRPr>
          </a:p>
          <a:p>
            <a:pPr algn="l">
              <a:lnSpc>
                <a:spcPts val="3174"/>
              </a:lnSpc>
            </a:pP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ของขวัญปีใหม่จาก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สปสช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.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เพื่อคนไทยสุขภาพดีถ้วนหน้า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  </a:t>
            </a:r>
            <a:r>
              <a:rPr lang="en-US" dirty="0">
                <a:solidFill>
                  <a:srgbClr val="FF0000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(</a:t>
            </a:r>
            <a:r>
              <a:rPr lang="en-US" dirty="0" err="1">
                <a:solidFill>
                  <a:srgbClr val="FF0000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ธ.ค</a:t>
            </a:r>
            <a:r>
              <a:rPr lang="en-US" dirty="0">
                <a:solidFill>
                  <a:srgbClr val="FF0000"/>
                </a:solidFill>
                <a:latin typeface="Prompt" panose="00000500000000000000" pitchFamily="2" charset="-34"/>
                <a:ea typeface="Anantason UltraExpanded"/>
                <a:cs typeface="Prompt" panose="00000500000000000000" pitchFamily="2" charset="-34"/>
                <a:sym typeface="Anantason UltraExpanded"/>
              </a:rPr>
              <a:t>. 67)</a:t>
            </a:r>
          </a:p>
        </p:txBody>
      </p:sp>
      <p:grpSp>
        <p:nvGrpSpPr>
          <p:cNvPr id="26" name="Group 8">
            <a:extLst>
              <a:ext uri="{FF2B5EF4-FFF2-40B4-BE49-F238E27FC236}">
                <a16:creationId xmlns:a16="http://schemas.microsoft.com/office/drawing/2014/main" id="{A53769D1-82FA-4407-9BF8-4D3B84DCBC9E}"/>
              </a:ext>
            </a:extLst>
          </p:cNvPr>
          <p:cNvGrpSpPr/>
          <p:nvPr/>
        </p:nvGrpSpPr>
        <p:grpSpPr>
          <a:xfrm>
            <a:off x="696178" y="5266659"/>
            <a:ext cx="370863" cy="370863"/>
            <a:chOff x="0" y="0"/>
            <a:chExt cx="812800" cy="812800"/>
          </a:xfrm>
        </p:grpSpPr>
        <p:sp>
          <p:nvSpPr>
            <p:cNvPr id="27" name="Freeform 9">
              <a:extLst>
                <a:ext uri="{FF2B5EF4-FFF2-40B4-BE49-F238E27FC236}">
                  <a16:creationId xmlns:a16="http://schemas.microsoft.com/office/drawing/2014/main" id="{16A8F983-D836-4B94-98DB-C5F85367A5FB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4C56"/>
            </a:solidFill>
          </p:spPr>
        </p:sp>
        <p:sp>
          <p:nvSpPr>
            <p:cNvPr id="28" name="TextBox 10">
              <a:extLst>
                <a:ext uri="{FF2B5EF4-FFF2-40B4-BE49-F238E27FC236}">
                  <a16:creationId xmlns:a16="http://schemas.microsoft.com/office/drawing/2014/main" id="{055D028B-45D3-40C3-907A-77304CE0370D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259724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>
            <a:extLst>
              <a:ext uri="{FF2B5EF4-FFF2-40B4-BE49-F238E27FC236}">
                <a16:creationId xmlns:a16="http://schemas.microsoft.com/office/drawing/2014/main" id="{512B0B22-69D6-404F-BD2F-361F4B9C6F5F}"/>
              </a:ext>
            </a:extLst>
          </p:cNvPr>
          <p:cNvSpPr txBox="1"/>
          <p:nvPr/>
        </p:nvSpPr>
        <p:spPr>
          <a:xfrm>
            <a:off x="2398761" y="588834"/>
            <a:ext cx="8192943" cy="13311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199"/>
              </a:lnSpc>
            </a:pPr>
            <a:r>
              <a:rPr lang="en-US" sz="6000" b="1" dirty="0" err="1">
                <a:solidFill>
                  <a:srgbClr val="2B4D0D"/>
                </a:solidFill>
                <a:latin typeface="Prompt" panose="00000500000000000000" pitchFamily="2" charset="-34"/>
                <a:ea typeface="Pattaya"/>
                <a:cs typeface="Prompt" panose="00000500000000000000" pitchFamily="2" charset="-34"/>
                <a:sym typeface="Pattaya"/>
              </a:rPr>
              <a:t>ของขวัญวันเด็ก</a:t>
            </a:r>
            <a:endParaRPr lang="en-US" sz="6000" b="1" dirty="0">
              <a:solidFill>
                <a:srgbClr val="2B4D0D"/>
              </a:solidFill>
              <a:latin typeface="Prompt" panose="00000500000000000000" pitchFamily="2" charset="-34"/>
              <a:ea typeface="Pattaya"/>
              <a:cs typeface="Prompt" panose="00000500000000000000" pitchFamily="2" charset="-34"/>
              <a:sym typeface="Pattaya"/>
            </a:endParaRPr>
          </a:p>
        </p:txBody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A6274830-1617-4B4D-8AEF-079E2F7D5B4E}"/>
              </a:ext>
            </a:extLst>
          </p:cNvPr>
          <p:cNvSpPr txBox="1"/>
          <p:nvPr/>
        </p:nvSpPr>
        <p:spPr>
          <a:xfrm>
            <a:off x="781823" y="2523769"/>
            <a:ext cx="11859290" cy="7040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6160"/>
              </a:lnSpc>
            </a:pPr>
            <a:r>
              <a:rPr lang="en-US" b="1" dirty="0" err="1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ก้าวแรกของการสร้างเด็กปฐมวัย</a:t>
            </a:r>
            <a:r>
              <a:rPr lang="en-US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 </a:t>
            </a:r>
            <a:r>
              <a:rPr lang="en-US" b="1" dirty="0" err="1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เพื่อเด็กไทย</a:t>
            </a:r>
            <a:r>
              <a:rPr lang="en-US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 </a:t>
            </a:r>
            <a:r>
              <a:rPr lang="en-US" b="1" dirty="0" err="1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เติบโต</a:t>
            </a:r>
            <a:r>
              <a:rPr lang="en-US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 </a:t>
            </a:r>
            <a:r>
              <a:rPr lang="en-US" b="1" dirty="0" err="1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สมวัย</a:t>
            </a:r>
            <a:endParaRPr lang="en-US" b="1" dirty="0">
              <a:solidFill>
                <a:srgbClr val="004AAD"/>
              </a:solidFill>
              <a:latin typeface="Prompt" panose="00000500000000000000" pitchFamily="2" charset="-34"/>
              <a:ea typeface="Pridi Bold"/>
              <a:cs typeface="Prompt" panose="00000500000000000000" pitchFamily="2" charset="-34"/>
              <a:sym typeface="Pridi Bold"/>
            </a:endParaRPr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2DCF317A-62D6-4BA8-8B8F-626323F7612F}"/>
              </a:ext>
            </a:extLst>
          </p:cNvPr>
          <p:cNvSpPr txBox="1"/>
          <p:nvPr/>
        </p:nvSpPr>
        <p:spPr>
          <a:xfrm>
            <a:off x="781823" y="5139064"/>
            <a:ext cx="11098581" cy="11849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dirty="0" err="1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เด็กแรกเกิดจนถึงอายุ</a:t>
            </a:r>
            <a:r>
              <a:rPr lang="en-US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 18 </a:t>
            </a:r>
            <a:r>
              <a:rPr lang="en-US" dirty="0" err="1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ปี</a:t>
            </a:r>
            <a:r>
              <a:rPr lang="en-US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 </a:t>
            </a:r>
            <a:r>
              <a:rPr lang="en-US" dirty="0" err="1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ได้รับการผ่าตัดหัวใจแบบเปิด</a:t>
            </a:r>
            <a:r>
              <a:rPr lang="en-US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 </a:t>
            </a:r>
            <a:r>
              <a:rPr lang="en-US" dirty="0" err="1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หรือการซ่อม</a:t>
            </a:r>
            <a:r>
              <a:rPr lang="en-US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/</a:t>
            </a:r>
            <a:r>
              <a:rPr lang="en-US" dirty="0" err="1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เปลี่ยนลิ้นหัวใจ</a:t>
            </a:r>
            <a:r>
              <a:rPr lang="en-US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 </a:t>
            </a:r>
            <a:r>
              <a:rPr lang="en-US" dirty="0">
                <a:solidFill>
                  <a:srgbClr val="ED4C56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(11 </a:t>
            </a:r>
            <a:r>
              <a:rPr lang="en-US" dirty="0" err="1">
                <a:solidFill>
                  <a:srgbClr val="ED4C56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ม.ค</a:t>
            </a:r>
            <a:r>
              <a:rPr lang="en-US" dirty="0">
                <a:solidFill>
                  <a:srgbClr val="ED4C56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. 68)</a:t>
            </a: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B3D15C7A-4812-4ECA-A1D7-8A16260B8873}"/>
              </a:ext>
            </a:extLst>
          </p:cNvPr>
          <p:cNvSpPr txBox="1"/>
          <p:nvPr/>
        </p:nvSpPr>
        <p:spPr>
          <a:xfrm>
            <a:off x="631008" y="4433335"/>
            <a:ext cx="11535943" cy="7040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160"/>
              </a:lnSpc>
            </a:pPr>
            <a:r>
              <a:rPr lang="en-US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 </a:t>
            </a:r>
            <a:r>
              <a:rPr lang="en-US" b="1" dirty="0" err="1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สนับสนุนการผ่าตัดและการสวนหัวใจ</a:t>
            </a:r>
            <a:r>
              <a:rPr lang="en-US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 </a:t>
            </a:r>
            <a:r>
              <a:rPr lang="en-US" b="1" dirty="0" err="1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รักษาโรคหัวใจพิการแต่กำเนิดที่ซับซ้อน</a:t>
            </a:r>
            <a:endParaRPr lang="en-US" b="1" dirty="0">
              <a:solidFill>
                <a:srgbClr val="004AAD"/>
              </a:solidFill>
              <a:latin typeface="Prompt" panose="00000500000000000000" pitchFamily="2" charset="-34"/>
              <a:ea typeface="Pridi Bold"/>
              <a:cs typeface="Prompt" panose="00000500000000000000" pitchFamily="2" charset="-34"/>
              <a:sym typeface="Pridi Bold"/>
            </a:endParaRP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id="{0D3F33E0-94DF-4FC8-8BE8-8069FAF288C0}"/>
              </a:ext>
            </a:extLst>
          </p:cNvPr>
          <p:cNvSpPr txBox="1"/>
          <p:nvPr/>
        </p:nvSpPr>
        <p:spPr>
          <a:xfrm>
            <a:off x="781823" y="3146833"/>
            <a:ext cx="10012048" cy="1206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99"/>
              </a:lnSpc>
            </a:pPr>
            <a:r>
              <a:rPr lang="en-US" dirty="0" err="1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แจกหนังสือนิทาน</a:t>
            </a:r>
            <a:r>
              <a:rPr lang="en-US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 </a:t>
            </a:r>
            <a:r>
              <a:rPr lang="en-US" dirty="0" err="1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ส่งเสริมพัฒนาการ</a:t>
            </a:r>
            <a:r>
              <a:rPr lang="en-US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 40,000 </a:t>
            </a:r>
            <a:r>
              <a:rPr lang="en-US" dirty="0" err="1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คน</a:t>
            </a:r>
            <a:r>
              <a:rPr lang="en-US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                           </a:t>
            </a:r>
            <a:r>
              <a:rPr lang="en-US" dirty="0" err="1">
                <a:solidFill>
                  <a:srgbClr val="ED4C56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ประธาน</a:t>
            </a:r>
            <a:r>
              <a:rPr lang="en-US" dirty="0">
                <a:solidFill>
                  <a:srgbClr val="ED4C56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 : </a:t>
            </a:r>
            <a:r>
              <a:rPr lang="en-US" dirty="0" err="1">
                <a:solidFill>
                  <a:srgbClr val="ED4C56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นายกรัฐมนตรี</a:t>
            </a:r>
            <a:r>
              <a:rPr lang="en-US" dirty="0">
                <a:solidFill>
                  <a:srgbClr val="ED4C56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 (7 </a:t>
            </a:r>
            <a:r>
              <a:rPr lang="en-US" dirty="0" err="1">
                <a:solidFill>
                  <a:srgbClr val="ED4C56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ม.ค</a:t>
            </a:r>
            <a:r>
              <a:rPr lang="en-US" dirty="0">
                <a:solidFill>
                  <a:srgbClr val="ED4C56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. 68)</a:t>
            </a:r>
          </a:p>
        </p:txBody>
      </p:sp>
      <p:grpSp>
        <p:nvGrpSpPr>
          <p:cNvPr id="16" name="Group 8">
            <a:extLst>
              <a:ext uri="{FF2B5EF4-FFF2-40B4-BE49-F238E27FC236}">
                <a16:creationId xmlns:a16="http://schemas.microsoft.com/office/drawing/2014/main" id="{19B043A1-2C00-4B8E-9942-2796F8C62EB8}"/>
              </a:ext>
            </a:extLst>
          </p:cNvPr>
          <p:cNvGrpSpPr/>
          <p:nvPr/>
        </p:nvGrpSpPr>
        <p:grpSpPr>
          <a:xfrm>
            <a:off x="332743" y="4755277"/>
            <a:ext cx="370863" cy="370863"/>
            <a:chOff x="0" y="0"/>
            <a:chExt cx="812800" cy="812800"/>
          </a:xfrm>
        </p:grpSpPr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BF5FC036-695A-4FEB-A8F6-D6BBDFC914F6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4C56"/>
            </a:solidFill>
          </p:spPr>
        </p:sp>
        <p:sp>
          <p:nvSpPr>
            <p:cNvPr id="18" name="TextBox 10">
              <a:extLst>
                <a:ext uri="{FF2B5EF4-FFF2-40B4-BE49-F238E27FC236}">
                  <a16:creationId xmlns:a16="http://schemas.microsoft.com/office/drawing/2014/main" id="{A417F226-01D4-4988-A0AE-BB8C9E66AA7E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8">
            <a:extLst>
              <a:ext uri="{FF2B5EF4-FFF2-40B4-BE49-F238E27FC236}">
                <a16:creationId xmlns:a16="http://schemas.microsoft.com/office/drawing/2014/main" id="{8CAAFD57-31A9-483B-9AB0-39347024D05E}"/>
              </a:ext>
            </a:extLst>
          </p:cNvPr>
          <p:cNvGrpSpPr/>
          <p:nvPr/>
        </p:nvGrpSpPr>
        <p:grpSpPr>
          <a:xfrm>
            <a:off x="337293" y="2810739"/>
            <a:ext cx="370863" cy="370863"/>
            <a:chOff x="0" y="0"/>
            <a:chExt cx="812800" cy="812800"/>
          </a:xfrm>
        </p:grpSpPr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50C4A520-7C4C-4231-AF9F-6AAC6FFB0DF7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4C56"/>
            </a:solidFill>
          </p:spPr>
        </p:sp>
        <p:sp>
          <p:nvSpPr>
            <p:cNvPr id="21" name="TextBox 10">
              <a:extLst>
                <a:ext uri="{FF2B5EF4-FFF2-40B4-BE49-F238E27FC236}">
                  <a16:creationId xmlns:a16="http://schemas.microsoft.com/office/drawing/2014/main" id="{71FB3BD0-6272-4A55-A94D-AE875B14AE2F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3">
            <a:extLst>
              <a:ext uri="{FF2B5EF4-FFF2-40B4-BE49-F238E27FC236}">
                <a16:creationId xmlns:a16="http://schemas.microsoft.com/office/drawing/2014/main" id="{0B05334A-8F99-48DE-AD3A-6D572A5B2A2C}"/>
              </a:ext>
            </a:extLst>
          </p:cNvPr>
          <p:cNvSpPr/>
          <p:nvPr/>
        </p:nvSpPr>
        <p:spPr>
          <a:xfrm rot="1070701">
            <a:off x="-721004" y="-513755"/>
            <a:ext cx="2537735" cy="3956636"/>
          </a:xfrm>
          <a:custGeom>
            <a:avLst/>
            <a:gdLst/>
            <a:ahLst/>
            <a:cxnLst/>
            <a:rect l="l" t="t" r="r" b="b"/>
            <a:pathLst>
              <a:path w="14091830" h="23935168">
                <a:moveTo>
                  <a:pt x="0" y="0"/>
                </a:moveTo>
                <a:lnTo>
                  <a:pt x="14091831" y="0"/>
                </a:lnTo>
                <a:lnTo>
                  <a:pt x="14091831" y="23935168"/>
                </a:lnTo>
                <a:lnTo>
                  <a:pt x="0" y="239351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3" name="Freeform 9">
            <a:extLst>
              <a:ext uri="{FF2B5EF4-FFF2-40B4-BE49-F238E27FC236}">
                <a16:creationId xmlns:a16="http://schemas.microsoft.com/office/drawing/2014/main" id="{5D2C29B9-6F60-4A00-AFEE-28FB7CEF5C36}"/>
              </a:ext>
            </a:extLst>
          </p:cNvPr>
          <p:cNvSpPr/>
          <p:nvPr/>
        </p:nvSpPr>
        <p:spPr>
          <a:xfrm rot="20639592">
            <a:off x="10194854" y="-428728"/>
            <a:ext cx="2430646" cy="3592238"/>
          </a:xfrm>
          <a:custGeom>
            <a:avLst/>
            <a:gdLst/>
            <a:ahLst/>
            <a:cxnLst/>
            <a:rect l="l" t="t" r="r" b="b"/>
            <a:pathLst>
              <a:path w="14050393" h="23864787">
                <a:moveTo>
                  <a:pt x="0" y="0"/>
                </a:moveTo>
                <a:lnTo>
                  <a:pt x="14050393" y="0"/>
                </a:lnTo>
                <a:lnTo>
                  <a:pt x="14050393" y="23864787"/>
                </a:lnTo>
                <a:lnTo>
                  <a:pt x="0" y="238647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947831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รูปภาพที่แสดงถึงการดูแลด้วยรัก">
            <a:extLst>
              <a:ext uri="{FF2B5EF4-FFF2-40B4-BE49-F238E27FC236}">
                <a16:creationId xmlns:a16="http://schemas.microsoft.com/office/drawing/2014/main" id="{1E8F6713-779E-420D-902E-541523C75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9067" y="-14967"/>
            <a:ext cx="3269566" cy="299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reeform 3">
            <a:extLst>
              <a:ext uri="{FF2B5EF4-FFF2-40B4-BE49-F238E27FC236}">
                <a16:creationId xmlns:a16="http://schemas.microsoft.com/office/drawing/2014/main" id="{31C1CEF5-0073-4656-8DAE-D16775E4E3B5}"/>
              </a:ext>
            </a:extLst>
          </p:cNvPr>
          <p:cNvSpPr/>
          <p:nvPr/>
        </p:nvSpPr>
        <p:spPr>
          <a:xfrm>
            <a:off x="0" y="-14967"/>
            <a:ext cx="3272589" cy="2951019"/>
          </a:xfrm>
          <a:custGeom>
            <a:avLst/>
            <a:gdLst/>
            <a:ahLst/>
            <a:cxnLst/>
            <a:rect l="l" t="t" r="r" b="b"/>
            <a:pathLst>
              <a:path w="5026176" h="5013611">
                <a:moveTo>
                  <a:pt x="0" y="0"/>
                </a:moveTo>
                <a:lnTo>
                  <a:pt x="5026176" y="0"/>
                </a:lnTo>
                <a:lnTo>
                  <a:pt x="5026176" y="5013611"/>
                </a:lnTo>
                <a:lnTo>
                  <a:pt x="0" y="501361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Freeform 4">
            <a:extLst>
              <a:ext uri="{FF2B5EF4-FFF2-40B4-BE49-F238E27FC236}">
                <a16:creationId xmlns:a16="http://schemas.microsoft.com/office/drawing/2014/main" id="{C5267C30-9477-4979-9EA0-DCEF6704C862}"/>
              </a:ext>
            </a:extLst>
          </p:cNvPr>
          <p:cNvSpPr/>
          <p:nvPr/>
        </p:nvSpPr>
        <p:spPr>
          <a:xfrm rot="4587789">
            <a:off x="-505209" y="-2360476"/>
            <a:ext cx="2638227" cy="6700258"/>
          </a:xfrm>
          <a:custGeom>
            <a:avLst/>
            <a:gdLst/>
            <a:ahLst/>
            <a:cxnLst/>
            <a:rect l="l" t="t" r="r" b="b"/>
            <a:pathLst>
              <a:path w="2638227" h="6700258">
                <a:moveTo>
                  <a:pt x="0" y="0"/>
                </a:moveTo>
                <a:lnTo>
                  <a:pt x="2638227" y="0"/>
                </a:lnTo>
                <a:lnTo>
                  <a:pt x="2638227" y="6700258"/>
                </a:lnTo>
                <a:lnTo>
                  <a:pt x="0" y="67002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512B0B22-69D6-404F-BD2F-361F4B9C6F5F}"/>
              </a:ext>
            </a:extLst>
          </p:cNvPr>
          <p:cNvSpPr txBox="1"/>
          <p:nvPr/>
        </p:nvSpPr>
        <p:spPr>
          <a:xfrm>
            <a:off x="2425329" y="553459"/>
            <a:ext cx="8192943" cy="13311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199"/>
              </a:lnSpc>
            </a:pPr>
            <a:r>
              <a:rPr lang="en-US" sz="5400" b="1" dirty="0" err="1">
                <a:solidFill>
                  <a:srgbClr val="2B4D0D"/>
                </a:solidFill>
                <a:latin typeface="Prompt" panose="00000500000000000000" pitchFamily="2" charset="-34"/>
                <a:ea typeface="Pattaya"/>
                <a:cs typeface="Prompt" panose="00000500000000000000" pitchFamily="2" charset="-34"/>
                <a:sym typeface="Pattaya"/>
              </a:rPr>
              <a:t>ของขวัญ</a:t>
            </a:r>
            <a:r>
              <a:rPr lang="th-TH" sz="5400" b="1" dirty="0">
                <a:solidFill>
                  <a:srgbClr val="2B4D0D"/>
                </a:solidFill>
                <a:latin typeface="Prompt" panose="00000500000000000000" pitchFamily="2" charset="-34"/>
                <a:ea typeface="Pattaya"/>
                <a:cs typeface="Prompt" panose="00000500000000000000" pitchFamily="2" charset="-34"/>
                <a:sym typeface="Pattaya"/>
              </a:rPr>
              <a:t>วันผู้สูงอายุ</a:t>
            </a:r>
            <a:endParaRPr lang="en-US" sz="5400" b="1" dirty="0">
              <a:solidFill>
                <a:srgbClr val="2B4D0D"/>
              </a:solidFill>
              <a:latin typeface="Prompt" panose="00000500000000000000" pitchFamily="2" charset="-34"/>
              <a:ea typeface="Pattaya"/>
              <a:cs typeface="Prompt" panose="00000500000000000000" pitchFamily="2" charset="-34"/>
              <a:sym typeface="Pattaya"/>
            </a:endParaRPr>
          </a:p>
        </p:txBody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A6274830-1617-4B4D-8AEF-079E2F7D5B4E}"/>
              </a:ext>
            </a:extLst>
          </p:cNvPr>
          <p:cNvSpPr txBox="1"/>
          <p:nvPr/>
        </p:nvSpPr>
        <p:spPr>
          <a:xfrm>
            <a:off x="1423505" y="2235013"/>
            <a:ext cx="11859290" cy="7040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6160"/>
              </a:lnSpc>
            </a:pPr>
            <a:r>
              <a:rPr lang="th-TH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คนไทยสายตาดี</a:t>
            </a:r>
            <a:endParaRPr lang="en-US" b="1" dirty="0">
              <a:solidFill>
                <a:srgbClr val="004AAD"/>
              </a:solidFill>
              <a:latin typeface="Prompt" panose="00000500000000000000" pitchFamily="2" charset="-34"/>
              <a:ea typeface="Pridi Bold"/>
              <a:cs typeface="Prompt" panose="00000500000000000000" pitchFamily="2" charset="-34"/>
              <a:sym typeface="Pridi Bold"/>
            </a:endParaRPr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2DCF317A-62D6-4BA8-8B8F-626323F7612F}"/>
              </a:ext>
            </a:extLst>
          </p:cNvPr>
          <p:cNvSpPr txBox="1"/>
          <p:nvPr/>
        </p:nvSpPr>
        <p:spPr>
          <a:xfrm>
            <a:off x="1345288" y="5442767"/>
            <a:ext cx="11142124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th-TH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ผู้สูงอายุและก่อนวัยสูงอายุ ได้รับการใส่ฟันเทียมทั้งปาก หรือเกือบทั้งปาก </a:t>
            </a:r>
          </a:p>
          <a:p>
            <a:pPr algn="l"/>
            <a:r>
              <a:rPr lang="th-TH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จำนวน 45,000 ราย  </a:t>
            </a:r>
            <a:r>
              <a:rPr lang="th-TH" dirty="0">
                <a:solidFill>
                  <a:srgbClr val="FF0000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(เม.ย. 68)</a:t>
            </a:r>
            <a:endParaRPr lang="en-US" dirty="0">
              <a:solidFill>
                <a:srgbClr val="FF0000"/>
              </a:solidFill>
              <a:latin typeface="Prompt" panose="00000500000000000000" pitchFamily="2" charset="-34"/>
              <a:ea typeface="Prompt Bold"/>
              <a:cs typeface="Prompt" panose="00000500000000000000" pitchFamily="2" charset="-34"/>
              <a:sym typeface="Prompt Bold"/>
            </a:endParaRP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B3D15C7A-4812-4ECA-A1D7-8A16260B8873}"/>
              </a:ext>
            </a:extLst>
          </p:cNvPr>
          <p:cNvSpPr txBox="1"/>
          <p:nvPr/>
        </p:nvSpPr>
        <p:spPr>
          <a:xfrm>
            <a:off x="1272690" y="4641881"/>
            <a:ext cx="11535943" cy="7040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160"/>
              </a:lnSpc>
            </a:pPr>
            <a:r>
              <a:rPr lang="en-US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 </a:t>
            </a:r>
            <a:r>
              <a:rPr lang="th-TH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รอยยิ้มใหม่ผู้สูงวัย ปี 2568</a:t>
            </a:r>
            <a:endParaRPr lang="en-US" b="1" dirty="0">
              <a:solidFill>
                <a:srgbClr val="004AAD"/>
              </a:solidFill>
              <a:latin typeface="Prompt" panose="00000500000000000000" pitchFamily="2" charset="-34"/>
              <a:ea typeface="Pridi Bold"/>
              <a:cs typeface="Prompt" panose="00000500000000000000" pitchFamily="2" charset="-34"/>
              <a:sym typeface="Pridi Bold"/>
            </a:endParaRP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id="{0D3F33E0-94DF-4FC8-8BE8-8069FAF288C0}"/>
              </a:ext>
            </a:extLst>
          </p:cNvPr>
          <p:cNvSpPr txBox="1"/>
          <p:nvPr/>
        </p:nvSpPr>
        <p:spPr>
          <a:xfrm>
            <a:off x="1423505" y="3035569"/>
            <a:ext cx="10012048" cy="1723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/>
            <a:r>
              <a:rPr lang="en-US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- </a:t>
            </a:r>
            <a:r>
              <a:rPr lang="th-TH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ผ่าตัดต้อกระจก  73,000 ดวงตา</a:t>
            </a:r>
            <a:endParaRPr lang="en-US" dirty="0">
              <a:solidFill>
                <a:srgbClr val="2B4D0D"/>
              </a:solidFill>
              <a:latin typeface="Prompt" panose="00000500000000000000" pitchFamily="2" charset="-34"/>
              <a:ea typeface="Prompt Bold"/>
              <a:cs typeface="Prompt" panose="00000500000000000000" pitchFamily="2" charset="-34"/>
              <a:sym typeface="Prompt Bold"/>
            </a:endParaRPr>
          </a:p>
          <a:p>
            <a:pPr algn="l"/>
            <a:r>
              <a:rPr lang="en-US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- </a:t>
            </a:r>
            <a:r>
              <a:rPr lang="th-TH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ปลูกถ่ายกระจกตา  1,500 ดวง</a:t>
            </a:r>
          </a:p>
          <a:p>
            <a:pPr algn="l"/>
            <a:r>
              <a:rPr lang="th-TH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- คัดกรองสายตา โดยทีม 3 หมอ</a:t>
            </a:r>
          </a:p>
          <a:p>
            <a:pPr algn="l"/>
            <a:r>
              <a:rPr lang="th-TH" dirty="0">
                <a:solidFill>
                  <a:srgbClr val="FF0000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   (เม.ย. 68)</a:t>
            </a:r>
            <a:endParaRPr lang="en-US" dirty="0">
              <a:solidFill>
                <a:srgbClr val="FF0000"/>
              </a:solidFill>
              <a:latin typeface="Prompt" panose="00000500000000000000" pitchFamily="2" charset="-34"/>
              <a:ea typeface="Prompt Bold"/>
              <a:cs typeface="Prompt" panose="00000500000000000000" pitchFamily="2" charset="-34"/>
              <a:sym typeface="Prompt Bold"/>
            </a:endParaRPr>
          </a:p>
        </p:txBody>
      </p:sp>
      <p:grpSp>
        <p:nvGrpSpPr>
          <p:cNvPr id="16" name="Group 8">
            <a:extLst>
              <a:ext uri="{FF2B5EF4-FFF2-40B4-BE49-F238E27FC236}">
                <a16:creationId xmlns:a16="http://schemas.microsoft.com/office/drawing/2014/main" id="{19B043A1-2C00-4B8E-9942-2796F8C62EB8}"/>
              </a:ext>
            </a:extLst>
          </p:cNvPr>
          <p:cNvGrpSpPr/>
          <p:nvPr/>
        </p:nvGrpSpPr>
        <p:grpSpPr>
          <a:xfrm>
            <a:off x="974425" y="4963823"/>
            <a:ext cx="370863" cy="370863"/>
            <a:chOff x="0" y="0"/>
            <a:chExt cx="812800" cy="812800"/>
          </a:xfrm>
        </p:grpSpPr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BF5FC036-695A-4FEB-A8F6-D6BBDFC914F6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4C56"/>
            </a:solidFill>
          </p:spPr>
        </p:sp>
        <p:sp>
          <p:nvSpPr>
            <p:cNvPr id="18" name="TextBox 10">
              <a:extLst>
                <a:ext uri="{FF2B5EF4-FFF2-40B4-BE49-F238E27FC236}">
                  <a16:creationId xmlns:a16="http://schemas.microsoft.com/office/drawing/2014/main" id="{A417F226-01D4-4988-A0AE-BB8C9E66AA7E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8">
            <a:extLst>
              <a:ext uri="{FF2B5EF4-FFF2-40B4-BE49-F238E27FC236}">
                <a16:creationId xmlns:a16="http://schemas.microsoft.com/office/drawing/2014/main" id="{8CAAFD57-31A9-483B-9AB0-39347024D05E}"/>
              </a:ext>
            </a:extLst>
          </p:cNvPr>
          <p:cNvGrpSpPr/>
          <p:nvPr/>
        </p:nvGrpSpPr>
        <p:grpSpPr>
          <a:xfrm>
            <a:off x="978975" y="2521983"/>
            <a:ext cx="370863" cy="370863"/>
            <a:chOff x="0" y="0"/>
            <a:chExt cx="812800" cy="812800"/>
          </a:xfrm>
        </p:grpSpPr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50C4A520-7C4C-4231-AF9F-6AAC6FFB0DF7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4C56"/>
            </a:solidFill>
          </p:spPr>
        </p:sp>
        <p:sp>
          <p:nvSpPr>
            <p:cNvPr id="21" name="TextBox 10">
              <a:extLst>
                <a:ext uri="{FF2B5EF4-FFF2-40B4-BE49-F238E27FC236}">
                  <a16:creationId xmlns:a16="http://schemas.microsoft.com/office/drawing/2014/main" id="{71FB3BD0-6272-4A55-A94D-AE875B14AE2F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407815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3">
            <a:extLst>
              <a:ext uri="{FF2B5EF4-FFF2-40B4-BE49-F238E27FC236}">
                <a16:creationId xmlns:a16="http://schemas.microsoft.com/office/drawing/2014/main" id="{31C1CEF5-0073-4656-8DAE-D16775E4E3B5}"/>
              </a:ext>
            </a:extLst>
          </p:cNvPr>
          <p:cNvSpPr/>
          <p:nvPr/>
        </p:nvSpPr>
        <p:spPr>
          <a:xfrm>
            <a:off x="0" y="-14967"/>
            <a:ext cx="3272589" cy="2951019"/>
          </a:xfrm>
          <a:custGeom>
            <a:avLst/>
            <a:gdLst/>
            <a:ahLst/>
            <a:cxnLst/>
            <a:rect l="l" t="t" r="r" b="b"/>
            <a:pathLst>
              <a:path w="5026176" h="5013611">
                <a:moveTo>
                  <a:pt x="0" y="0"/>
                </a:moveTo>
                <a:lnTo>
                  <a:pt x="5026176" y="0"/>
                </a:lnTo>
                <a:lnTo>
                  <a:pt x="5026176" y="5013611"/>
                </a:lnTo>
                <a:lnTo>
                  <a:pt x="0" y="501361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965266E6-3FD7-4511-9B33-5D07F48BBE73}"/>
              </a:ext>
            </a:extLst>
          </p:cNvPr>
          <p:cNvSpPr/>
          <p:nvPr/>
        </p:nvSpPr>
        <p:spPr>
          <a:xfrm flipH="1">
            <a:off x="8446167" y="-32657"/>
            <a:ext cx="3702290" cy="2968709"/>
          </a:xfrm>
          <a:custGeom>
            <a:avLst/>
            <a:gdLst/>
            <a:ahLst/>
            <a:cxnLst/>
            <a:rect l="l" t="t" r="r" b="b"/>
            <a:pathLst>
              <a:path w="5026176" h="5013611">
                <a:moveTo>
                  <a:pt x="5026176" y="0"/>
                </a:moveTo>
                <a:lnTo>
                  <a:pt x="0" y="0"/>
                </a:lnTo>
                <a:lnTo>
                  <a:pt x="0" y="5013611"/>
                </a:lnTo>
                <a:lnTo>
                  <a:pt x="5026176" y="5013611"/>
                </a:lnTo>
                <a:lnTo>
                  <a:pt x="5026176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8" name="Freeform 4">
            <a:extLst>
              <a:ext uri="{FF2B5EF4-FFF2-40B4-BE49-F238E27FC236}">
                <a16:creationId xmlns:a16="http://schemas.microsoft.com/office/drawing/2014/main" id="{C5267C30-9477-4979-9EA0-DCEF6704C862}"/>
              </a:ext>
            </a:extLst>
          </p:cNvPr>
          <p:cNvSpPr/>
          <p:nvPr/>
        </p:nvSpPr>
        <p:spPr>
          <a:xfrm rot="4587789">
            <a:off x="-505209" y="-2360476"/>
            <a:ext cx="2638227" cy="6700258"/>
          </a:xfrm>
          <a:custGeom>
            <a:avLst/>
            <a:gdLst/>
            <a:ahLst/>
            <a:cxnLst/>
            <a:rect l="l" t="t" r="r" b="b"/>
            <a:pathLst>
              <a:path w="2638227" h="6700258">
                <a:moveTo>
                  <a:pt x="0" y="0"/>
                </a:moveTo>
                <a:lnTo>
                  <a:pt x="2638227" y="0"/>
                </a:lnTo>
                <a:lnTo>
                  <a:pt x="2638227" y="6700258"/>
                </a:lnTo>
                <a:lnTo>
                  <a:pt x="0" y="67002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997E8F3D-3A2A-4D94-B088-1E3FA07ECE43}"/>
              </a:ext>
            </a:extLst>
          </p:cNvPr>
          <p:cNvSpPr/>
          <p:nvPr/>
        </p:nvSpPr>
        <p:spPr>
          <a:xfrm>
            <a:off x="1567438" y="-1014039"/>
            <a:ext cx="1199826" cy="3443967"/>
          </a:xfrm>
          <a:custGeom>
            <a:avLst/>
            <a:gdLst/>
            <a:ahLst/>
            <a:cxnLst/>
            <a:rect l="l" t="t" r="r" b="b"/>
            <a:pathLst>
              <a:path w="1375369" h="3742500">
                <a:moveTo>
                  <a:pt x="0" y="0"/>
                </a:moveTo>
                <a:lnTo>
                  <a:pt x="1375369" y="0"/>
                </a:lnTo>
                <a:lnTo>
                  <a:pt x="1375369" y="3742500"/>
                </a:lnTo>
                <a:lnTo>
                  <a:pt x="0" y="37425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512B0B22-69D6-404F-BD2F-361F4B9C6F5F}"/>
              </a:ext>
            </a:extLst>
          </p:cNvPr>
          <p:cNvSpPr txBox="1"/>
          <p:nvPr/>
        </p:nvSpPr>
        <p:spPr>
          <a:xfrm>
            <a:off x="2641210" y="553459"/>
            <a:ext cx="8192943" cy="13311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199"/>
              </a:lnSpc>
            </a:pPr>
            <a:r>
              <a:rPr lang="th-TH" sz="5400" b="1" dirty="0">
                <a:solidFill>
                  <a:srgbClr val="2B4D0D"/>
                </a:solidFill>
                <a:latin typeface="Prompt" panose="00000500000000000000" pitchFamily="2" charset="-34"/>
                <a:ea typeface="Pattaya"/>
                <a:cs typeface="Prompt" panose="00000500000000000000" pitchFamily="2" charset="-34"/>
                <a:sym typeface="Pattaya"/>
              </a:rPr>
              <a:t>นโยบายสำคัญ</a:t>
            </a:r>
            <a:endParaRPr lang="en-US" sz="5400" b="1" dirty="0">
              <a:solidFill>
                <a:srgbClr val="2B4D0D"/>
              </a:solidFill>
              <a:latin typeface="Prompt" panose="00000500000000000000" pitchFamily="2" charset="-34"/>
              <a:ea typeface="Pattaya"/>
              <a:cs typeface="Prompt" panose="00000500000000000000" pitchFamily="2" charset="-34"/>
              <a:sym typeface="Pattaya"/>
            </a:endParaRPr>
          </a:p>
        </p:txBody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A6274830-1617-4B4D-8AEF-079E2F7D5B4E}"/>
              </a:ext>
            </a:extLst>
          </p:cNvPr>
          <p:cNvSpPr txBox="1"/>
          <p:nvPr/>
        </p:nvSpPr>
        <p:spPr>
          <a:xfrm>
            <a:off x="1423505" y="2235013"/>
            <a:ext cx="11859290" cy="7040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6160"/>
              </a:lnSpc>
            </a:pPr>
            <a:r>
              <a:rPr lang="th-TH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ยกระดับ 30 บาทรักษาทุกที่</a:t>
            </a:r>
            <a:endParaRPr lang="en-US" b="1" dirty="0">
              <a:solidFill>
                <a:srgbClr val="004AAD"/>
              </a:solidFill>
              <a:latin typeface="Prompt" panose="00000500000000000000" pitchFamily="2" charset="-34"/>
              <a:ea typeface="Pridi Bold"/>
              <a:cs typeface="Prompt" panose="00000500000000000000" pitchFamily="2" charset="-34"/>
              <a:sym typeface="Pridi Bold"/>
            </a:endParaRPr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2DCF317A-62D6-4BA8-8B8F-626323F7612F}"/>
              </a:ext>
            </a:extLst>
          </p:cNvPr>
          <p:cNvSpPr txBox="1"/>
          <p:nvPr/>
        </p:nvSpPr>
        <p:spPr>
          <a:xfrm>
            <a:off x="1666509" y="5177600"/>
            <a:ext cx="11142124" cy="12926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th-TH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ประชาชน 35 ปีขึ้นไป ได้รับการคัดกรองประเมินความเสี่ยง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NCDs                   </a:t>
            </a:r>
            <a:r>
              <a:rPr lang="th-TH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โดย อสม. และจัดทำฐานข้อมูล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NCDs Registry </a:t>
            </a:r>
            <a:r>
              <a:rPr lang="th-TH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(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Big Data)</a:t>
            </a:r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 </a:t>
            </a:r>
            <a:r>
              <a:rPr lang="th-TH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                                7 + 3 โรค </a:t>
            </a:r>
            <a:r>
              <a:rPr lang="th-TH" dirty="0">
                <a:solidFill>
                  <a:srgbClr val="FF0000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(มี.ค. 68)</a:t>
            </a:r>
            <a:endParaRPr lang="en-US" dirty="0">
              <a:solidFill>
                <a:srgbClr val="FF0000"/>
              </a:solidFill>
              <a:latin typeface="Prompt" panose="00000500000000000000" pitchFamily="2" charset="-34"/>
              <a:ea typeface="Prompt Bold"/>
              <a:cs typeface="Prompt" panose="00000500000000000000" pitchFamily="2" charset="-34"/>
              <a:sym typeface="Prompt Bold"/>
            </a:endParaRP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B3D15C7A-4812-4ECA-A1D7-8A16260B8873}"/>
              </a:ext>
            </a:extLst>
          </p:cNvPr>
          <p:cNvSpPr txBox="1"/>
          <p:nvPr/>
        </p:nvSpPr>
        <p:spPr>
          <a:xfrm>
            <a:off x="1272690" y="4417293"/>
            <a:ext cx="11535943" cy="7040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160"/>
              </a:lnSpc>
            </a:pPr>
            <a:r>
              <a:rPr lang="en-US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 </a:t>
            </a:r>
            <a:r>
              <a:rPr lang="th-TH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คัดกรองดูแลผู้ป่วยโรคติดต่อไม่เรื้อรัง (</a:t>
            </a:r>
            <a:r>
              <a:rPr lang="en-US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NCDs)</a:t>
            </a: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id="{0D3F33E0-94DF-4FC8-8BE8-8069FAF288C0}"/>
              </a:ext>
            </a:extLst>
          </p:cNvPr>
          <p:cNvSpPr txBox="1"/>
          <p:nvPr/>
        </p:nvSpPr>
        <p:spPr>
          <a:xfrm>
            <a:off x="1731658" y="2882632"/>
            <a:ext cx="10012048" cy="1723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/>
            <a:r>
              <a:rPr lang="en-US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- </a:t>
            </a:r>
            <a:r>
              <a:rPr lang="th-TH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ส่งตัวผู้ป่วยด้วยใบส่งตัวอิเล็กทรอนิกส์ (</a:t>
            </a:r>
            <a:r>
              <a:rPr lang="en-US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MOPH Refer)</a:t>
            </a:r>
          </a:p>
          <a:p>
            <a:pPr algn="l"/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- </a:t>
            </a:r>
            <a:r>
              <a:rPr lang="th-TH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พัฒนาคลังข้อมูลภาพถ่ายทางการแพทย์ (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Imaging Hub) </a:t>
            </a:r>
            <a:r>
              <a:rPr lang="th-TH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               ในเขตสุขภาพที่ 8  </a:t>
            </a:r>
            <a:r>
              <a:rPr lang="th-TH" dirty="0">
                <a:solidFill>
                  <a:srgbClr val="FF0000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(10 ม.ค. 68)</a:t>
            </a:r>
            <a:endParaRPr lang="en-US" dirty="0">
              <a:solidFill>
                <a:srgbClr val="FF0000"/>
              </a:solidFill>
              <a:latin typeface="Prompt" panose="00000500000000000000" pitchFamily="2" charset="-34"/>
              <a:ea typeface="Prompt Bold"/>
              <a:cs typeface="Prompt" panose="00000500000000000000" pitchFamily="2" charset="-34"/>
              <a:sym typeface="Prompt Bold"/>
            </a:endParaRPr>
          </a:p>
          <a:p>
            <a:pPr algn="l"/>
            <a:endParaRPr lang="en-US" b="1" dirty="0">
              <a:solidFill>
                <a:schemeClr val="accent6">
                  <a:lumMod val="50000"/>
                </a:schemeClr>
              </a:solidFill>
              <a:latin typeface="Pattaya" panose="020B0604020202020204" charset="-34"/>
              <a:ea typeface="Prompt Bold"/>
              <a:cs typeface="Pattaya" panose="020B0604020202020204" charset="-34"/>
              <a:sym typeface="Prompt Bold"/>
            </a:endParaRPr>
          </a:p>
        </p:txBody>
      </p:sp>
      <p:grpSp>
        <p:nvGrpSpPr>
          <p:cNvPr id="16" name="Group 8">
            <a:extLst>
              <a:ext uri="{FF2B5EF4-FFF2-40B4-BE49-F238E27FC236}">
                <a16:creationId xmlns:a16="http://schemas.microsoft.com/office/drawing/2014/main" id="{19B043A1-2C00-4B8E-9942-2796F8C62EB8}"/>
              </a:ext>
            </a:extLst>
          </p:cNvPr>
          <p:cNvGrpSpPr/>
          <p:nvPr/>
        </p:nvGrpSpPr>
        <p:grpSpPr>
          <a:xfrm>
            <a:off x="910257" y="4739235"/>
            <a:ext cx="370863" cy="370863"/>
            <a:chOff x="0" y="0"/>
            <a:chExt cx="812800" cy="812800"/>
          </a:xfrm>
        </p:grpSpPr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BF5FC036-695A-4FEB-A8F6-D6BBDFC914F6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4C56"/>
            </a:solidFill>
          </p:spPr>
        </p:sp>
        <p:sp>
          <p:nvSpPr>
            <p:cNvPr id="18" name="TextBox 10">
              <a:extLst>
                <a:ext uri="{FF2B5EF4-FFF2-40B4-BE49-F238E27FC236}">
                  <a16:creationId xmlns:a16="http://schemas.microsoft.com/office/drawing/2014/main" id="{A417F226-01D4-4988-A0AE-BB8C9E66AA7E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8">
            <a:extLst>
              <a:ext uri="{FF2B5EF4-FFF2-40B4-BE49-F238E27FC236}">
                <a16:creationId xmlns:a16="http://schemas.microsoft.com/office/drawing/2014/main" id="{8CAAFD57-31A9-483B-9AB0-39347024D05E}"/>
              </a:ext>
            </a:extLst>
          </p:cNvPr>
          <p:cNvGrpSpPr/>
          <p:nvPr/>
        </p:nvGrpSpPr>
        <p:grpSpPr>
          <a:xfrm>
            <a:off x="914807" y="2521983"/>
            <a:ext cx="370863" cy="370863"/>
            <a:chOff x="0" y="0"/>
            <a:chExt cx="812800" cy="812800"/>
          </a:xfrm>
        </p:grpSpPr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50C4A520-7C4C-4231-AF9F-6AAC6FFB0DF7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4C56"/>
            </a:solidFill>
          </p:spPr>
        </p:sp>
        <p:sp>
          <p:nvSpPr>
            <p:cNvPr id="21" name="TextBox 10">
              <a:extLst>
                <a:ext uri="{FF2B5EF4-FFF2-40B4-BE49-F238E27FC236}">
                  <a16:creationId xmlns:a16="http://schemas.microsoft.com/office/drawing/2014/main" id="{71FB3BD0-6272-4A55-A94D-AE875B14AE2F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97559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3">
            <a:extLst>
              <a:ext uri="{FF2B5EF4-FFF2-40B4-BE49-F238E27FC236}">
                <a16:creationId xmlns:a16="http://schemas.microsoft.com/office/drawing/2014/main" id="{31C1CEF5-0073-4656-8DAE-D16775E4E3B5}"/>
              </a:ext>
            </a:extLst>
          </p:cNvPr>
          <p:cNvSpPr/>
          <p:nvPr/>
        </p:nvSpPr>
        <p:spPr>
          <a:xfrm>
            <a:off x="0" y="-14967"/>
            <a:ext cx="3272589" cy="2951019"/>
          </a:xfrm>
          <a:custGeom>
            <a:avLst/>
            <a:gdLst/>
            <a:ahLst/>
            <a:cxnLst/>
            <a:rect l="l" t="t" r="r" b="b"/>
            <a:pathLst>
              <a:path w="5026176" h="5013611">
                <a:moveTo>
                  <a:pt x="0" y="0"/>
                </a:moveTo>
                <a:lnTo>
                  <a:pt x="5026176" y="0"/>
                </a:lnTo>
                <a:lnTo>
                  <a:pt x="5026176" y="5013611"/>
                </a:lnTo>
                <a:lnTo>
                  <a:pt x="0" y="501361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965266E6-3FD7-4511-9B33-5D07F48BBE73}"/>
              </a:ext>
            </a:extLst>
          </p:cNvPr>
          <p:cNvSpPr/>
          <p:nvPr/>
        </p:nvSpPr>
        <p:spPr>
          <a:xfrm flipH="1">
            <a:off x="8446167" y="-32657"/>
            <a:ext cx="3702290" cy="2968709"/>
          </a:xfrm>
          <a:custGeom>
            <a:avLst/>
            <a:gdLst/>
            <a:ahLst/>
            <a:cxnLst/>
            <a:rect l="l" t="t" r="r" b="b"/>
            <a:pathLst>
              <a:path w="5026176" h="5013611">
                <a:moveTo>
                  <a:pt x="5026176" y="0"/>
                </a:moveTo>
                <a:lnTo>
                  <a:pt x="0" y="0"/>
                </a:lnTo>
                <a:lnTo>
                  <a:pt x="0" y="5013611"/>
                </a:lnTo>
                <a:lnTo>
                  <a:pt x="5026176" y="5013611"/>
                </a:lnTo>
                <a:lnTo>
                  <a:pt x="5026176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8" name="Freeform 4">
            <a:extLst>
              <a:ext uri="{FF2B5EF4-FFF2-40B4-BE49-F238E27FC236}">
                <a16:creationId xmlns:a16="http://schemas.microsoft.com/office/drawing/2014/main" id="{C5267C30-9477-4979-9EA0-DCEF6704C862}"/>
              </a:ext>
            </a:extLst>
          </p:cNvPr>
          <p:cNvSpPr/>
          <p:nvPr/>
        </p:nvSpPr>
        <p:spPr>
          <a:xfrm rot="4587789">
            <a:off x="-505209" y="-2360476"/>
            <a:ext cx="2638227" cy="6700258"/>
          </a:xfrm>
          <a:custGeom>
            <a:avLst/>
            <a:gdLst/>
            <a:ahLst/>
            <a:cxnLst/>
            <a:rect l="l" t="t" r="r" b="b"/>
            <a:pathLst>
              <a:path w="2638227" h="6700258">
                <a:moveTo>
                  <a:pt x="0" y="0"/>
                </a:moveTo>
                <a:lnTo>
                  <a:pt x="2638227" y="0"/>
                </a:lnTo>
                <a:lnTo>
                  <a:pt x="2638227" y="6700258"/>
                </a:lnTo>
                <a:lnTo>
                  <a:pt x="0" y="67002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997E8F3D-3A2A-4D94-B088-1E3FA07ECE43}"/>
              </a:ext>
            </a:extLst>
          </p:cNvPr>
          <p:cNvSpPr/>
          <p:nvPr/>
        </p:nvSpPr>
        <p:spPr>
          <a:xfrm>
            <a:off x="1567438" y="-1014039"/>
            <a:ext cx="1199826" cy="3443967"/>
          </a:xfrm>
          <a:custGeom>
            <a:avLst/>
            <a:gdLst/>
            <a:ahLst/>
            <a:cxnLst/>
            <a:rect l="l" t="t" r="r" b="b"/>
            <a:pathLst>
              <a:path w="1375369" h="3742500">
                <a:moveTo>
                  <a:pt x="0" y="0"/>
                </a:moveTo>
                <a:lnTo>
                  <a:pt x="1375369" y="0"/>
                </a:lnTo>
                <a:lnTo>
                  <a:pt x="1375369" y="3742500"/>
                </a:lnTo>
                <a:lnTo>
                  <a:pt x="0" y="37425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512B0B22-69D6-404F-BD2F-361F4B9C6F5F}"/>
              </a:ext>
            </a:extLst>
          </p:cNvPr>
          <p:cNvSpPr txBox="1"/>
          <p:nvPr/>
        </p:nvSpPr>
        <p:spPr>
          <a:xfrm>
            <a:off x="2641210" y="553459"/>
            <a:ext cx="8192943" cy="13311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199"/>
              </a:lnSpc>
            </a:pPr>
            <a:r>
              <a:rPr lang="th-TH" sz="5400" b="1" dirty="0">
                <a:solidFill>
                  <a:srgbClr val="2B4D0D"/>
                </a:solidFill>
                <a:latin typeface="Prompt" panose="00000500000000000000" pitchFamily="2" charset="-34"/>
                <a:ea typeface="Pattaya"/>
                <a:cs typeface="Prompt" panose="00000500000000000000" pitchFamily="2" charset="-34"/>
                <a:sym typeface="Pattaya"/>
              </a:rPr>
              <a:t>วันสำคัญอื่นๆ</a:t>
            </a:r>
            <a:endParaRPr lang="en-US" sz="5400" b="1" dirty="0">
              <a:solidFill>
                <a:srgbClr val="2B4D0D"/>
              </a:solidFill>
              <a:latin typeface="Prompt" panose="00000500000000000000" pitchFamily="2" charset="-34"/>
              <a:ea typeface="Pattaya"/>
              <a:cs typeface="Prompt" panose="00000500000000000000" pitchFamily="2" charset="-34"/>
              <a:sym typeface="Pattaya"/>
            </a:endParaRPr>
          </a:p>
        </p:txBody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A6274830-1617-4B4D-8AEF-079E2F7D5B4E}"/>
              </a:ext>
            </a:extLst>
          </p:cNvPr>
          <p:cNvSpPr txBox="1"/>
          <p:nvPr/>
        </p:nvSpPr>
        <p:spPr>
          <a:xfrm>
            <a:off x="1423505" y="2235013"/>
            <a:ext cx="11859290" cy="7040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6160"/>
              </a:lnSpc>
            </a:pPr>
            <a:r>
              <a:rPr lang="th-TH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ผ่าตัดด้วยหุ่นยนต์ รักษาผู้ป่วยมะเร็ง</a:t>
            </a:r>
            <a:endParaRPr lang="en-US" b="1" dirty="0">
              <a:solidFill>
                <a:srgbClr val="004AAD"/>
              </a:solidFill>
              <a:latin typeface="Prompt" panose="00000500000000000000" pitchFamily="2" charset="-34"/>
              <a:ea typeface="Pridi Bold"/>
              <a:cs typeface="Prompt" panose="00000500000000000000" pitchFamily="2" charset="-34"/>
              <a:sym typeface="Pridi Bold"/>
            </a:endParaRPr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2DCF317A-62D6-4BA8-8B8F-626323F7612F}"/>
              </a:ext>
            </a:extLst>
          </p:cNvPr>
          <p:cNvSpPr txBox="1"/>
          <p:nvPr/>
        </p:nvSpPr>
        <p:spPr>
          <a:xfrm>
            <a:off x="1666509" y="4360553"/>
            <a:ext cx="11142124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th-TH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ถวายความรู้ด้านโภชนาการและคัดกรองสุขภาพพระสงฆ์ทั่วประเทศ                    </a:t>
            </a:r>
          </a:p>
          <a:p>
            <a:pPr algn="l"/>
            <a:r>
              <a:rPr lang="th-TH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ให้ห่างไกล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NCDs </a:t>
            </a:r>
            <a:r>
              <a:rPr lang="th-TH" dirty="0">
                <a:solidFill>
                  <a:srgbClr val="FF0000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(ก.พ. 68)</a:t>
            </a:r>
            <a:endParaRPr lang="en-US" dirty="0">
              <a:solidFill>
                <a:srgbClr val="FF0000"/>
              </a:solidFill>
              <a:latin typeface="Prompt" panose="00000500000000000000" pitchFamily="2" charset="-34"/>
              <a:ea typeface="Prompt Bold"/>
              <a:cs typeface="Prompt" panose="00000500000000000000" pitchFamily="2" charset="-34"/>
              <a:sym typeface="Prompt Bold"/>
            </a:endParaRP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B3D15C7A-4812-4ECA-A1D7-8A16260B8873}"/>
              </a:ext>
            </a:extLst>
          </p:cNvPr>
          <p:cNvSpPr txBox="1"/>
          <p:nvPr/>
        </p:nvSpPr>
        <p:spPr>
          <a:xfrm>
            <a:off x="1272690" y="3663316"/>
            <a:ext cx="11535943" cy="7040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160"/>
              </a:lnSpc>
            </a:pPr>
            <a:r>
              <a:rPr lang="en-US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 </a:t>
            </a:r>
            <a:r>
              <a:rPr lang="th-TH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พระสงฆ์ปลอดโรค </a:t>
            </a:r>
            <a:r>
              <a:rPr lang="en-US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NCDs </a:t>
            </a:r>
            <a:r>
              <a:rPr lang="th-TH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สุขภาพดีทั่วไป</a:t>
            </a:r>
            <a:endParaRPr lang="en-US" b="1" dirty="0">
              <a:solidFill>
                <a:srgbClr val="004AAD"/>
              </a:solidFill>
              <a:latin typeface="Prompt" panose="00000500000000000000" pitchFamily="2" charset="-34"/>
              <a:ea typeface="Pridi Bold"/>
              <a:cs typeface="Prompt" panose="00000500000000000000" pitchFamily="2" charset="-34"/>
              <a:sym typeface="Pridi Bold"/>
            </a:endParaRP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id="{0D3F33E0-94DF-4FC8-8BE8-8069FAF288C0}"/>
              </a:ext>
            </a:extLst>
          </p:cNvPr>
          <p:cNvSpPr txBox="1"/>
          <p:nvPr/>
        </p:nvSpPr>
        <p:spPr>
          <a:xfrm>
            <a:off x="1658487" y="2906161"/>
            <a:ext cx="10012048" cy="12926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/>
            <a:r>
              <a:rPr lang="th-TH" dirty="0">
                <a:solidFill>
                  <a:srgbClr val="2B4D0D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ผู้ป่วยมะเร็งรักษาด้วยการผ่าตัดโดยหุ่นยนต์ช่วยผ่าตัด 100 ราย </a:t>
            </a:r>
          </a:p>
          <a:p>
            <a:pPr algn="l"/>
            <a:r>
              <a:rPr lang="th-TH" dirty="0">
                <a:solidFill>
                  <a:srgbClr val="FF0000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(4 ก.พ. 68)</a:t>
            </a:r>
            <a:endParaRPr lang="en-US" dirty="0">
              <a:solidFill>
                <a:srgbClr val="FF0000"/>
              </a:solidFill>
              <a:latin typeface="Prompt" panose="00000500000000000000" pitchFamily="2" charset="-34"/>
              <a:ea typeface="Prompt Bold"/>
              <a:cs typeface="Prompt" panose="00000500000000000000" pitchFamily="2" charset="-34"/>
              <a:sym typeface="Prompt Bold"/>
            </a:endParaRPr>
          </a:p>
          <a:p>
            <a:pPr algn="l"/>
            <a:endParaRPr lang="en-US" dirty="0">
              <a:solidFill>
                <a:schemeClr val="accent6">
                  <a:lumMod val="50000"/>
                </a:schemeClr>
              </a:solidFill>
              <a:latin typeface="Prompt" panose="00000500000000000000" pitchFamily="2" charset="-34"/>
              <a:ea typeface="Prompt Bold"/>
              <a:cs typeface="Prompt" panose="00000500000000000000" pitchFamily="2" charset="-34"/>
              <a:sym typeface="Prompt Bold"/>
            </a:endParaRPr>
          </a:p>
        </p:txBody>
      </p:sp>
      <p:grpSp>
        <p:nvGrpSpPr>
          <p:cNvPr id="16" name="Group 8">
            <a:extLst>
              <a:ext uri="{FF2B5EF4-FFF2-40B4-BE49-F238E27FC236}">
                <a16:creationId xmlns:a16="http://schemas.microsoft.com/office/drawing/2014/main" id="{19B043A1-2C00-4B8E-9942-2796F8C62EB8}"/>
              </a:ext>
            </a:extLst>
          </p:cNvPr>
          <p:cNvGrpSpPr/>
          <p:nvPr/>
        </p:nvGrpSpPr>
        <p:grpSpPr>
          <a:xfrm>
            <a:off x="910257" y="3985258"/>
            <a:ext cx="370863" cy="370863"/>
            <a:chOff x="0" y="0"/>
            <a:chExt cx="812800" cy="812800"/>
          </a:xfrm>
        </p:grpSpPr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BF5FC036-695A-4FEB-A8F6-D6BBDFC914F6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4C56"/>
            </a:solidFill>
          </p:spPr>
        </p:sp>
        <p:sp>
          <p:nvSpPr>
            <p:cNvPr id="18" name="TextBox 10">
              <a:extLst>
                <a:ext uri="{FF2B5EF4-FFF2-40B4-BE49-F238E27FC236}">
                  <a16:creationId xmlns:a16="http://schemas.microsoft.com/office/drawing/2014/main" id="{A417F226-01D4-4988-A0AE-BB8C9E66AA7E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8">
            <a:extLst>
              <a:ext uri="{FF2B5EF4-FFF2-40B4-BE49-F238E27FC236}">
                <a16:creationId xmlns:a16="http://schemas.microsoft.com/office/drawing/2014/main" id="{8CAAFD57-31A9-483B-9AB0-39347024D05E}"/>
              </a:ext>
            </a:extLst>
          </p:cNvPr>
          <p:cNvGrpSpPr/>
          <p:nvPr/>
        </p:nvGrpSpPr>
        <p:grpSpPr>
          <a:xfrm>
            <a:off x="914807" y="2521983"/>
            <a:ext cx="370863" cy="370863"/>
            <a:chOff x="0" y="0"/>
            <a:chExt cx="812800" cy="812800"/>
          </a:xfrm>
        </p:grpSpPr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50C4A520-7C4C-4231-AF9F-6AAC6FFB0DF7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4C56"/>
            </a:solidFill>
          </p:spPr>
        </p:sp>
        <p:sp>
          <p:nvSpPr>
            <p:cNvPr id="21" name="TextBox 10">
              <a:extLst>
                <a:ext uri="{FF2B5EF4-FFF2-40B4-BE49-F238E27FC236}">
                  <a16:creationId xmlns:a16="http://schemas.microsoft.com/office/drawing/2014/main" id="{71FB3BD0-6272-4A55-A94D-AE875B14AE2F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TextBox 13">
            <a:extLst>
              <a:ext uri="{FF2B5EF4-FFF2-40B4-BE49-F238E27FC236}">
                <a16:creationId xmlns:a16="http://schemas.microsoft.com/office/drawing/2014/main" id="{656116A5-0E4E-4522-8DFA-BB77F031C5FE}"/>
              </a:ext>
            </a:extLst>
          </p:cNvPr>
          <p:cNvSpPr txBox="1"/>
          <p:nvPr/>
        </p:nvSpPr>
        <p:spPr>
          <a:xfrm>
            <a:off x="1626405" y="5876532"/>
            <a:ext cx="11142124" cy="4308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th-TH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เข้ารับบริการเลิกบุหรี่ เข้าถึงยา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CYTISINE GPO  </a:t>
            </a:r>
            <a:r>
              <a:rPr lang="th-TH" dirty="0">
                <a:solidFill>
                  <a:srgbClr val="FF0000"/>
                </a:solidFill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(31 พ.ค. 68)</a:t>
            </a:r>
            <a:endParaRPr lang="en-US" dirty="0">
              <a:solidFill>
                <a:srgbClr val="FF0000"/>
              </a:solidFill>
              <a:latin typeface="Prompt" panose="00000500000000000000" pitchFamily="2" charset="-34"/>
              <a:ea typeface="Prompt Bold"/>
              <a:cs typeface="Prompt" panose="00000500000000000000" pitchFamily="2" charset="-34"/>
              <a:sym typeface="Prompt Bold"/>
            </a:endParaRPr>
          </a:p>
        </p:txBody>
      </p:sp>
      <p:sp>
        <p:nvSpPr>
          <p:cNvPr id="23" name="TextBox 14">
            <a:extLst>
              <a:ext uri="{FF2B5EF4-FFF2-40B4-BE49-F238E27FC236}">
                <a16:creationId xmlns:a16="http://schemas.microsoft.com/office/drawing/2014/main" id="{FFBAC21E-9A52-4ABC-B253-73D2CCBF3FB5}"/>
              </a:ext>
            </a:extLst>
          </p:cNvPr>
          <p:cNvSpPr txBox="1"/>
          <p:nvPr/>
        </p:nvSpPr>
        <p:spPr>
          <a:xfrm>
            <a:off x="1232586" y="5179295"/>
            <a:ext cx="11535943" cy="7040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160"/>
              </a:lnSpc>
            </a:pPr>
            <a:r>
              <a:rPr lang="en-US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 </a:t>
            </a:r>
            <a:r>
              <a:rPr lang="th-TH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ลด ละ เลิกบุหรี่ ด้วยยา </a:t>
            </a:r>
            <a:r>
              <a:rPr lang="en-US" b="1" dirty="0">
                <a:solidFill>
                  <a:srgbClr val="004AAD"/>
                </a:solidFill>
                <a:latin typeface="Prompt" panose="00000500000000000000" pitchFamily="2" charset="-34"/>
                <a:ea typeface="Pridi Bold"/>
                <a:cs typeface="Prompt" panose="00000500000000000000" pitchFamily="2" charset="-34"/>
                <a:sym typeface="Pridi Bold"/>
              </a:rPr>
              <a:t>CYTISINE GPO</a:t>
            </a:r>
          </a:p>
        </p:txBody>
      </p:sp>
      <p:grpSp>
        <p:nvGrpSpPr>
          <p:cNvPr id="24" name="Group 8">
            <a:extLst>
              <a:ext uri="{FF2B5EF4-FFF2-40B4-BE49-F238E27FC236}">
                <a16:creationId xmlns:a16="http://schemas.microsoft.com/office/drawing/2014/main" id="{BC995158-7F85-4FC5-8046-C3FBB90C0936}"/>
              </a:ext>
            </a:extLst>
          </p:cNvPr>
          <p:cNvGrpSpPr/>
          <p:nvPr/>
        </p:nvGrpSpPr>
        <p:grpSpPr>
          <a:xfrm>
            <a:off x="870153" y="5501237"/>
            <a:ext cx="370863" cy="370863"/>
            <a:chOff x="0" y="0"/>
            <a:chExt cx="812800" cy="812800"/>
          </a:xfrm>
        </p:grpSpPr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id="{7CDBD8A4-3BB7-4277-881B-A52CFD73E5D6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4C56"/>
            </a:solidFill>
          </p:spPr>
        </p:sp>
        <p:sp>
          <p:nvSpPr>
            <p:cNvPr id="26" name="TextBox 10">
              <a:extLst>
                <a:ext uri="{FF2B5EF4-FFF2-40B4-BE49-F238E27FC236}">
                  <a16:creationId xmlns:a16="http://schemas.microsoft.com/office/drawing/2014/main" id="{84BD2110-C075-4604-AF14-18CF2AD685BF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404704049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85</TotalTime>
  <Words>386</Words>
  <Application>Microsoft Office PowerPoint</Application>
  <PresentationFormat>แบบจอกว้าง</PresentationFormat>
  <Paragraphs>39</Paragraphs>
  <Slides>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Pattaya</vt:lpstr>
      <vt:lpstr>Prompt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Chaweewan Thaomali</dc:creator>
  <cp:lastModifiedBy>Chaweewan Thaomali</cp:lastModifiedBy>
  <cp:revision>1</cp:revision>
  <dcterms:created xsi:type="dcterms:W3CDTF">2024-12-25T07:13:06Z</dcterms:created>
  <dcterms:modified xsi:type="dcterms:W3CDTF">2024-12-25T08:38:26Z</dcterms:modified>
</cp:coreProperties>
</file>