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handoutMasterIdLst>
    <p:handoutMasterId r:id="rId32"/>
  </p:handoutMasterIdLst>
  <p:sldIdLst>
    <p:sldId id="334" r:id="rId3"/>
    <p:sldId id="335" r:id="rId4"/>
    <p:sldId id="336" r:id="rId5"/>
    <p:sldId id="337" r:id="rId6"/>
    <p:sldId id="338" r:id="rId7"/>
    <p:sldId id="292" r:id="rId8"/>
    <p:sldId id="309" r:id="rId9"/>
    <p:sldId id="312" r:id="rId10"/>
    <p:sldId id="311" r:id="rId11"/>
    <p:sldId id="333" r:id="rId12"/>
    <p:sldId id="313" r:id="rId13"/>
    <p:sldId id="314" r:id="rId14"/>
    <p:sldId id="315" r:id="rId15"/>
    <p:sldId id="318" r:id="rId16"/>
    <p:sldId id="319" r:id="rId17"/>
    <p:sldId id="327" r:id="rId18"/>
    <p:sldId id="321" r:id="rId19"/>
    <p:sldId id="323" r:id="rId20"/>
    <p:sldId id="324" r:id="rId21"/>
    <p:sldId id="325" r:id="rId22"/>
    <p:sldId id="326" r:id="rId23"/>
    <p:sldId id="328" r:id="rId24"/>
    <p:sldId id="322" r:id="rId25"/>
    <p:sldId id="329" r:id="rId26"/>
    <p:sldId id="330" r:id="rId27"/>
    <p:sldId id="331" r:id="rId28"/>
    <p:sldId id="332" r:id="rId29"/>
    <p:sldId id="273" r:id="rId30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3" d="100"/>
          <a:sy n="123" d="100"/>
        </p:scale>
        <p:origin x="-11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0.11389244196722316"/>
                  <c:y val="2.577917448521953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254254581071707"/>
                      <c:h val="0.11555916382622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30379901946610782"/>
                  <c:y val="0.2131959285579228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948639829373151"/>
                      <c:h val="0.16610609604443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4</c:v>
                </c:pt>
                <c:pt idx="4">
                  <c:v>1</c:v>
                </c:pt>
                <c:pt idx="5">
                  <c:v>597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7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2.3853350971603949E-2"/>
                  <c:y val="-0.1357223825041228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5981693260141891"/>
                  <c:y val="-6.194139935498812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19100388.75</c:v>
                </c:pt>
                <c:pt idx="1">
                  <c:v>133469875.15000001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12.519076956253466</c:v>
                </c:pt>
                <c:pt idx="1">
                  <c:v>87.480923043746529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8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-0.21338785964774068"/>
                  <c:y val="-0.135344190920073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7932727619037647"/>
                      <c:h val="9.14136504599986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5.243591101395835E-3"/>
                  <c:y val="-4.8875481311694688E-3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1.3661418553664881E-2"/>
                  <c:y val="-0.2192265414229967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589858860241464"/>
                      <c:h val="0.1029047492077612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0.14786063383638443"/>
                  <c:y val="-0.19884086632717279"/>
                </c:manualLayout>
              </c:layout>
              <c:numFmt formatCode="0.00%" sourceLinked="0"/>
              <c:spPr>
                <a:solidFill>
                  <a:schemeClr val="accent4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923194718493797"/>
                      <c:h val="0.125050168810324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1.057615116680868E-2"/>
                  <c:y val="-0.18821235226854691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-5.8476504274435376E-2"/>
                  <c:y val="0.18302777688101651"/>
                </c:manualLayout>
              </c:layout>
              <c:numFmt formatCode="0.00%" sourceLinked="0"/>
              <c:spPr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363637311041504"/>
                      <c:h val="0.111447719602712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114</c:v>
                </c:pt>
                <c:pt idx="1">
                  <c:v>57</c:v>
                </c:pt>
                <c:pt idx="2">
                  <c:v>88</c:v>
                </c:pt>
                <c:pt idx="3">
                  <c:v>152</c:v>
                </c:pt>
                <c:pt idx="4">
                  <c:v>43</c:v>
                </c:pt>
                <c:pt idx="5">
                  <c:v>313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2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342849051781342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7"/>
            <c:spPr>
              <a:gradFill flip="none" rotWithShape="1">
                <a:gsLst>
                  <a:gs pos="0">
                    <a:srgbClr val="C00000"/>
                  </a:gs>
                  <a:gs pos="19000">
                    <a:srgbClr val="FF0000"/>
                  </a:gs>
                  <a:gs pos="86000">
                    <a:srgbClr val="FFFF00"/>
                  </a:gs>
                </a:gsLst>
                <a:lin ang="8400000" scaled="0"/>
                <a:tileRect/>
              </a:gra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gradFill>
                <a:gsLst>
                  <a:gs pos="2247">
                    <a:srgbClr val="002060"/>
                  </a:gs>
                  <a:gs pos="97191">
                    <a:schemeClr val="accent4">
                      <a:lumMod val="60000"/>
                      <a:lumOff val="40000"/>
                    </a:schemeClr>
                  </a:gs>
                  <a:gs pos="59000">
                    <a:schemeClr val="tx2">
                      <a:lumMod val="75000"/>
                      <a:lumOff val="25000"/>
                    </a:schemeClr>
                  </a:gs>
                </a:gsLst>
                <a:lin ang="5400000" scaled="1"/>
              </a:gra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-0.13399942712520643"/>
                  <c:y val="0.2173222247510008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8.648472126320276E-8"/>
                  <c:y val="0.22760597637942986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118889193.25999999</c:v>
                </c:pt>
                <c:pt idx="1">
                  <c:v>22119964.710000001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84.313100632296468</c:v>
                </c:pt>
                <c:pt idx="1">
                  <c:v>15.686899367703528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545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64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165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231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0223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171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357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574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377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8412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80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27/05/69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27/05/69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397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573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258302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767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587140" y="6060774"/>
            <a:ext cx="46727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พฤษภาคม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1-3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013566"/>
              </p:ext>
            </p:extLst>
          </p:nvPr>
        </p:nvGraphicFramePr>
        <p:xfrm>
          <a:off x="964336" y="1962217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131,348,765.00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72,514,903.76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55.21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116,723,590.00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99.78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248,072,355.00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188,983,250.76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7266778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1-3/256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35061" y="6149074"/>
            <a:ext cx="49346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25 พฤษภาคม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167532"/>
              </p:ext>
            </p:extLst>
          </p:nvPr>
        </p:nvGraphicFramePr>
        <p:xfrm>
          <a:off x="892444" y="1150648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16,667,393.00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11,351,444.46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5,315,948.54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68.11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3,763,429.00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2,449,535.26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1,313,893.74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65.09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59,145,852.00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29,572,923.00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29,572,929.00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50,574,000.00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28,423,151.04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22,150,848.96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56.20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506,311.00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371,140.00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135,171.00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73.30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240,000.00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81,000.00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159,000.00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33.75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451,780.00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265,710.00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186,070.00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58.81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131,348,765.00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72,514,903.76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58,833,861.24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55.21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810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1-3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776414" y="5982021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25 พฤษภาคม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623156"/>
              </p:ext>
            </p:extLst>
          </p:nvPr>
        </p:nvGraphicFramePr>
        <p:xfrm>
          <a:off x="853699" y="1724208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19,461,190.00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19,459,882.00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99.99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97,262,400.00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97,008,465.00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99.74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116,723,590.00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99.78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5683501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160" y="2602163"/>
            <a:ext cx="10076337" cy="1988850"/>
          </a:xfrm>
        </p:spPr>
        <p:txBody>
          <a:bodyPr>
            <a:normAutofit/>
          </a:bodyPr>
          <a:lstStyle/>
          <a:p>
            <a:pPr algn="ctr"/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ความก้าวหน้าการดำเนินงานงบค่าบริการทางการแพทย์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6096000" y="5631005"/>
            <a:ext cx="425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พฤษภาคม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endParaRPr lang="th-TH" sz="1600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14325" y="630460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219" y="451722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2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6408595"/>
              </p:ext>
            </p:extLst>
          </p:nvPr>
        </p:nvGraphicFramePr>
        <p:xfrm>
          <a:off x="541176" y="1166331"/>
          <a:ext cx="6176865" cy="4655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sp>
        <p:nvSpPr>
          <p:cNvPr id="13" name="ลูกศร: รูปห้าเหลี่ยม 12">
            <a:extLst>
              <a:ext uri="{FF2B5EF4-FFF2-40B4-BE49-F238E27FC236}">
                <a16:creationId xmlns="" xmlns:a16="http://schemas.microsoft.com/office/drawing/2014/main" id="{632FB22A-6CEE-DF7A-A9B6-EE7695B3E3C7}"/>
              </a:ext>
            </a:extLst>
          </p:cNvPr>
          <p:cNvSpPr/>
          <p:nvPr/>
        </p:nvSpPr>
        <p:spPr>
          <a:xfrm rot="10800000">
            <a:off x="6392778" y="1581183"/>
            <a:ext cx="1827654" cy="1264651"/>
          </a:xfrm>
          <a:prstGeom prst="homePlate">
            <a:avLst>
              <a:gd name="adj" fmla="val 67989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B54D7514-D16D-59E8-470B-AEB6485DDE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0432" y="1581184"/>
            <a:ext cx="3353268" cy="507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62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ชื่อเรื่อง 1">
            <a:extLst>
              <a:ext uri="{FF2B5EF4-FFF2-40B4-BE49-F238E27FC236}">
                <a16:creationId xmlns="" xmlns:a16="http://schemas.microsoft.com/office/drawing/2014/main" id="{F8976E78-EBFF-8946-56F5-BF65F4DA35EF}"/>
              </a:ext>
            </a:extLst>
          </p:cNvPr>
          <p:cNvSpPr txBox="1">
            <a:spLocks/>
          </p:cNvSpPr>
          <p:nvPr/>
        </p:nvSpPr>
        <p:spPr>
          <a:xfrm>
            <a:off x="180882" y="999921"/>
            <a:ext cx="5572218" cy="5933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รายการที่อยู่ในระหว่างดำเนินการ (ยังไม่แล้วเสร็จ)</a:t>
            </a:r>
          </a:p>
        </p:txBody>
      </p:sp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2E8967CE-00DB-A85D-C2D2-9ECCFD931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82" y="1593314"/>
            <a:ext cx="11712494" cy="4686187"/>
          </a:xfrm>
          <a:prstGeom prst="rect">
            <a:avLst/>
          </a:prstGeom>
        </p:spPr>
      </p:pic>
      <p:sp>
        <p:nvSpPr>
          <p:cNvPr id="14" name="ชื่อเรื่อง 1">
            <a:extLst>
              <a:ext uri="{FF2B5EF4-FFF2-40B4-BE49-F238E27FC236}">
                <a16:creationId xmlns="" xmlns:a16="http://schemas.microsoft.com/office/drawing/2014/main" id="{8E84D90E-ECC9-C4CA-1815-02AE5B38E508}"/>
              </a:ext>
            </a:extLst>
          </p:cNvPr>
          <p:cNvSpPr txBox="1">
            <a:spLocks/>
          </p:cNvSpPr>
          <p:nvPr/>
        </p:nvSpPr>
        <p:spPr>
          <a:xfrm>
            <a:off x="369377" y="6112656"/>
            <a:ext cx="11115768" cy="5933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หากหน่วยบริการมีการดำเนินการแล้ว ขอให้ </a:t>
            </a:r>
            <a:r>
              <a:rPr lang="en-US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update </a:t>
            </a:r>
            <a:r>
              <a:rPr lang="th-TH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สถานะดำเนินการลงในโปรแกรมระบบบริหารจัดการงบค่าเสื่อม ของ สปสช.ด้วย</a:t>
            </a:r>
          </a:p>
        </p:txBody>
      </p:sp>
    </p:spTree>
    <p:extLst>
      <p:ext uri="{BB962C8B-B14F-4D97-AF65-F5344CB8AC3E}">
        <p14:creationId xmlns:p14="http://schemas.microsoft.com/office/powerpoint/2010/main" val="3305334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1093420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ลูกศร: รูปห้าเหลี่ยม 8">
            <a:extLst>
              <a:ext uri="{FF2B5EF4-FFF2-40B4-BE49-F238E27FC236}">
                <a16:creationId xmlns="" xmlns:a16="http://schemas.microsoft.com/office/drawing/2014/main" id="{4B21DE6E-6F21-F50D-BE4F-A733C3F16B84}"/>
              </a:ext>
            </a:extLst>
          </p:cNvPr>
          <p:cNvSpPr/>
          <p:nvPr/>
        </p:nvSpPr>
        <p:spPr>
          <a:xfrm rot="10800000">
            <a:off x="5673011" y="1655877"/>
            <a:ext cx="1340984" cy="1096647"/>
          </a:xfrm>
          <a:prstGeom prst="homePlate">
            <a:avLst>
              <a:gd name="adj" fmla="val 59207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966B05AF-22BE-0A6A-8439-9A9B9FDD69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0652" y="1571658"/>
            <a:ext cx="4896533" cy="508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65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39A2168-9640-5045-CB30-2042158E4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6DF1A65B-E050-985E-97BD-9279EFAA2C4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954C4CA-5FA0-A8C4-302B-59E6D1E48C5F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BC8A7496-35E4-42AA-3B89-EA637E71B6A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8B2A4565-D9FC-4EBA-EC2B-4DB3D8E7CF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="" xmlns:a16="http://schemas.microsoft.com/office/drawing/2014/main" id="{4BE2005C-7FEB-E195-8001-1D60EA702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466" y="1455812"/>
            <a:ext cx="10879068" cy="497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025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D51ECF9-6155-9C9C-A055-455C0748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784B581B-BFF8-8222-896D-D14F0614C1A1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8D330C9E-FA4F-0A8D-6389-8B1B1BCD674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A1AEA2A-34A1-03A5-5BF7-F240172BF2D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C7E374EB-B7EF-3A5C-0F52-8D3A68FD2D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="" xmlns:a16="http://schemas.microsoft.com/office/drawing/2014/main" id="{1886B678-5A69-8CD1-1C17-377796281F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623" y="1423448"/>
            <a:ext cx="11126753" cy="494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210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DBA54BD-E607-FB76-5535-D36B44D09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F2BF434D-BCD6-E1E2-6CAF-C7FFE81A797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17781DB-0F40-A0D6-210C-45B6E849A6F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D8B1CB45-9466-4251-5449-D2C4CE3ACC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FE94565-178F-CCAA-ADC1-51BE8D51A3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8AE4A9B2-E30A-29D8-2B38-F8D439391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202" y="1218828"/>
            <a:ext cx="11431595" cy="533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108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36E0B1E-4BAC-2336-F14C-4DC137B4A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FC2F8DE-033B-D54B-5E58-E5EA947073A0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26E6310-8019-80A3-04A5-C18B0E05FDA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FD191488-CE18-4161-8876-28701957DC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45146E43-1784-338F-2B82-14AA7F9352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DE35099F-C769-AB8F-1D55-48F75BB16F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946" y="2876865"/>
            <a:ext cx="10042108" cy="268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325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BFCA903-4EDB-1111-6A0C-4AE83A42F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4D7F9340-0F4C-166B-BD28-6102C8C49F18}"/>
              </a:ext>
            </a:extLst>
          </p:cNvPr>
          <p:cNvSpPr/>
          <p:nvPr/>
        </p:nvSpPr>
        <p:spPr>
          <a:xfrm>
            <a:off x="1234527" y="2221606"/>
            <a:ext cx="10058400" cy="316215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8E625B27-A948-FF6C-D612-B729415FA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943" y="2061420"/>
            <a:ext cx="10076337" cy="3153550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</a:t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 </a:t>
            </a:r>
            <a:r>
              <a:rPr lang="en-US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th-TH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พฤษภาคม </a:t>
            </a:r>
            <a:r>
              <a:rPr lang="en-US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5501B52F-573A-CFB2-6E52-ED50411214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46846" y="542525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C5298C08-691E-6761-5CFA-7B9AD4449E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740" y="363787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45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7F77F41-903B-FE85-63FE-2EBE54BC9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DE011520-F03D-147B-D0F8-307F16429D7F}"/>
              </a:ext>
            </a:extLst>
          </p:cNvPr>
          <p:cNvSpPr txBox="1">
            <a:spLocks/>
          </p:cNvSpPr>
          <p:nvPr/>
        </p:nvSpPr>
        <p:spPr>
          <a:xfrm>
            <a:off x="404820" y="175606"/>
            <a:ext cx="9149728" cy="5958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r>
              <a:rPr lang="th-TH" sz="16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จังหวัดอุดรธานี</a:t>
            </a:r>
            <a:endParaRPr lang="th-TH" sz="16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72F645E1-A55F-BC52-D138-B3132ACB15E7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209E943D-04B6-C186-126A-DACAB1060F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6D0BDF68-730C-E415-FD9D-01B5FD5E96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graphicFrame>
        <p:nvGraphicFramePr>
          <p:cNvPr id="2" name="ตาราง 1">
            <a:extLst>
              <a:ext uri="{FF2B5EF4-FFF2-40B4-BE49-F238E27FC236}">
                <a16:creationId xmlns="" xmlns:a16="http://schemas.microsoft.com/office/drawing/2014/main" id="{8F769961-343C-F291-9A9F-5BA0304076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555545"/>
              </p:ext>
            </p:extLst>
          </p:nvPr>
        </p:nvGraphicFramePr>
        <p:xfrm>
          <a:off x="451832" y="1100761"/>
          <a:ext cx="11288335" cy="4217814"/>
        </p:xfrm>
        <a:graphic>
          <a:graphicData uri="http://schemas.openxmlformats.org/drawingml/2006/table">
            <a:tbl>
              <a:tblPr/>
              <a:tblGrid>
                <a:gridCol w="1338016">
                  <a:extLst>
                    <a:ext uri="{9D8B030D-6E8A-4147-A177-3AD203B41FA5}">
                      <a16:colId xmlns="" xmlns:a16="http://schemas.microsoft.com/office/drawing/2014/main" val="572064831"/>
                    </a:ext>
                  </a:extLst>
                </a:gridCol>
                <a:gridCol w="728018">
                  <a:extLst>
                    <a:ext uri="{9D8B030D-6E8A-4147-A177-3AD203B41FA5}">
                      <a16:colId xmlns="" xmlns:a16="http://schemas.microsoft.com/office/drawing/2014/main" val="2047616182"/>
                    </a:ext>
                  </a:extLst>
                </a:gridCol>
                <a:gridCol w="1481156">
                  <a:extLst>
                    <a:ext uri="{9D8B030D-6E8A-4147-A177-3AD203B41FA5}">
                      <a16:colId xmlns="" xmlns:a16="http://schemas.microsoft.com/office/drawing/2014/main" val="1992589429"/>
                    </a:ext>
                  </a:extLst>
                </a:gridCol>
                <a:gridCol w="1075933">
                  <a:extLst>
                    <a:ext uri="{9D8B030D-6E8A-4147-A177-3AD203B41FA5}">
                      <a16:colId xmlns="" xmlns:a16="http://schemas.microsoft.com/office/drawing/2014/main" val="54570144"/>
                    </a:ext>
                  </a:extLst>
                </a:gridCol>
                <a:gridCol w="1383347">
                  <a:extLst>
                    <a:ext uri="{9D8B030D-6E8A-4147-A177-3AD203B41FA5}">
                      <a16:colId xmlns="" xmlns:a16="http://schemas.microsoft.com/office/drawing/2014/main" val="3564708725"/>
                    </a:ext>
                  </a:extLst>
                </a:gridCol>
                <a:gridCol w="1159774">
                  <a:extLst>
                    <a:ext uri="{9D8B030D-6E8A-4147-A177-3AD203B41FA5}">
                      <a16:colId xmlns="" xmlns:a16="http://schemas.microsoft.com/office/drawing/2014/main" val="3206616804"/>
                    </a:ext>
                  </a:extLst>
                </a:gridCol>
                <a:gridCol w="1383347">
                  <a:extLst>
                    <a:ext uri="{9D8B030D-6E8A-4147-A177-3AD203B41FA5}">
                      <a16:colId xmlns="" xmlns:a16="http://schemas.microsoft.com/office/drawing/2014/main" val="2666360582"/>
                    </a:ext>
                  </a:extLst>
                </a:gridCol>
                <a:gridCol w="1355397">
                  <a:extLst>
                    <a:ext uri="{9D8B030D-6E8A-4147-A177-3AD203B41FA5}">
                      <a16:colId xmlns="" xmlns:a16="http://schemas.microsoft.com/office/drawing/2014/main" val="1088840196"/>
                    </a:ext>
                  </a:extLst>
                </a:gridCol>
                <a:gridCol w="1383347">
                  <a:extLst>
                    <a:ext uri="{9D8B030D-6E8A-4147-A177-3AD203B41FA5}">
                      <a16:colId xmlns="" xmlns:a16="http://schemas.microsoft.com/office/drawing/2014/main" val="1603882282"/>
                    </a:ext>
                  </a:extLst>
                </a:gridCol>
              </a:tblGrid>
              <a:tr h="181739">
                <a:tc gridSpan="9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400" b="1" i="0" u="none" strike="noStrike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สรุปจำนวนแผนรายการที่ได้รับอนุมัติ และจำนวนเงินที่โอน งบค่าบริการทางการแพทย์ที่เบิกจ่ายในลักษณะงบลงทุน ปีงบประมาณ 2569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2258262"/>
                  </a:ext>
                </a:extLst>
              </a:tr>
              <a:tr h="181739"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400" b="1" i="0" u="none" strike="noStrike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วงเงินหน่วยบริการสังกัด สป.สธ.  รายหน่วยบริการ จังหวัดอุดรธานี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0212588"/>
                  </a:ext>
                </a:extLst>
              </a:tr>
              <a:tr h="137135"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ตามหนังสือที่ อด00033.002 / 2146  ลงวันที่ 23 มีนาคม 2569  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55978401"/>
                  </a:ext>
                </a:extLst>
              </a:tr>
              <a:tr h="137135"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อ้างถึง หนังสือที่ สปสช. 9.38/ว.1558  ลงวันที่ 19 มีนาคม 2569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87986229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16093373"/>
                  </a:ext>
                </a:extLst>
              </a:tr>
              <a:tr h="49860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แม่ข่าย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ทุกวงเงิน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รวมเงินทุกวงเงิน(บาท)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ได้รับอนุมัติ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วงเงินระดับเขต15%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จำนวนเงิน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วงเงินระดับเขต15%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ได้รับอนุมัติ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วงเงินระดับจังหวัด 20%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จำนวนเงิน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วงเงินระดับจังหวัด 20% 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ได้รับอนุมัติ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วงเงินระดับหน่วยบริการ 65%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จำนวนเงิน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วงเงินระดับหน่วยบริการ 65% 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76433805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10671-รพ.อุดรธานี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48,736,682.05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10,135,000.00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38,151,682.05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44288296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11013-รพ.กุดจับ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4,565,391.50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1,449,000.00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3,116,391.50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70371147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11014-รพ.หนองวัวซอ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4,087,193.72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1,353,000.00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2,734,193.72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57883027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11015-รพ.กุมภวาปี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12,043,391.32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2,300,000.00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9,743,391.32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99160593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11016-รพ.ห้วยเกิ้ง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192,809.35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11,800.00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181,009.35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46856396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11017-รพ.โนนสะอาด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4,561,876.43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880,000.00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2,181,876.43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49208654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11018-รพ.หนองหาน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11,462,976.87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3,000,000.00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1,669,000.00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6,793,976.87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13061492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11019-รพ.ทุ่งฝน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1,784,989.87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366,000.00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1,418,989.87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43848002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11020-รพ.ไชยวาน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2,111,639.59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496,856.37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1,614,783.22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6340493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11021-รพ.ศรีธาตุ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3,027,938.84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470,000.00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2,057,938.84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51857710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11022-รพ.วังสามหมอ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5,815,202.75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1,597,700.00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2,717,502.75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25506165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11023-รพ.บ้านผือ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8,294,832.99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2,301,900.00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5,992,932.99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9823460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11024-รพ.น้ำโสม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3,409,114.61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580,000.00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2,829,114.61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38827338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11025-รพ.เพ็ญ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10,499,254.87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2,545,000.00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5,454,254.87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71940728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11026-รพ.สร้างคอม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2,426,933.61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546,721.97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1,380,211.64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98383217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11027-รพ.หนองแสง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2,727,939.94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1,450,000.00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1,277,939.94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78757579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11028-รพ.นายูง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2,017,508.60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509,000.00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1,508,508.60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21289215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11029-รพ.พิบูลย์รักษ์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2,273,532.61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1,273,532.61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69219194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11446-รพร.บ้านดุง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7,745,645.17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6,945,645.17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1123806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25058-รพ.กู่แก้ว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1,584,246.22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1,134,246.22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4612987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25059-รพ.ประจักษ์ศิลปาคม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1,640,057.06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1,140,057.06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34393045"/>
                  </a:ext>
                </a:extLst>
              </a:tr>
              <a:tr h="16208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141,009,157.97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10,700,000.00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30,660,978.34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99,648,179.63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97140006"/>
                  </a:ext>
                </a:extLst>
              </a:tr>
            </a:tbl>
          </a:graphicData>
        </a:graphic>
      </p:graphicFrame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C3F81F21-1A86-3F88-E6F2-956C9598A293}"/>
              </a:ext>
            </a:extLst>
          </p:cNvPr>
          <p:cNvSpPr txBox="1"/>
          <p:nvPr/>
        </p:nvSpPr>
        <p:spPr>
          <a:xfrm>
            <a:off x="451833" y="5467593"/>
            <a:ext cx="11288334" cy="109626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ขอให้หน่วยบริการดำเนินการจัดซื้อ</a:t>
            </a:r>
            <a:r>
              <a:rPr lang="en-US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จัดจ้าง ตามแผนฯที่ได้รับการอนุมัติ ดังนี้ </a:t>
            </a:r>
            <a:endParaRPr lang="en-US" sz="1400" b="1" dirty="0">
              <a:solidFill>
                <a:schemeClr val="bg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thaiDist">
              <a:lnSpc>
                <a:spcPct val="107000"/>
              </a:lnSpc>
              <a:buFont typeface="+mj-lt"/>
              <a:buAutoNum type="arabicPeriod"/>
            </a:pPr>
            <a:r>
              <a:rPr lang="th-TH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ขอความร่วมมือดำเนินการ</a:t>
            </a:r>
            <a:r>
              <a:rPr lang="th-TH" sz="1400" b="1" u="sng" dirty="0">
                <a:solidFill>
                  <a:srgbClr val="FFFF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ก่อหนี้ผูกพันภายใน </a:t>
            </a:r>
            <a:r>
              <a:rPr lang="en-US" sz="1400" b="1" u="sng" dirty="0">
                <a:solidFill>
                  <a:srgbClr val="FFFF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lang="th-TH" sz="1400" b="1" u="sng" dirty="0">
                <a:solidFill>
                  <a:srgbClr val="FFFF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r>
              <a:rPr lang="th-TH" sz="1400" b="1" dirty="0">
                <a:solidFill>
                  <a:srgbClr val="FFFF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นับจากวันที่ได้รับการอนุมัติแผนฯ และหลังจากได้รับการโอนงบประมาณ 	 </a:t>
            </a:r>
            <a:r>
              <a:rPr lang="th-TH" sz="1400" b="1" u="sng" dirty="0">
                <a:solidFill>
                  <a:srgbClr val="FFFF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โดยเร่งรัดการเบิกจ่ายฯให้แล้วเสร็จภายในปีงบประมาณ</a:t>
            </a:r>
            <a:r>
              <a:rPr lang="th-TH" sz="1400" b="1" dirty="0">
                <a:solidFill>
                  <a:srgbClr val="FFFF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400" b="1" dirty="0">
              <a:solidFill>
                <a:srgbClr val="FFFF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thaiDist">
              <a:lnSpc>
                <a:spcPct val="107000"/>
              </a:lnSpc>
              <a:buFont typeface="+mj-lt"/>
              <a:buAutoNum type="arabicPeriod"/>
            </a:pPr>
            <a:r>
              <a:rPr lang="th-TH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บันทึกรายงานข้อมูลการดำเนินการใน</a:t>
            </a:r>
            <a:r>
              <a:rPr lang="en-US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website </a:t>
            </a:r>
            <a:r>
              <a:rPr lang="th-TH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สปสช. ที่ </a:t>
            </a:r>
            <a:r>
              <a:rPr lang="en-US" sz="14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https://ucapps.nhso.go.th/InvestmentBudget/production/</a:t>
            </a:r>
          </a:p>
        </p:txBody>
      </p:sp>
    </p:spTree>
    <p:extLst>
      <p:ext uri="{BB962C8B-B14F-4D97-AF65-F5344CB8AC3E}">
        <p14:creationId xmlns:p14="http://schemas.microsoft.com/office/powerpoint/2010/main" val="22681390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7AC9407-5776-0D49-5F47-41889BA2D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682B0EDB-35DA-7C14-AFFF-3CD699677C9D}"/>
              </a:ext>
            </a:extLst>
          </p:cNvPr>
          <p:cNvSpPr/>
          <p:nvPr/>
        </p:nvSpPr>
        <p:spPr>
          <a:xfrm>
            <a:off x="2816087" y="2791448"/>
            <a:ext cx="6787188" cy="21785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047FD0A-695B-6FD9-737B-6A420BE74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4337" y="2631261"/>
            <a:ext cx="6799291" cy="2172650"/>
          </a:xfrm>
          <a:solidFill>
            <a:schemeClr val="accent6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</a:t>
            </a:r>
            <a:b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F8A1E721-4CE7-646C-B004-EDBE202038F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CA0FA183-1AEA-3A5A-6832-DC3399D739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099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2BA3DC4-DEB2-5CD9-67EE-3572648F1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985105C0-9A54-6DA6-F0F3-998503960D51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80E21B3A-7E7C-5727-7739-7757E0E874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5911037"/>
              </p:ext>
            </p:extLst>
          </p:nvPr>
        </p:nvGraphicFramePr>
        <p:xfrm>
          <a:off x="330466" y="1430365"/>
          <a:ext cx="7260959" cy="5018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1EDCB577-2711-9E50-E094-B442B1B6D245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CFE1E29F-59E3-13BF-B5BB-159B86C4F9FF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EAC32DEF-6F4A-4BA6-C398-625FE288B5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0A5BCAC7-AF67-7B9C-B286-C527974531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D7B47885-90FF-6D3E-0FEF-4A078138DE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3246" y="1470416"/>
            <a:ext cx="3668288" cy="5333281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62339C41-8BE7-6863-5CE1-96F9E4407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4438" y="1430365"/>
            <a:ext cx="3745903" cy="547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582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3BAECE4-C639-1F53-C13F-C1ED706EB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8A78A94-E146-AF92-6833-F94B471D02F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B05557-0E9F-AE24-BEBD-3561F71EAE3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A7C7DE08-BB0A-2D8C-FCF4-B9FA14AD392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010DB75-39F8-164A-77F9-8DBAE8F2F2D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010D741B-2ADC-0C6C-39E2-C093CDF643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82" y="1581155"/>
            <a:ext cx="11792043" cy="48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658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8ED548E-D7A3-22BC-9741-F90FBEC60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C704035A-8BDF-D724-EF82-73F4C3A8A430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4B9FDE5-5231-FAA6-B0F6-2596BAEA8FD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6953C38C-D598-1CCA-4FAF-1284DDA01D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CAFAF483-2BC5-C345-E484-29845E7A20C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9E0871F5-F5FA-8C43-F54B-4F072DC8F0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940" y="1364489"/>
            <a:ext cx="11696251" cy="486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507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EAD5D30-E4F1-E540-D5EB-058E19EF3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81498457-65C0-D195-7F8F-2F61997CFF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C178B1EC-160D-9968-FF69-E05A20D221D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7030A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 </a:t>
            </a:r>
            <a:r>
              <a:rPr lang="th-TH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7030A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8FA5ADA-53BD-A65D-32F0-24A458DB5E4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A137398-5F1B-B5FE-A7DE-5F6C9A2D7B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2405A06F-4896-914E-B46E-38FD5A5EF2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371" y="1576733"/>
            <a:ext cx="11691257" cy="4824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131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81D2963-3FD3-8B73-F2C5-4835977F6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A88B7017-32F7-DCD4-B389-2F20C32D2A55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0FF5764-B60A-0583-11BE-737FDF324BB2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29902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 </a:t>
            </a:r>
            <a:r>
              <a:rPr lang="th-TH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B9DDF465-070C-8218-8BAC-5DA1F64CDCB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372E5629-7AF2-9249-6D80-723B06F631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8E64779D-9D0B-36B9-ABB6-8E8EED396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878" y="2292268"/>
            <a:ext cx="11299371" cy="308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223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110BF83-8DE1-9CD8-2D04-88D3A259C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8DA6A382-9DDB-807D-6A38-458EC428540D}"/>
              </a:ext>
            </a:extLst>
          </p:cNvPr>
          <p:cNvSpPr/>
          <p:nvPr/>
        </p:nvSpPr>
        <p:spPr>
          <a:xfrm>
            <a:off x="2816087" y="2791448"/>
            <a:ext cx="6787188" cy="21785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EF467F8-3F20-81B6-0EAD-B6217F69D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4337" y="2631261"/>
            <a:ext cx="6799291" cy="2172650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</a:t>
            </a:r>
            <a:b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จำแนกตามการเบิกจ่ายเงิน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A9DDA637-816B-5BD5-338D-C1024B75656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3D562770-ED7E-8DD0-D449-B2955192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89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54EB5F1-0BB5-339D-77FB-9DD1DB5F1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7FC9286-01D0-C749-D915-379AC0600B9B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E59985C0-1C10-2152-4088-B3B4504B80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6299227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B9932079-A09B-ECD4-DE10-031615277F90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1EA0B0FB-F85D-92C8-4E00-F225BBF9B65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FE5081AA-DCA2-C11A-F364-CE24CA254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5E90E5AD-08AB-FA3D-BA73-0D8B65993E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741" y="1244717"/>
            <a:ext cx="4533255" cy="541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1122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DB0C6A7E-3F15-E18E-C42F-95FFAEE2D6B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D2955D96-3614-BA37-3347-FAF05A33AA4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chemeClr val="tx2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tx2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288EEA6A-6E6C-08BB-9937-BA453A1B5EB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A08A5FCE-5C9D-ED07-E23C-4D805502FB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E827ED95-1D94-92AA-9318-B258C01560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095" y="1304921"/>
            <a:ext cx="10631384" cy="535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79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ตัวเชื่อมต่อตรง 5">
            <a:extLst>
              <a:ext uri="{FF2B5EF4-FFF2-40B4-BE49-F238E27FC236}">
                <a16:creationId xmlns="" xmlns:a16="http://schemas.microsoft.com/office/drawing/2014/main" id="{4176DDC6-2802-0242-3BBE-0290FE76EDA9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ชื่อเรื่อง 1">
            <a:extLst>
              <a:ext uri="{FF2B5EF4-FFF2-40B4-BE49-F238E27FC236}">
                <a16:creationId xmlns="" xmlns:a16="http://schemas.microsoft.com/office/drawing/2014/main" id="{73E8899D-17CD-2BF0-F42C-B3048012AF1E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="" xmlns:a16="http://schemas.microsoft.com/office/drawing/2014/main" id="{A3A1BC10-78EA-9B4A-1DD9-8A5404E7039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="" xmlns:a16="http://schemas.microsoft.com/office/drawing/2014/main" id="{57098674-A1A0-6E6E-DEBD-EEAF4FD0395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097B976B-90FA-C558-11BC-84AC2D5D3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755" y="1260521"/>
            <a:ext cx="11574490" cy="53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312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50D2F048-8265-6647-C2B8-EDAC855B8451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5152409A-9562-FBC6-5392-61C3CB417994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5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35B66DD4-76DA-FDE9-31CA-5F9C658B99F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D5855599-0180-435F-EF9F-22B3AB6BC7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BAF98323-5491-1DC1-25C7-49949FADC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781" y="1314447"/>
            <a:ext cx="11374437" cy="534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8589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4C4AF1F8-B1E3-B224-FA9B-B026DCFED4F9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E3C600F0-F867-30DC-5AC8-F74C0E16769D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r>
              <a:rPr lang="th-TH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 </a:t>
            </a:r>
            <a:r>
              <a:rPr lang="th-TH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36522B4F-C978-019D-12C5-21C4787141A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F0CA8296-1F2F-C3D1-7304-579D4E2E861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="" xmlns:a16="http://schemas.microsoft.com/office/drawing/2014/main" id="{991D92BC-4FAA-09AB-C827-33819B2B5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913" y="1237489"/>
            <a:ext cx="11460174" cy="533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300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571592" y="4535445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="" xmlns:a16="http://schemas.microsoft.com/office/drawing/2014/main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91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2726</TotalTime>
  <Words>1492</Words>
  <Application>Microsoft Office PowerPoint</Application>
  <PresentationFormat>กำหนดเอง</PresentationFormat>
  <Paragraphs>453</Paragraphs>
  <Slides>28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28</vt:i4>
      </vt:variant>
    </vt:vector>
  </HeadingPairs>
  <TitlesOfParts>
    <vt:vector size="30" baseType="lpstr">
      <vt:lpstr>ธีมของ Office</vt:lpstr>
      <vt:lpstr>1_ธีมของ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1-3/2569</vt:lpstr>
      <vt:lpstr>สรุปการเบิกจ่ายงบประมาณงบลงทุน  ปีงบประมาณ 2569 ไตรมาส 1-3</vt:lpstr>
      <vt:lpstr>ความก้าวหน้าการดำเนินงานงบค่าบริการทางการแพทย์ ที่เบิกจ่ายในลักษณะงบลงทุน (งบค่าเสื่อม) 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การดำเนินงานงบค่าบริการทางการแพทย์ ที่เบิกจ่ายในลักษณะงบลงทุน (งบค่าเสื่อม)  ปีงบประมาณ 2569  จังหวัดอุดรธานี  ข้อมูล ณ  25 พฤษภาคม 2569</vt:lpstr>
      <vt:lpstr>งานนำเสนอ PowerPoint</vt:lpstr>
      <vt:lpstr>สถานะการดำเนินงาน งบค่าบริการทางการแพทย์ที่เบิกจ่ายในลักษณะงบลงทุน (งบค่าเสื่อม)  ปีงบประมาณ 2569 จังหวัดอุดรธานี  จำแนกตามจำนวนรายการ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สถานะการดำเนินงาน งบค่าบริการทางการแพทย์ที่เบิกจ่ายในลักษณะงบลงทุน (งบค่าเสื่อม)  ปีงบประมาณ 2569 จังหวัดอุดรธานี  จำแนกตามการเบิกจ่ายเงิน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263</cp:revision>
  <cp:lastPrinted>2025-02-28T03:23:45Z</cp:lastPrinted>
  <dcterms:created xsi:type="dcterms:W3CDTF">2024-10-22T08:37:13Z</dcterms:created>
  <dcterms:modified xsi:type="dcterms:W3CDTF">2026-05-27T07:01:58Z</dcterms:modified>
</cp:coreProperties>
</file>